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header5.xml" ContentType="application/vnd.openxmlformats-officedocument.wordprocessingml.head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footnotes.xml" ContentType="application/vnd.openxmlformats-officedocument.wordprocessingml.footnotes+xml"/>
  <Override PartName="/word/endnotes.xml" ContentType="application/vnd.openxmlformats-officedocument.wordprocessingml.endnotes+xml"/>
  <Override PartName="/word/footer4.xml" ContentType="application/vnd.openxmlformats-officedocument.wordprocessingml.footer+xml"/>
  <Override PartName="/word/header6.xml" ContentType="application/vnd.openxmlformats-officedocument.wordprocessingml.header+xml"/>
  <Override PartName="/word/header7.xml" ContentType="application/vnd.openxmlformats-officedocument.wordprocessingml.header+xml"/>
  <Override PartName="/word/header8.xml" ContentType="application/vnd.openxmlformats-officedocument.wordprocessingml.header+xml"/>
  <Override PartName="/word/footer5.xml" ContentType="application/vnd.openxmlformats-officedocument.wordprocessingml.footer+xml"/>
  <Override PartName="/word/header9.xml" ContentType="application/vnd.openxmlformats-officedocument.wordprocessingml.header+xml"/>
  <Override PartName="/word/webextensions/taskpanes.xml" ContentType="application/vnd.ms-office.webextensiontaskpanes+xml"/>
  <Override PartName="/word/webextensions/webextension1.xml" ContentType="application/vnd.ms-office.webextension+xml"/>
  <Override PartName="/word/theme/theme1.xml" ContentType="application/vnd.openxmlformats-officedocument.theme+xml"/>
  <Override PartName="/word/settings.xml" ContentType="application/vnd.openxmlformats-officedocument.wordprocessingml.settings+xml"/>
  <Override PartName="/word/fontTable.xml" ContentType="application/vnd.openxmlformats-officedocument.wordprocessingml.fontTable+xml"/>
  <Override PartName="/word/styles.xml" ContentType="application/vnd.openxmlformats-officedocument.wordprocessingml.styles+xml"/>
  <Override PartName="/word/webSettings.xml" ContentType="application/vnd.openxmlformats-officedocument.wordprocessingml.webSettings+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Override PartName="/customXml/itemProps1.xml" ContentType="application/vnd.openxmlformats-officedocument.customXmlProperties+xml"/>
  <Override PartName="/docProps/custom.xml" ContentType="application/vnd.openxmlformats-officedocument.custom-properties+xml"/>
  <Override PartName="/customXml/itemProps2.xml" ContentType="application/vnd.openxmlformats-officedocument.customXmlProperties+xml"/>
  <Override PartName="/customXml/itemProps3.xml" ContentType="application/vnd.openxmlformats-officedocument.customXmlProperties+xml"/>
  <Override PartName="/word/numbering.xml" ContentType="application/vnd.openxmlformats-officedocument.wordprocessingml.numbering+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11/relationships/webextensiontaskpanes" Target="word/webextensions/taskpanes.xml"/><Relationship Id="rId1" Type="http://schemas.openxmlformats.org/officeDocument/2006/relationships/officeDocument" Target="word/document.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26A930E4" w14:textId="77777777" w:rsidR="002A5913" w:rsidRPr="00BD5F83" w:rsidRDefault="002A5913" w:rsidP="002A5913">
      <w:pPr>
        <w:pStyle w:val="BodyText"/>
        <w:jc w:val="center"/>
        <w:rPr>
          <w:b/>
          <w:szCs w:val="22"/>
        </w:rPr>
      </w:pPr>
    </w:p>
    <w:p w14:paraId="43C56B4D" w14:textId="77777777" w:rsidR="002A5913" w:rsidRPr="00BD5F83" w:rsidRDefault="002A5913" w:rsidP="002A5913">
      <w:pPr>
        <w:pStyle w:val="BodyText"/>
        <w:jc w:val="center"/>
        <w:rPr>
          <w:szCs w:val="22"/>
        </w:rPr>
      </w:pPr>
    </w:p>
    <w:p w14:paraId="07B245F6" w14:textId="77777777" w:rsidR="002A5913" w:rsidRDefault="002A5913" w:rsidP="002A5913">
      <w:pPr>
        <w:pStyle w:val="BodyText"/>
        <w:jc w:val="center"/>
        <w:rPr>
          <w:szCs w:val="22"/>
        </w:rPr>
      </w:pPr>
    </w:p>
    <w:p w14:paraId="5D32B1CD" w14:textId="77777777" w:rsidR="00A30BFD" w:rsidRDefault="00873C55" w:rsidP="002A5913">
      <w:pPr>
        <w:pStyle w:val="BodyText"/>
        <w:jc w:val="center"/>
        <w:rPr>
          <w:szCs w:val="22"/>
        </w:rPr>
      </w:pPr>
      <w:r w:rsidRPr="006223B8">
        <w:rPr>
          <w:noProof/>
        </w:rPr>
        <w:drawing>
          <wp:inline distT="0" distB="0" distL="0" distR="0" wp14:anchorId="360FB3D1" wp14:editId="2DD31C8D">
            <wp:extent cx="3703979" cy="1143285"/>
            <wp:effectExtent l="0" t="0" r="0" b="0"/>
            <wp:docPr id="1510853083" name="Picture 1" descr="A blue and green text&#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pic:nvPicPr>
                  <pic:blipFill>
                    <a:blip r:embed="rId10">
                      <a:extLst>
                        <a:ext uri="{28A0092B-C50C-407E-A947-70E740481C1C}">
                          <a14:useLocalDpi xmlns:a14="http://schemas.microsoft.com/office/drawing/2010/main" val="0"/>
                        </a:ext>
                      </a:extLst>
                    </a:blip>
                    <a:stretch>
                      <a:fillRect/>
                    </a:stretch>
                  </pic:blipFill>
                  <pic:spPr>
                    <a:xfrm>
                      <a:off x="0" y="0"/>
                      <a:ext cx="3747490" cy="1156715"/>
                    </a:xfrm>
                    <a:prstGeom prst="rect">
                      <a:avLst/>
                    </a:prstGeom>
                  </pic:spPr>
                </pic:pic>
              </a:graphicData>
            </a:graphic>
          </wp:inline>
        </w:drawing>
      </w:r>
    </w:p>
    <w:p w14:paraId="7CDBF197" w14:textId="77777777" w:rsidR="00B95336" w:rsidRPr="00BD5F83" w:rsidRDefault="00B95336" w:rsidP="002A5913">
      <w:pPr>
        <w:pStyle w:val="BodyText"/>
        <w:jc w:val="center"/>
        <w:rPr>
          <w:szCs w:val="22"/>
        </w:rPr>
      </w:pPr>
    </w:p>
    <w:p w14:paraId="1CD0322E" w14:textId="77777777" w:rsidR="002A5913" w:rsidRPr="00BD5F83" w:rsidRDefault="002A5913" w:rsidP="002A5913">
      <w:pPr>
        <w:pStyle w:val="BodyText"/>
        <w:jc w:val="center"/>
        <w:rPr>
          <w:szCs w:val="22"/>
        </w:rPr>
      </w:pPr>
    </w:p>
    <w:p w14:paraId="7A21E028" w14:textId="77777777" w:rsidR="002A5913" w:rsidRPr="00BD5F83" w:rsidRDefault="002A5913" w:rsidP="002A5913">
      <w:pPr>
        <w:pStyle w:val="BodyText"/>
        <w:jc w:val="center"/>
        <w:rPr>
          <w:szCs w:val="22"/>
        </w:rPr>
      </w:pPr>
    </w:p>
    <w:p w14:paraId="00A14962" w14:textId="77777777" w:rsidR="002A5913" w:rsidRPr="00BD5F83" w:rsidRDefault="002A5913" w:rsidP="002A5913">
      <w:pPr>
        <w:pStyle w:val="BodyText"/>
        <w:pBdr>
          <w:top w:val="single" w:sz="4" w:space="1" w:color="auto"/>
        </w:pBdr>
        <w:ind w:left="2410" w:right="2363"/>
        <w:jc w:val="center"/>
        <w:rPr>
          <w:szCs w:val="22"/>
        </w:rPr>
      </w:pPr>
    </w:p>
    <w:p w14:paraId="4688E8FA" w14:textId="77777777" w:rsidR="00EE3987" w:rsidRPr="00EE3987" w:rsidRDefault="00EE3987" w:rsidP="00EE3987">
      <w:pPr>
        <w:pStyle w:val="BodyText"/>
        <w:jc w:val="center"/>
        <w:rPr>
          <w:b/>
          <w:szCs w:val="22"/>
        </w:rPr>
      </w:pPr>
      <w:r w:rsidRPr="00EE3987">
        <w:rPr>
          <w:b/>
          <w:szCs w:val="22"/>
        </w:rPr>
        <w:t>GREAT BRITISH ENERGY</w:t>
      </w:r>
    </w:p>
    <w:p w14:paraId="0D5E9764" w14:textId="77777777" w:rsidR="002A5913" w:rsidRPr="00BD5F83" w:rsidRDefault="0075392B" w:rsidP="00EE3987">
      <w:pPr>
        <w:pStyle w:val="BodyText"/>
        <w:jc w:val="center"/>
        <w:rPr>
          <w:b/>
          <w:szCs w:val="22"/>
        </w:rPr>
      </w:pPr>
      <w:r>
        <w:rPr>
          <w:b/>
          <w:szCs w:val="22"/>
        </w:rPr>
        <w:t>ARTICLES OF ASSOCIATION</w:t>
      </w:r>
      <w:r w:rsidR="00E162BB">
        <w:rPr>
          <w:b/>
          <w:szCs w:val="22"/>
        </w:rPr>
        <w:t xml:space="preserve"> </w:t>
      </w:r>
      <w:r w:rsidR="003812EA">
        <w:rPr>
          <w:b/>
          <w:szCs w:val="22"/>
        </w:rPr>
        <w:t>-</w:t>
      </w:r>
      <w:r w:rsidR="00EE3987" w:rsidRPr="00EE3987">
        <w:rPr>
          <w:b/>
          <w:szCs w:val="22"/>
        </w:rPr>
        <w:t xml:space="preserve"> LEGAL GUIDANCE</w:t>
      </w:r>
    </w:p>
    <w:p w14:paraId="00E28ABC" w14:textId="77777777" w:rsidR="002A5913" w:rsidRPr="00BD5F83" w:rsidRDefault="002A5913" w:rsidP="002A5913">
      <w:pPr>
        <w:pStyle w:val="BodyText"/>
        <w:pBdr>
          <w:bottom w:val="single" w:sz="4" w:space="1" w:color="auto"/>
        </w:pBdr>
        <w:ind w:left="2410" w:right="2364"/>
        <w:jc w:val="center"/>
        <w:rPr>
          <w:szCs w:val="22"/>
        </w:rPr>
      </w:pPr>
    </w:p>
    <w:p w14:paraId="0DF0F2A4" w14:textId="77777777" w:rsidR="002A5913" w:rsidRPr="00BD5F83" w:rsidRDefault="002A5913" w:rsidP="002A5913">
      <w:pPr>
        <w:pStyle w:val="BodyText"/>
        <w:jc w:val="center"/>
        <w:rPr>
          <w:szCs w:val="22"/>
        </w:rPr>
      </w:pPr>
    </w:p>
    <w:p w14:paraId="6F9934B9" w14:textId="77777777" w:rsidR="002A5913" w:rsidRDefault="002A5913" w:rsidP="002A5913">
      <w:pPr>
        <w:pStyle w:val="BodyText"/>
        <w:jc w:val="center"/>
        <w:rPr>
          <w:szCs w:val="22"/>
        </w:rPr>
      </w:pPr>
    </w:p>
    <w:p w14:paraId="63889CEC" w14:textId="77777777" w:rsidR="00FC6DAB" w:rsidRDefault="00FC6DAB" w:rsidP="002A5913">
      <w:pPr>
        <w:pStyle w:val="BodyText"/>
        <w:jc w:val="center"/>
        <w:rPr>
          <w:szCs w:val="22"/>
        </w:rPr>
      </w:pPr>
    </w:p>
    <w:p w14:paraId="0AF8E7C6" w14:textId="77777777" w:rsidR="00FC6DAB" w:rsidRDefault="00FC6DAB" w:rsidP="002A5913">
      <w:pPr>
        <w:pStyle w:val="BodyText"/>
        <w:jc w:val="center"/>
        <w:rPr>
          <w:szCs w:val="22"/>
        </w:rPr>
      </w:pPr>
    </w:p>
    <w:p w14:paraId="09E048D6" w14:textId="77777777" w:rsidR="00FC6DAB" w:rsidRPr="002154A8" w:rsidRDefault="00FC6DAB" w:rsidP="002A5913">
      <w:pPr>
        <w:pStyle w:val="BodyText"/>
        <w:jc w:val="center"/>
        <w:rPr>
          <w:i/>
          <w:iCs/>
          <w:szCs w:val="22"/>
        </w:rPr>
      </w:pPr>
    </w:p>
    <w:p w14:paraId="7C56EC2A" w14:textId="77777777" w:rsidR="00FC6DAB" w:rsidRDefault="00FC6DAB" w:rsidP="002A5913">
      <w:pPr>
        <w:pStyle w:val="BodyText"/>
        <w:jc w:val="center"/>
        <w:rPr>
          <w:szCs w:val="22"/>
        </w:rPr>
      </w:pPr>
    </w:p>
    <w:p w14:paraId="2DAF10D4" w14:textId="77777777" w:rsidR="00FC6DAB" w:rsidRDefault="00FC6DAB" w:rsidP="002A5913">
      <w:pPr>
        <w:pStyle w:val="BodyText"/>
        <w:jc w:val="center"/>
        <w:rPr>
          <w:szCs w:val="22"/>
        </w:rPr>
      </w:pPr>
    </w:p>
    <w:p w14:paraId="30255B60" w14:textId="77777777" w:rsidR="00FC6DAB" w:rsidRPr="00BD5F83" w:rsidRDefault="00FC6DAB" w:rsidP="002A5913">
      <w:pPr>
        <w:pStyle w:val="BodyText"/>
        <w:jc w:val="center"/>
        <w:rPr>
          <w:szCs w:val="22"/>
        </w:rPr>
      </w:pPr>
    </w:p>
    <w:p w14:paraId="242F3ADB" w14:textId="77777777" w:rsidR="009829EA" w:rsidRPr="00ED3AEC" w:rsidRDefault="009829EA" w:rsidP="009829EA">
      <w:pPr>
        <w:pStyle w:val="BodyText"/>
        <w:rPr>
          <w:sz w:val="20"/>
        </w:rPr>
      </w:pPr>
    </w:p>
    <w:p w14:paraId="42F1BA40" w14:textId="77777777" w:rsidR="00A30BFD" w:rsidRPr="003E11EB" w:rsidRDefault="00A30BFD" w:rsidP="00A30BFD">
      <w:pPr>
        <w:pStyle w:val="BodyText"/>
        <w:spacing w:after="0"/>
        <w:jc w:val="center"/>
        <w:rPr>
          <w:b/>
        </w:rPr>
      </w:pPr>
      <w:bookmarkStart w:id="0" w:name="labFirmEntities"/>
      <w:bookmarkEnd w:id="0"/>
    </w:p>
    <w:p w14:paraId="4E830928" w14:textId="77777777" w:rsidR="002A5913" w:rsidRPr="00BD5F83" w:rsidRDefault="002A5913" w:rsidP="002A5913">
      <w:pPr>
        <w:pStyle w:val="BodyText"/>
        <w:rPr>
          <w:szCs w:val="22"/>
        </w:rPr>
        <w:sectPr w:rsidR="002A5913" w:rsidRPr="00BD5F83" w:rsidSect="009E5A91">
          <w:headerReference w:type="even" r:id="rId11"/>
          <w:headerReference w:type="default" r:id="rId12"/>
          <w:footerReference w:type="even" r:id="rId13"/>
          <w:footerReference w:type="default" r:id="rId14"/>
          <w:headerReference w:type="first" r:id="rId15"/>
          <w:footerReference w:type="first" r:id="rId16"/>
          <w:pgSz w:w="11906" w:h="16838" w:code="9"/>
          <w:pgMar w:top="1440" w:right="1440" w:bottom="1440" w:left="1440" w:header="708" w:footer="708" w:gutter="0"/>
          <w:cols w:space="708"/>
          <w:titlePg/>
          <w:docGrid w:linePitch="360"/>
        </w:sectPr>
      </w:pPr>
    </w:p>
    <w:p w14:paraId="1403308E" w14:textId="77777777" w:rsidR="002A5913" w:rsidRPr="00BD5F83" w:rsidRDefault="002A5913" w:rsidP="002A5913">
      <w:pPr>
        <w:pStyle w:val="BodyText"/>
        <w:jc w:val="center"/>
        <w:rPr>
          <w:b/>
          <w:szCs w:val="22"/>
        </w:rPr>
      </w:pPr>
      <w:r w:rsidRPr="00BD5F83">
        <w:rPr>
          <w:b/>
          <w:szCs w:val="22"/>
        </w:rPr>
        <w:lastRenderedPageBreak/>
        <w:t>CONTENTS</w:t>
      </w:r>
    </w:p>
    <w:tbl>
      <w:tblPr>
        <w:tblW w:w="5000" w:type="pct"/>
        <w:tblLook w:val="01E0" w:firstRow="1" w:lastRow="1" w:firstColumn="1" w:lastColumn="1" w:noHBand="0" w:noVBand="0"/>
      </w:tblPr>
      <w:tblGrid>
        <w:gridCol w:w="7818"/>
        <w:gridCol w:w="1252"/>
      </w:tblGrid>
      <w:tr w:rsidR="002A5913" w:rsidRPr="00BD5F83" w14:paraId="1ECC3A5E" w14:textId="77777777" w:rsidTr="00821BEB">
        <w:tc>
          <w:tcPr>
            <w:tcW w:w="4310" w:type="pct"/>
          </w:tcPr>
          <w:p w14:paraId="596A7613" w14:textId="77777777" w:rsidR="002A5913" w:rsidRPr="00BD5F83" w:rsidRDefault="002A5913" w:rsidP="00A30BFD">
            <w:pPr>
              <w:pStyle w:val="BodyText"/>
              <w:ind w:left="-79"/>
              <w:rPr>
                <w:szCs w:val="22"/>
              </w:rPr>
            </w:pPr>
            <w:r w:rsidRPr="00BD5F83">
              <w:rPr>
                <w:b/>
                <w:szCs w:val="22"/>
              </w:rPr>
              <w:t>Heading</w:t>
            </w:r>
          </w:p>
        </w:tc>
        <w:tc>
          <w:tcPr>
            <w:tcW w:w="690" w:type="pct"/>
          </w:tcPr>
          <w:p w14:paraId="6440A379" w14:textId="77777777" w:rsidR="002A5913" w:rsidRPr="00BD5F83" w:rsidRDefault="002A5913" w:rsidP="00203B5C">
            <w:pPr>
              <w:pStyle w:val="BodyText"/>
              <w:jc w:val="right"/>
              <w:rPr>
                <w:szCs w:val="22"/>
              </w:rPr>
            </w:pPr>
            <w:r w:rsidRPr="00BD5F83">
              <w:rPr>
                <w:b/>
                <w:szCs w:val="22"/>
              </w:rPr>
              <w:t>Page</w:t>
            </w:r>
          </w:p>
        </w:tc>
      </w:tr>
    </w:tbl>
    <w:p w14:paraId="1BE7E0B9" w14:textId="77777777" w:rsidR="002169BB" w:rsidRDefault="002A5913">
      <w:pPr>
        <w:pStyle w:val="TOC1"/>
        <w:rPr>
          <w:rFonts w:asciiTheme="minorHAnsi" w:eastAsiaTheme="minorEastAsia" w:hAnsiTheme="minorHAnsi" w:cstheme="minorBidi"/>
          <w:noProof/>
          <w:kern w:val="2"/>
          <w:sz w:val="24"/>
          <w:szCs w:val="24"/>
          <w:lang w:eastAsia="en-GB"/>
          <w14:ligatures w14:val="standardContextual"/>
        </w:rPr>
      </w:pPr>
      <w:r w:rsidRPr="00BD5F83">
        <w:rPr>
          <w:noProof/>
          <w:sz w:val="22"/>
          <w:szCs w:val="22"/>
        </w:rPr>
        <w:fldChar w:fldCharType="begin"/>
      </w:r>
      <w:r w:rsidRPr="00BD5F83">
        <w:rPr>
          <w:sz w:val="22"/>
          <w:szCs w:val="22"/>
        </w:rPr>
        <w:instrText xml:space="preserve"> TOC \o "1-1"\n "2-2" \h \z \t "B&amp;B Heading 1,1,B&amp;B Schedule Sub-title,2,B&amp;B Schedule Title,1" </w:instrText>
      </w:r>
      <w:r w:rsidRPr="00BD5F83">
        <w:rPr>
          <w:noProof/>
          <w:sz w:val="22"/>
          <w:szCs w:val="22"/>
        </w:rPr>
        <w:fldChar w:fldCharType="separate"/>
      </w:r>
      <w:hyperlink w:anchor="_Toc224144097" w:history="1">
        <w:r w:rsidR="002169BB" w:rsidRPr="00DA0C8E">
          <w:rPr>
            <w:rStyle w:val="Hyperlink"/>
            <w:noProof/>
          </w:rPr>
          <w:t>1.</w:t>
        </w:r>
        <w:r w:rsidR="002169BB">
          <w:rPr>
            <w:rFonts w:asciiTheme="minorHAnsi" w:eastAsiaTheme="minorEastAsia" w:hAnsiTheme="minorHAnsi" w:cstheme="minorBidi"/>
            <w:noProof/>
            <w:kern w:val="2"/>
            <w:sz w:val="24"/>
            <w:szCs w:val="24"/>
            <w:lang w:eastAsia="en-GB"/>
            <w14:ligatures w14:val="standardContextual"/>
          </w:rPr>
          <w:tab/>
        </w:r>
        <w:r w:rsidR="002169BB" w:rsidRPr="00DA0C8E">
          <w:rPr>
            <w:rStyle w:val="Hyperlink"/>
            <w:noProof/>
          </w:rPr>
          <w:t>Introduction</w:t>
        </w:r>
        <w:r w:rsidR="002169BB">
          <w:rPr>
            <w:noProof/>
            <w:webHidden/>
          </w:rPr>
          <w:tab/>
        </w:r>
        <w:r w:rsidR="002169BB">
          <w:rPr>
            <w:noProof/>
            <w:webHidden/>
          </w:rPr>
          <w:fldChar w:fldCharType="begin"/>
        </w:r>
        <w:r w:rsidR="002169BB">
          <w:rPr>
            <w:noProof/>
            <w:webHidden/>
          </w:rPr>
          <w:instrText xml:space="preserve"> PAGEREF _Toc224144097 \h </w:instrText>
        </w:r>
        <w:r w:rsidR="002169BB">
          <w:rPr>
            <w:noProof/>
            <w:webHidden/>
          </w:rPr>
        </w:r>
        <w:r w:rsidR="002169BB">
          <w:rPr>
            <w:noProof/>
            <w:webHidden/>
          </w:rPr>
          <w:fldChar w:fldCharType="separate"/>
        </w:r>
        <w:r w:rsidR="00110383">
          <w:rPr>
            <w:noProof/>
            <w:webHidden/>
          </w:rPr>
          <w:t>1</w:t>
        </w:r>
        <w:r w:rsidR="002169BB">
          <w:rPr>
            <w:noProof/>
            <w:webHidden/>
          </w:rPr>
          <w:fldChar w:fldCharType="end"/>
        </w:r>
      </w:hyperlink>
    </w:p>
    <w:p w14:paraId="29A4D201" w14:textId="77777777" w:rsidR="002169BB" w:rsidRDefault="002169BB">
      <w:pPr>
        <w:pStyle w:val="TOC1"/>
        <w:rPr>
          <w:rFonts w:asciiTheme="minorHAnsi" w:eastAsiaTheme="minorEastAsia" w:hAnsiTheme="minorHAnsi" w:cstheme="minorBidi"/>
          <w:noProof/>
          <w:kern w:val="2"/>
          <w:sz w:val="24"/>
          <w:szCs w:val="24"/>
          <w:lang w:eastAsia="en-GB"/>
          <w14:ligatures w14:val="standardContextual"/>
        </w:rPr>
      </w:pPr>
      <w:hyperlink w:anchor="_Toc224144098" w:history="1">
        <w:r w:rsidRPr="00DA0C8E">
          <w:rPr>
            <w:rStyle w:val="Hyperlink"/>
            <w:noProof/>
          </w:rPr>
          <w:t>2.</w:t>
        </w:r>
        <w:r>
          <w:rPr>
            <w:rFonts w:asciiTheme="minorHAnsi" w:eastAsiaTheme="minorEastAsia" w:hAnsiTheme="minorHAnsi" w:cstheme="minorBidi"/>
            <w:noProof/>
            <w:kern w:val="2"/>
            <w:sz w:val="24"/>
            <w:szCs w:val="24"/>
            <w:lang w:eastAsia="en-GB"/>
            <w14:ligatures w14:val="standardContextual"/>
          </w:rPr>
          <w:tab/>
        </w:r>
        <w:r w:rsidRPr="00DA0C8E">
          <w:rPr>
            <w:rStyle w:val="Hyperlink"/>
            <w:noProof/>
          </w:rPr>
          <w:t>Use of Template and this Guidance</w:t>
        </w:r>
        <w:r>
          <w:rPr>
            <w:noProof/>
            <w:webHidden/>
          </w:rPr>
          <w:tab/>
        </w:r>
        <w:r>
          <w:rPr>
            <w:noProof/>
            <w:webHidden/>
          </w:rPr>
          <w:fldChar w:fldCharType="begin"/>
        </w:r>
        <w:r>
          <w:rPr>
            <w:noProof/>
            <w:webHidden/>
          </w:rPr>
          <w:instrText xml:space="preserve"> PAGEREF _Toc224144098 \h </w:instrText>
        </w:r>
        <w:r>
          <w:rPr>
            <w:noProof/>
            <w:webHidden/>
          </w:rPr>
        </w:r>
        <w:r>
          <w:rPr>
            <w:noProof/>
            <w:webHidden/>
          </w:rPr>
          <w:fldChar w:fldCharType="separate"/>
        </w:r>
        <w:r w:rsidR="00110383">
          <w:rPr>
            <w:noProof/>
            <w:webHidden/>
          </w:rPr>
          <w:t>3</w:t>
        </w:r>
        <w:r>
          <w:rPr>
            <w:noProof/>
            <w:webHidden/>
          </w:rPr>
          <w:fldChar w:fldCharType="end"/>
        </w:r>
      </w:hyperlink>
    </w:p>
    <w:p w14:paraId="33193E11" w14:textId="77777777" w:rsidR="002169BB" w:rsidRDefault="00F9514A">
      <w:pPr>
        <w:pStyle w:val="TOC1"/>
        <w:rPr>
          <w:rFonts w:asciiTheme="minorHAnsi" w:eastAsiaTheme="minorEastAsia" w:hAnsiTheme="minorHAnsi" w:cstheme="minorBidi"/>
          <w:noProof/>
          <w:kern w:val="2"/>
          <w:sz w:val="24"/>
          <w:szCs w:val="24"/>
          <w:lang w:eastAsia="en-GB"/>
          <w14:ligatures w14:val="standardContextual"/>
        </w:rPr>
      </w:pPr>
      <w:r>
        <w:rPr>
          <w:noProof/>
        </w:rPr>
        <w:tab/>
      </w:r>
      <w:hyperlink w:anchor="_Toc224144099" w:history="1">
        <w:r w:rsidR="002169BB" w:rsidRPr="00DA0C8E">
          <w:rPr>
            <w:rStyle w:val="Hyperlink"/>
            <w:noProof/>
          </w:rPr>
          <w:t>Glossary of Key Terms and Abbreviations</w:t>
        </w:r>
        <w:r w:rsidR="002169BB">
          <w:rPr>
            <w:noProof/>
            <w:webHidden/>
          </w:rPr>
          <w:tab/>
        </w:r>
        <w:r w:rsidR="002169BB">
          <w:rPr>
            <w:noProof/>
            <w:webHidden/>
          </w:rPr>
          <w:fldChar w:fldCharType="begin"/>
        </w:r>
        <w:r w:rsidR="002169BB">
          <w:rPr>
            <w:noProof/>
            <w:webHidden/>
          </w:rPr>
          <w:instrText xml:space="preserve"> PAGEREF _Toc224144099 \h </w:instrText>
        </w:r>
        <w:r w:rsidR="002169BB">
          <w:rPr>
            <w:noProof/>
            <w:webHidden/>
          </w:rPr>
        </w:r>
        <w:r w:rsidR="002169BB">
          <w:rPr>
            <w:noProof/>
            <w:webHidden/>
          </w:rPr>
          <w:fldChar w:fldCharType="separate"/>
        </w:r>
        <w:r w:rsidR="00110383">
          <w:rPr>
            <w:noProof/>
            <w:webHidden/>
          </w:rPr>
          <w:t>3</w:t>
        </w:r>
        <w:r w:rsidR="002169BB">
          <w:rPr>
            <w:noProof/>
            <w:webHidden/>
          </w:rPr>
          <w:fldChar w:fldCharType="end"/>
        </w:r>
      </w:hyperlink>
    </w:p>
    <w:p w14:paraId="6A6ED383" w14:textId="77777777" w:rsidR="002169BB" w:rsidRDefault="002169BB">
      <w:pPr>
        <w:pStyle w:val="TOC1"/>
        <w:rPr>
          <w:rFonts w:asciiTheme="minorHAnsi" w:eastAsiaTheme="minorEastAsia" w:hAnsiTheme="minorHAnsi" w:cstheme="minorBidi"/>
          <w:noProof/>
          <w:kern w:val="2"/>
          <w:sz w:val="24"/>
          <w:szCs w:val="24"/>
          <w:lang w:eastAsia="en-GB"/>
          <w14:ligatures w14:val="standardContextual"/>
        </w:rPr>
      </w:pPr>
      <w:hyperlink w:anchor="_Toc224144100" w:history="1">
        <w:r w:rsidRPr="00DA0C8E">
          <w:rPr>
            <w:rStyle w:val="Hyperlink"/>
            <w:noProof/>
          </w:rPr>
          <w:t>3.</w:t>
        </w:r>
        <w:r>
          <w:rPr>
            <w:rFonts w:asciiTheme="minorHAnsi" w:eastAsiaTheme="minorEastAsia" w:hAnsiTheme="minorHAnsi" w:cstheme="minorBidi"/>
            <w:noProof/>
            <w:kern w:val="2"/>
            <w:sz w:val="24"/>
            <w:szCs w:val="24"/>
            <w:lang w:eastAsia="en-GB"/>
            <w14:ligatures w14:val="standardContextual"/>
          </w:rPr>
          <w:tab/>
        </w:r>
        <w:r w:rsidRPr="00DA0C8E">
          <w:rPr>
            <w:rStyle w:val="Hyperlink"/>
            <w:noProof/>
          </w:rPr>
          <w:t>Article-by-article commentary</w:t>
        </w:r>
        <w:r>
          <w:rPr>
            <w:noProof/>
            <w:webHidden/>
          </w:rPr>
          <w:tab/>
        </w:r>
        <w:r>
          <w:rPr>
            <w:noProof/>
            <w:webHidden/>
          </w:rPr>
          <w:fldChar w:fldCharType="begin"/>
        </w:r>
        <w:r>
          <w:rPr>
            <w:noProof/>
            <w:webHidden/>
          </w:rPr>
          <w:instrText xml:space="preserve"> PAGEREF _Toc224144100 \h </w:instrText>
        </w:r>
        <w:r>
          <w:rPr>
            <w:noProof/>
            <w:webHidden/>
          </w:rPr>
        </w:r>
        <w:r>
          <w:rPr>
            <w:noProof/>
            <w:webHidden/>
          </w:rPr>
          <w:fldChar w:fldCharType="separate"/>
        </w:r>
        <w:r w:rsidR="00110383">
          <w:rPr>
            <w:noProof/>
            <w:webHidden/>
          </w:rPr>
          <w:t>8</w:t>
        </w:r>
        <w:r>
          <w:rPr>
            <w:noProof/>
            <w:webHidden/>
          </w:rPr>
          <w:fldChar w:fldCharType="end"/>
        </w:r>
      </w:hyperlink>
    </w:p>
    <w:p w14:paraId="38B5316A" w14:textId="77777777" w:rsidR="00D335E0" w:rsidRDefault="002A5913" w:rsidP="002A5913">
      <w:pPr>
        <w:rPr>
          <w:sz w:val="22"/>
          <w:szCs w:val="22"/>
        </w:rPr>
      </w:pPr>
      <w:r w:rsidRPr="00BD5F83">
        <w:rPr>
          <w:sz w:val="22"/>
          <w:szCs w:val="22"/>
        </w:rPr>
        <w:fldChar w:fldCharType="end"/>
      </w:r>
    </w:p>
    <w:p w14:paraId="1A358DC5" w14:textId="77777777" w:rsidR="00D833B4" w:rsidRPr="00BD5F83" w:rsidRDefault="00D833B4" w:rsidP="002A5913">
      <w:pPr>
        <w:rPr>
          <w:sz w:val="22"/>
          <w:szCs w:val="22"/>
        </w:rPr>
      </w:pPr>
    </w:p>
    <w:p w14:paraId="138C8560" w14:textId="77777777" w:rsidR="002A5913" w:rsidRPr="00BD5F83" w:rsidRDefault="002A5913" w:rsidP="002A5913">
      <w:pPr>
        <w:pStyle w:val="BodyText"/>
        <w:spacing w:after="0"/>
        <w:jc w:val="center"/>
        <w:outlineLvl w:val="0"/>
        <w:rPr>
          <w:b/>
          <w:szCs w:val="22"/>
        </w:rPr>
        <w:sectPr w:rsidR="002A5913" w:rsidRPr="00BD5F83" w:rsidSect="009E5A91">
          <w:headerReference w:type="even" r:id="rId17"/>
          <w:headerReference w:type="default" r:id="rId18"/>
          <w:footerReference w:type="default" r:id="rId19"/>
          <w:headerReference w:type="first" r:id="rId20"/>
          <w:pgSz w:w="11906" w:h="16838" w:code="9"/>
          <w:pgMar w:top="1440" w:right="1418" w:bottom="1440" w:left="1418" w:header="720" w:footer="720" w:gutter="0"/>
          <w:cols w:space="720"/>
          <w:docGrid w:linePitch="272"/>
        </w:sectPr>
      </w:pPr>
    </w:p>
    <w:p w14:paraId="10E5804E" w14:textId="77777777" w:rsidR="009F5866" w:rsidRDefault="009F5866" w:rsidP="009F5866">
      <w:pPr>
        <w:pStyle w:val="BBHeading1Lower"/>
      </w:pPr>
      <w:bookmarkStart w:id="1" w:name="_Toc224144097"/>
      <w:r>
        <w:lastRenderedPageBreak/>
        <w:t>Introduction</w:t>
      </w:r>
      <w:bookmarkEnd w:id="1"/>
    </w:p>
    <w:p w14:paraId="4F77EE4D" w14:textId="77777777" w:rsidR="0075392B" w:rsidRPr="006523E4" w:rsidRDefault="0075392B" w:rsidP="0075392B">
      <w:pPr>
        <w:pStyle w:val="BBClause2"/>
        <w:numPr>
          <w:ilvl w:val="0"/>
          <w:numId w:val="0"/>
        </w:numPr>
      </w:pPr>
      <w:r>
        <w:t xml:space="preserve">This </w:t>
      </w:r>
      <w:r w:rsidR="000E7ECF" w:rsidRPr="006523E4">
        <w:t>guidance</w:t>
      </w:r>
      <w:r w:rsidRPr="006523E4">
        <w:t xml:space="preserve"> accompan</w:t>
      </w:r>
      <w:r w:rsidR="00F9514A">
        <w:t>ies</w:t>
      </w:r>
      <w:r w:rsidRPr="006523E4">
        <w:t xml:space="preserve"> the template Articles of Association (</w:t>
      </w:r>
      <w:r w:rsidR="00C70422" w:rsidRPr="00110383">
        <w:t>the</w:t>
      </w:r>
      <w:r w:rsidR="00C70422" w:rsidRPr="00413319">
        <w:rPr>
          <w:b/>
          <w:bCs/>
        </w:rPr>
        <w:t xml:space="preserve"> Template</w:t>
      </w:r>
      <w:r w:rsidR="00110383">
        <w:rPr>
          <w:b/>
          <w:bCs/>
        </w:rPr>
        <w:t xml:space="preserve"> </w:t>
      </w:r>
      <w:r w:rsidR="00110383">
        <w:t xml:space="preserve">or </w:t>
      </w:r>
      <w:r w:rsidR="00110383">
        <w:rPr>
          <w:b/>
          <w:bCs/>
        </w:rPr>
        <w:t>Articles</w:t>
      </w:r>
      <w:r w:rsidRPr="006523E4">
        <w:t>) for use in establishing a two-party joint venture, with the Developer and the Community Energy Group (</w:t>
      </w:r>
      <w:r w:rsidRPr="006523E4">
        <w:rPr>
          <w:b/>
          <w:bCs/>
        </w:rPr>
        <w:t>CEG</w:t>
      </w:r>
      <w:r w:rsidRPr="006523E4">
        <w:t>) holding equity in the Joint Venture Company (</w:t>
      </w:r>
      <w:r w:rsidRPr="006523E4">
        <w:rPr>
          <w:b/>
          <w:bCs/>
        </w:rPr>
        <w:t>JVCO</w:t>
      </w:r>
      <w:r w:rsidRPr="006523E4">
        <w:t>)</w:t>
      </w:r>
      <w:r w:rsidR="004116E6" w:rsidRPr="006523E4">
        <w:t xml:space="preserve"> for a Joint Venture Shared Ownership Project.</w:t>
      </w:r>
      <w:r w:rsidR="00C70422">
        <w:t xml:space="preserve"> The Template is also referred to as the Articles throughout this guidance, and both terms refer to the same document.</w:t>
      </w:r>
    </w:p>
    <w:p w14:paraId="46FDE221" w14:textId="550B48B5" w:rsidR="0075392B" w:rsidRPr="006523E4" w:rsidRDefault="0075392B" w:rsidP="0075392B">
      <w:pPr>
        <w:pStyle w:val="BBClause2"/>
        <w:numPr>
          <w:ilvl w:val="0"/>
          <w:numId w:val="0"/>
        </w:numPr>
      </w:pPr>
      <w:r w:rsidRPr="006523E4">
        <w:t xml:space="preserve">The Articles </w:t>
      </w:r>
      <w:r w:rsidR="00076792" w:rsidRPr="006523E4">
        <w:t>are</w:t>
      </w:r>
      <w:r w:rsidRPr="006523E4">
        <w:t xml:space="preserve"> the constitutional document of the JVCO. </w:t>
      </w:r>
      <w:r w:rsidR="009A52B7" w:rsidRPr="006523E4">
        <w:t>They</w:t>
      </w:r>
      <w:r w:rsidR="00076792" w:rsidRPr="006523E4">
        <w:t xml:space="preserve"> are a contract between the </w:t>
      </w:r>
      <w:r w:rsidR="00F076D0" w:rsidRPr="006523E4">
        <w:t>JVCO</w:t>
      </w:r>
      <w:r w:rsidR="00076792" w:rsidRPr="006523E4">
        <w:t xml:space="preserve"> and its members</w:t>
      </w:r>
      <w:r w:rsidR="00F076D0" w:rsidRPr="006523E4">
        <w:t>,</w:t>
      </w:r>
      <w:r w:rsidR="00076792" w:rsidRPr="006523E4">
        <w:t xml:space="preserve"> which</w:t>
      </w:r>
      <w:r w:rsidR="009A52B7" w:rsidRPr="006523E4">
        <w:t xml:space="preserve"> set out the </w:t>
      </w:r>
      <w:r w:rsidR="00F076D0" w:rsidRPr="006523E4">
        <w:t xml:space="preserve">internal </w:t>
      </w:r>
      <w:r w:rsidR="009A52B7" w:rsidRPr="006523E4">
        <w:t xml:space="preserve">rules </w:t>
      </w:r>
      <w:r w:rsidR="00D905EE" w:rsidRPr="006523E4">
        <w:t>which govern how the JVCO will regulate its internal affairs</w:t>
      </w:r>
      <w:r w:rsidR="000258B6" w:rsidRPr="006523E4">
        <w:t>. This</w:t>
      </w:r>
      <w:r w:rsidR="009A52B7" w:rsidRPr="006523E4">
        <w:t xml:space="preserve"> includ</w:t>
      </w:r>
      <w:r w:rsidR="000258B6" w:rsidRPr="006523E4">
        <w:t>es</w:t>
      </w:r>
      <w:r w:rsidR="009A52B7" w:rsidRPr="006523E4">
        <w:t xml:space="preserve"> how shares can be transferred, how directors are appointed, and how </w:t>
      </w:r>
      <w:r w:rsidR="00F076D0" w:rsidRPr="006523E4">
        <w:t xml:space="preserve">director and </w:t>
      </w:r>
      <w:r w:rsidR="009A52B7" w:rsidRPr="006523E4">
        <w:t xml:space="preserve">shareholder meetings </w:t>
      </w:r>
      <w:r w:rsidR="00F076D0" w:rsidRPr="006523E4">
        <w:t>are run</w:t>
      </w:r>
      <w:r w:rsidR="009A52B7" w:rsidRPr="006523E4">
        <w:t xml:space="preserve">. </w:t>
      </w:r>
      <w:r w:rsidR="00D905EE" w:rsidRPr="006523E4">
        <w:t>The Articles work in tandem with</w:t>
      </w:r>
      <w:r w:rsidR="000258B6" w:rsidRPr="006523E4">
        <w:t xml:space="preserve"> the terms of the Shareholders' Agreement</w:t>
      </w:r>
      <w:r w:rsidR="00587A36">
        <w:t>. However,</w:t>
      </w:r>
      <w:r w:rsidR="00D905EE" w:rsidRPr="006523E4">
        <w:t xml:space="preserve"> </w:t>
      </w:r>
      <w:r w:rsidR="002D48BA">
        <w:t>a</w:t>
      </w:r>
      <w:r w:rsidR="000258B6" w:rsidRPr="006523E4">
        <w:t xml:space="preserve"> key distinction </w:t>
      </w:r>
      <w:r w:rsidR="00D905EE" w:rsidRPr="006523E4">
        <w:t xml:space="preserve">is </w:t>
      </w:r>
      <w:r w:rsidR="002D48BA">
        <w:t xml:space="preserve">that </w:t>
      </w:r>
      <w:r w:rsidR="00B669A4" w:rsidRPr="006523E4">
        <w:t xml:space="preserve">the </w:t>
      </w:r>
      <w:r w:rsidR="009A52B7" w:rsidRPr="006523E4">
        <w:t>Articles are a public</w:t>
      </w:r>
      <w:r w:rsidR="00D905EE" w:rsidRPr="006523E4">
        <w:t>ly available</w:t>
      </w:r>
      <w:r w:rsidR="009A52B7" w:rsidRPr="006523E4">
        <w:t xml:space="preserve"> document filed at Companies House. </w:t>
      </w:r>
      <w:r w:rsidR="00D905EE" w:rsidRPr="006523E4">
        <w:t xml:space="preserve">In contrast, </w:t>
      </w:r>
      <w:r w:rsidR="002D48BA">
        <w:t>the</w:t>
      </w:r>
      <w:r w:rsidR="009A52B7" w:rsidRPr="006523E4">
        <w:t xml:space="preserve"> Shareholders</w:t>
      </w:r>
      <w:r w:rsidR="009A52B7" w:rsidRPr="006523E4">
        <w:rPr>
          <w:rFonts w:cs="Georgia"/>
        </w:rPr>
        <w:t>’</w:t>
      </w:r>
      <w:r w:rsidR="009A52B7" w:rsidRPr="006523E4">
        <w:t xml:space="preserve"> Agreement is a private contract between the parties and is not made public.</w:t>
      </w:r>
      <w:r w:rsidR="000258B6" w:rsidRPr="006523E4">
        <w:t xml:space="preserve"> In addition, all </w:t>
      </w:r>
      <w:r w:rsidR="00D905EE" w:rsidRPr="006523E4">
        <w:t>members</w:t>
      </w:r>
      <w:r w:rsidR="000258B6" w:rsidRPr="006523E4">
        <w:t xml:space="preserve"> of </w:t>
      </w:r>
      <w:r w:rsidR="00B669A4" w:rsidRPr="006523E4">
        <w:t>the JVCO</w:t>
      </w:r>
      <w:r w:rsidR="000258B6" w:rsidRPr="006523E4">
        <w:t xml:space="preserve"> are automatically bound by the Articles, whereas </w:t>
      </w:r>
      <w:r w:rsidR="00D905EE" w:rsidRPr="006523E4">
        <w:t>members</w:t>
      </w:r>
      <w:r w:rsidR="000258B6" w:rsidRPr="006523E4">
        <w:t xml:space="preserve"> must specifically enter into the Shareholders' Agreement to be bound by its terms.</w:t>
      </w:r>
    </w:p>
    <w:p w14:paraId="14D8E3E2" w14:textId="77777777" w:rsidR="004116E6" w:rsidRPr="006523E4" w:rsidRDefault="000258B6" w:rsidP="004E5FCA">
      <w:pPr>
        <w:pStyle w:val="BBClause2"/>
        <w:numPr>
          <w:ilvl w:val="0"/>
          <w:numId w:val="0"/>
        </w:numPr>
      </w:pPr>
      <w:r w:rsidRPr="006523E4">
        <w:t xml:space="preserve">Every </w:t>
      </w:r>
      <w:r w:rsidR="006238EF" w:rsidRPr="006523E4">
        <w:t xml:space="preserve">private </w:t>
      </w:r>
      <w:r w:rsidRPr="006523E4">
        <w:t>company</w:t>
      </w:r>
      <w:r w:rsidR="006238EF" w:rsidRPr="006523E4">
        <w:t xml:space="preserve"> limited by shares</w:t>
      </w:r>
      <w:r w:rsidRPr="006523E4">
        <w:t xml:space="preserve"> must have a set of </w:t>
      </w:r>
      <w:r w:rsidR="00B669A4" w:rsidRPr="006523E4">
        <w:t>a</w:t>
      </w:r>
      <w:r w:rsidRPr="006523E4">
        <w:t xml:space="preserve">rticles </w:t>
      </w:r>
      <w:r w:rsidR="006238EF" w:rsidRPr="006523E4">
        <w:t xml:space="preserve">of association </w:t>
      </w:r>
      <w:r w:rsidR="00B669A4" w:rsidRPr="006523E4">
        <w:t>from the moment of</w:t>
      </w:r>
      <w:r w:rsidRPr="006523E4">
        <w:t xml:space="preserve"> incorporation. </w:t>
      </w:r>
      <w:r w:rsidR="00B669A4" w:rsidRPr="006523E4">
        <w:t xml:space="preserve">Unless a set of bespoke </w:t>
      </w:r>
      <w:r w:rsidR="006238EF" w:rsidRPr="006523E4">
        <w:t>articles of association</w:t>
      </w:r>
      <w:r w:rsidR="00B669A4" w:rsidRPr="006523E4">
        <w:t xml:space="preserve"> are </w:t>
      </w:r>
      <w:r w:rsidR="006238EF" w:rsidRPr="006523E4">
        <w:t>adopted</w:t>
      </w:r>
      <w:r w:rsidR="00B669A4" w:rsidRPr="006523E4">
        <w:t>, t</w:t>
      </w:r>
      <w:r w:rsidR="009A52B7" w:rsidRPr="006523E4">
        <w:t>he Model Articles</w:t>
      </w:r>
      <w:r w:rsidR="006238EF" w:rsidRPr="006523E4">
        <w:t xml:space="preserve"> will apply</w:t>
      </w:r>
      <w:r w:rsidR="00CD02C6" w:rsidRPr="006523E4">
        <w:t xml:space="preserve">. These are </w:t>
      </w:r>
      <w:r w:rsidR="004116E6" w:rsidRPr="006523E4">
        <w:t>set out in Schedule 1 to the Companies (Model Articles) Regulations 2008</w:t>
      </w:r>
      <w:r w:rsidR="00C66D77" w:rsidRPr="006523E4">
        <w:t xml:space="preserve"> and available for download from </w:t>
      </w:r>
      <w:r w:rsidR="00D905EE" w:rsidRPr="006523E4">
        <w:t xml:space="preserve">the following link: </w:t>
      </w:r>
      <w:hyperlink r:id="rId21" w:history="1">
        <w:r w:rsidR="006F0F59" w:rsidRPr="006523E4">
          <w:rPr>
            <w:rStyle w:val="Hyperlink"/>
          </w:rPr>
          <w:t>Model articles for private companies limited by shares - GOV.UK</w:t>
        </w:r>
      </w:hyperlink>
    </w:p>
    <w:p w14:paraId="5FAB0B0C" w14:textId="77777777" w:rsidR="004E5FCA" w:rsidRPr="006523E4" w:rsidRDefault="004116E6" w:rsidP="004E5FCA">
      <w:pPr>
        <w:pStyle w:val="BBClause2"/>
        <w:numPr>
          <w:ilvl w:val="0"/>
          <w:numId w:val="0"/>
        </w:numPr>
      </w:pPr>
      <w:r w:rsidRPr="006523E4">
        <w:t>The</w:t>
      </w:r>
      <w:r w:rsidR="009A52B7" w:rsidRPr="006523E4">
        <w:t xml:space="preserve"> </w:t>
      </w:r>
      <w:r w:rsidR="006B6E94" w:rsidRPr="006523E4">
        <w:t>Template</w:t>
      </w:r>
      <w:r w:rsidRPr="006523E4">
        <w:t xml:space="preserve"> i</w:t>
      </w:r>
      <w:r w:rsidR="006F0F59" w:rsidRPr="006523E4">
        <w:t xml:space="preserve">ncorporates the </w:t>
      </w:r>
      <w:r w:rsidR="009A52B7" w:rsidRPr="006523E4">
        <w:t xml:space="preserve">Model Articles </w:t>
      </w:r>
      <w:r w:rsidR="00CD02C6" w:rsidRPr="006523E4">
        <w:t xml:space="preserve">but </w:t>
      </w:r>
      <w:r w:rsidR="006F0F59" w:rsidRPr="006523E4">
        <w:t>deletes and amends certain Model Articles where relevant</w:t>
      </w:r>
      <w:r w:rsidR="009A52B7" w:rsidRPr="006523E4">
        <w:t xml:space="preserve"> and </w:t>
      </w:r>
      <w:r w:rsidR="006F0F59" w:rsidRPr="006523E4">
        <w:t xml:space="preserve">includes additional bespoke provisions </w:t>
      </w:r>
      <w:r w:rsidR="009A52B7" w:rsidRPr="006523E4">
        <w:t xml:space="preserve">to reflect the joint venture structure and the specific arrangements between the </w:t>
      </w:r>
      <w:r w:rsidR="0040093A" w:rsidRPr="006523E4">
        <w:t>parti</w:t>
      </w:r>
      <w:r w:rsidR="009A52B7" w:rsidRPr="006523E4">
        <w:t xml:space="preserve">es. The commentary </w:t>
      </w:r>
      <w:r w:rsidR="001F1CD9" w:rsidRPr="006523E4">
        <w:t xml:space="preserve">in section 3 </w:t>
      </w:r>
      <w:r w:rsidR="009A52B7" w:rsidRPr="006523E4">
        <w:t>below explains these changes article by article.</w:t>
      </w:r>
      <w:r w:rsidR="004E5FCA" w:rsidRPr="006523E4">
        <w:t xml:space="preserve"> </w:t>
      </w:r>
    </w:p>
    <w:p w14:paraId="3FD3C32C" w14:textId="77777777" w:rsidR="00CD02C6" w:rsidRPr="006523E4" w:rsidRDefault="00CD02C6" w:rsidP="004E5FCA">
      <w:pPr>
        <w:pStyle w:val="BBClause2"/>
        <w:numPr>
          <w:ilvl w:val="0"/>
          <w:numId w:val="0"/>
        </w:numPr>
      </w:pPr>
      <w:r w:rsidRPr="006523E4">
        <w:t xml:space="preserve">There are two ways in which the </w:t>
      </w:r>
      <w:r w:rsidR="006238EF" w:rsidRPr="006523E4">
        <w:t>Articles</w:t>
      </w:r>
      <w:r w:rsidRPr="006523E4">
        <w:t xml:space="preserve"> may be adopted</w:t>
      </w:r>
      <w:r w:rsidR="006238EF" w:rsidRPr="006523E4">
        <w:t xml:space="preserve"> by the JVCO</w:t>
      </w:r>
      <w:r w:rsidRPr="006523E4">
        <w:t>:</w:t>
      </w:r>
      <w:r w:rsidR="001F1CD9" w:rsidRPr="006523E4">
        <w:t xml:space="preserve"> </w:t>
      </w:r>
    </w:p>
    <w:p w14:paraId="39F33378" w14:textId="77777777" w:rsidR="00CD02C6" w:rsidRPr="006523E4" w:rsidRDefault="006F0F59" w:rsidP="00A455D1">
      <w:pPr>
        <w:pStyle w:val="BBClause2"/>
        <w:numPr>
          <w:ilvl w:val="0"/>
          <w:numId w:val="18"/>
        </w:numPr>
      </w:pPr>
      <w:r w:rsidRPr="006523E4">
        <w:t>if the JVCO has not been incorporated and is to be incorporated by the CEG and the Developer</w:t>
      </w:r>
      <w:r w:rsidR="00D832B0">
        <w:t xml:space="preserve"> together</w:t>
      </w:r>
      <w:r w:rsidRPr="006523E4">
        <w:t xml:space="preserve">, then the </w:t>
      </w:r>
      <w:r w:rsidR="00CD02C6" w:rsidRPr="006523E4">
        <w:t xml:space="preserve">Articles should be adopted </w:t>
      </w:r>
      <w:r w:rsidRPr="006523E4">
        <w:t>on</w:t>
      </w:r>
      <w:r w:rsidR="00CD02C6" w:rsidRPr="006523E4">
        <w:t xml:space="preserve"> incorporation</w:t>
      </w:r>
      <w:r w:rsidRPr="006523E4">
        <w:t xml:space="preserve"> of the JVCO</w:t>
      </w:r>
      <w:r w:rsidR="00CD02C6" w:rsidRPr="006523E4">
        <w:t>;</w:t>
      </w:r>
      <w:r w:rsidRPr="006523E4">
        <w:t xml:space="preserve"> or</w:t>
      </w:r>
    </w:p>
    <w:p w14:paraId="420A5D2F" w14:textId="77777777" w:rsidR="006238EF" w:rsidRPr="006523E4" w:rsidRDefault="006F0F59" w:rsidP="00A455D1">
      <w:pPr>
        <w:pStyle w:val="BBClause2"/>
        <w:numPr>
          <w:ilvl w:val="0"/>
          <w:numId w:val="18"/>
        </w:numPr>
      </w:pPr>
      <w:r w:rsidRPr="006523E4">
        <w:t xml:space="preserve">if the JVCO has already been incorporated by the Developer and </w:t>
      </w:r>
      <w:r w:rsidR="00ED04F2" w:rsidRPr="006523E4">
        <w:t xml:space="preserve">the joint venture is </w:t>
      </w:r>
      <w:r w:rsidRPr="006523E4">
        <w:t xml:space="preserve">to be </w:t>
      </w:r>
      <w:r w:rsidR="00ED04F2" w:rsidRPr="006523E4">
        <w:t>formed by the CEG subscribing for</w:t>
      </w:r>
      <w:r w:rsidR="00CD02C6" w:rsidRPr="006523E4">
        <w:t xml:space="preserve"> </w:t>
      </w:r>
      <w:r w:rsidR="00ED04F2" w:rsidRPr="006523E4">
        <w:t xml:space="preserve">or acquiring shares in </w:t>
      </w:r>
      <w:r w:rsidRPr="006523E4">
        <w:t>the JVCO</w:t>
      </w:r>
      <w:r w:rsidR="00CD02C6" w:rsidRPr="006523E4">
        <w:t xml:space="preserve">, </w:t>
      </w:r>
      <w:r w:rsidRPr="006523E4">
        <w:t>then the Articles should be adopted on completion of the share subscription or share acquisition, replacing the existing</w:t>
      </w:r>
      <w:r w:rsidR="0086086B" w:rsidRPr="006523E4">
        <w:t xml:space="preserve"> articles of association of the JVCO. To adopt the new Articles, the JVCO will need to:</w:t>
      </w:r>
      <w:r w:rsidR="001F1CD9" w:rsidRPr="006523E4">
        <w:t xml:space="preserve"> </w:t>
      </w:r>
    </w:p>
    <w:p w14:paraId="22A59EB4" w14:textId="2CF126C4" w:rsidR="0086086B" w:rsidRPr="006523E4" w:rsidRDefault="006238EF" w:rsidP="00A455D1">
      <w:pPr>
        <w:pStyle w:val="BBClause2"/>
        <w:numPr>
          <w:ilvl w:val="1"/>
          <w:numId w:val="18"/>
        </w:numPr>
      </w:pPr>
      <w:r w:rsidRPr="006523E4">
        <w:t xml:space="preserve">hold a board meeting or pass </w:t>
      </w:r>
      <w:r w:rsidR="0086086B" w:rsidRPr="006523E4">
        <w:t xml:space="preserve">a </w:t>
      </w:r>
      <w:r w:rsidRPr="006523E4">
        <w:t>written resolution of the directors to</w:t>
      </w:r>
      <w:r w:rsidR="0086086B" w:rsidRPr="006523E4">
        <w:t xml:space="preserve"> approve the circulation of a written special shareholder resolution to the sole member of the JVCO (i.e. the Developer) to approve the adoption of the Articles, together with a copy of the Articles; and</w:t>
      </w:r>
    </w:p>
    <w:p w14:paraId="46C635EF" w14:textId="77777777" w:rsidR="00ED04F2" w:rsidRPr="006523E4" w:rsidRDefault="0086086B" w:rsidP="00A455D1">
      <w:pPr>
        <w:pStyle w:val="BBClause2"/>
        <w:numPr>
          <w:ilvl w:val="1"/>
          <w:numId w:val="18"/>
        </w:numPr>
      </w:pPr>
      <w:r w:rsidRPr="006523E4">
        <w:t>subject to the sole member of the JVCO passing the special resolution, approve the adoption of the Articles.</w:t>
      </w:r>
    </w:p>
    <w:p w14:paraId="3D0FE3CC" w14:textId="77777777" w:rsidR="00AE3EDE" w:rsidRPr="006523E4" w:rsidRDefault="00AE3EDE" w:rsidP="006523E4">
      <w:pPr>
        <w:pStyle w:val="BBClause2"/>
        <w:numPr>
          <w:ilvl w:val="0"/>
          <w:numId w:val="0"/>
        </w:numPr>
      </w:pPr>
      <w:r w:rsidRPr="006523E4">
        <w:t>The directors would also typically approve the JVCO’s entry into the Shareholders’ Agreement at the board meeting, or as part of the written resolutions of the directors.</w:t>
      </w:r>
    </w:p>
    <w:p w14:paraId="25A2D803" w14:textId="77777777" w:rsidR="008F3CD5" w:rsidRPr="006523E4" w:rsidRDefault="0086086B" w:rsidP="006523E4">
      <w:pPr>
        <w:pStyle w:val="BBClause2"/>
        <w:numPr>
          <w:ilvl w:val="0"/>
          <w:numId w:val="0"/>
        </w:numPr>
      </w:pPr>
      <w:r w:rsidRPr="006523E4">
        <w:t>T</w:t>
      </w:r>
      <w:r w:rsidR="00247C56" w:rsidRPr="006523E4">
        <w:t>he</w:t>
      </w:r>
      <w:r w:rsidRPr="006523E4">
        <w:t xml:space="preserve"> adoption of the Articles should happen on completion of the share subscription or the share acquisition by the JVCO, being the point at which the joint venture is established.</w:t>
      </w:r>
      <w:r w:rsidR="008F3CD5" w:rsidRPr="006523E4">
        <w:t xml:space="preserve"> </w:t>
      </w:r>
    </w:p>
    <w:p w14:paraId="7345A8D4" w14:textId="77777777" w:rsidR="006523E4" w:rsidRDefault="006523E4">
      <w:pPr>
        <w:pStyle w:val="BBClause2"/>
        <w:numPr>
          <w:ilvl w:val="0"/>
          <w:numId w:val="0"/>
        </w:numPr>
        <w:rPr>
          <w:b/>
          <w:bCs/>
        </w:rPr>
      </w:pPr>
    </w:p>
    <w:p w14:paraId="526AC0A1" w14:textId="77777777" w:rsidR="006523E4" w:rsidRDefault="006523E4">
      <w:pPr>
        <w:pStyle w:val="BBClause2"/>
        <w:numPr>
          <w:ilvl w:val="0"/>
          <w:numId w:val="0"/>
        </w:numPr>
        <w:rPr>
          <w:b/>
          <w:bCs/>
        </w:rPr>
      </w:pPr>
    </w:p>
    <w:p w14:paraId="646CC4D1" w14:textId="77777777" w:rsidR="00110383" w:rsidRPr="00DE059B" w:rsidRDefault="00110383" w:rsidP="00110383">
      <w:pPr>
        <w:pStyle w:val="BBBodyTextNoSpacing"/>
        <w:rPr>
          <w:b/>
          <w:bCs/>
          <w:i/>
          <w:iCs/>
        </w:rPr>
      </w:pPr>
      <w:r w:rsidRPr="00DE059B">
        <w:rPr>
          <w:b/>
          <w:bCs/>
          <w:i/>
          <w:iCs/>
        </w:rPr>
        <w:t>NOTE FOR USERS OF THIS GUIDANCE DOCUMENT</w:t>
      </w:r>
    </w:p>
    <w:p w14:paraId="3BC76815" w14:textId="7A89E52B" w:rsidR="000224C7" w:rsidRPr="00682814" w:rsidRDefault="00110383" w:rsidP="00110383">
      <w:pPr>
        <w:pStyle w:val="BBClause2"/>
        <w:numPr>
          <w:ilvl w:val="0"/>
          <w:numId w:val="0"/>
        </w:numPr>
        <w:rPr>
          <w:rFonts w:asciiTheme="majorHAnsi" w:hAnsiTheme="majorHAnsi"/>
          <w:i/>
          <w:iCs/>
          <w:szCs w:val="22"/>
        </w:rPr>
      </w:pPr>
      <w:r w:rsidRPr="00DB7B05">
        <w:rPr>
          <w:rFonts w:asciiTheme="majorHAnsi" w:hAnsiTheme="majorHAnsi"/>
          <w:i/>
          <w:iCs/>
          <w:szCs w:val="22"/>
        </w:rPr>
        <w:t xml:space="preserve">This guidance document has been developed for use by Community Energy SO projects only. It is intended to provide a useful starting point for your Community Energy SO </w:t>
      </w:r>
      <w:r>
        <w:rPr>
          <w:rFonts w:asciiTheme="majorHAnsi" w:hAnsiTheme="majorHAnsi"/>
          <w:i/>
          <w:iCs/>
          <w:szCs w:val="22"/>
        </w:rPr>
        <w:t>p</w:t>
      </w:r>
      <w:r w:rsidRPr="00DB7B05">
        <w:rPr>
          <w:rFonts w:asciiTheme="majorHAnsi" w:hAnsiTheme="majorHAnsi"/>
          <w:i/>
          <w:iCs/>
          <w:szCs w:val="22"/>
        </w:rPr>
        <w:t xml:space="preserve">roject. </w:t>
      </w:r>
      <w:r>
        <w:rPr>
          <w:rFonts w:asciiTheme="majorHAnsi" w:hAnsiTheme="majorHAnsi"/>
          <w:i/>
          <w:iCs/>
          <w:szCs w:val="22"/>
        </w:rPr>
        <w:t xml:space="preserve">It </w:t>
      </w:r>
      <w:r w:rsidRPr="00DB7B05">
        <w:rPr>
          <w:rFonts w:asciiTheme="majorHAnsi" w:hAnsiTheme="majorHAnsi"/>
          <w:i/>
          <w:iCs/>
          <w:szCs w:val="22"/>
        </w:rPr>
        <w:t xml:space="preserve">does not promote the use of any </w:t>
      </w:r>
      <w:proofErr w:type="gramStart"/>
      <w:r w:rsidRPr="00DB7B05">
        <w:rPr>
          <w:rFonts w:asciiTheme="majorHAnsi" w:hAnsiTheme="majorHAnsi"/>
          <w:i/>
          <w:iCs/>
          <w:szCs w:val="22"/>
        </w:rPr>
        <w:t>particular shared</w:t>
      </w:r>
      <w:proofErr w:type="gramEnd"/>
      <w:r w:rsidRPr="00DB7B05">
        <w:rPr>
          <w:rFonts w:asciiTheme="majorHAnsi" w:hAnsiTheme="majorHAnsi"/>
          <w:i/>
          <w:iCs/>
          <w:szCs w:val="22"/>
        </w:rPr>
        <w:t xml:space="preserve"> ownership model. You will need to review and develop it in conjunction with your legal, financial, technical and procurement advisors to reflect your requirements and the circumstances of your project.  Although we have taken care in the production of this guidance document, </w:t>
      </w:r>
      <w:bookmarkStart w:id="2" w:name="_Hlk223611344"/>
      <w:r>
        <w:rPr>
          <w:rFonts w:asciiTheme="majorHAnsi" w:hAnsiTheme="majorHAnsi"/>
          <w:i/>
          <w:iCs/>
          <w:szCs w:val="22"/>
        </w:rPr>
        <w:t xml:space="preserve">it is guidance only and is not a substitute for independent </w:t>
      </w:r>
      <w:r w:rsidRPr="00DB7B05">
        <w:rPr>
          <w:rFonts w:asciiTheme="majorHAnsi" w:hAnsiTheme="majorHAnsi"/>
          <w:i/>
          <w:iCs/>
          <w:szCs w:val="22"/>
        </w:rPr>
        <w:t xml:space="preserve">legal advice </w:t>
      </w:r>
      <w:r>
        <w:rPr>
          <w:rFonts w:asciiTheme="majorHAnsi" w:hAnsiTheme="majorHAnsi"/>
          <w:i/>
          <w:iCs/>
          <w:szCs w:val="22"/>
        </w:rPr>
        <w:t xml:space="preserve">on your specific project. No </w:t>
      </w:r>
      <w:bookmarkEnd w:id="2"/>
      <w:r w:rsidRPr="00DB7B05">
        <w:rPr>
          <w:rFonts w:asciiTheme="majorHAnsi" w:hAnsiTheme="majorHAnsi"/>
          <w:i/>
          <w:iCs/>
          <w:szCs w:val="22"/>
        </w:rPr>
        <w:t>warranty, express or implied, is given as to its accuracy nor does Bird &amp; Bird</w:t>
      </w:r>
      <w:r>
        <w:rPr>
          <w:rFonts w:asciiTheme="majorHAnsi" w:hAnsiTheme="majorHAnsi"/>
          <w:i/>
          <w:iCs/>
          <w:szCs w:val="22"/>
        </w:rPr>
        <w:t xml:space="preserve"> LLP</w:t>
      </w:r>
      <w:r w:rsidR="001712BB">
        <w:rPr>
          <w:rFonts w:asciiTheme="majorHAnsi" w:hAnsiTheme="majorHAnsi"/>
          <w:i/>
          <w:iCs/>
          <w:szCs w:val="22"/>
        </w:rPr>
        <w:t xml:space="preserve"> (or </w:t>
      </w:r>
      <w:proofErr w:type="spellStart"/>
      <w:r w:rsidR="001712BB">
        <w:rPr>
          <w:rFonts w:asciiTheme="majorHAnsi" w:hAnsiTheme="majorHAnsi"/>
          <w:i/>
          <w:iCs/>
          <w:szCs w:val="22"/>
        </w:rPr>
        <w:t>Tughans</w:t>
      </w:r>
      <w:proofErr w:type="spellEnd"/>
      <w:r w:rsidR="001712BB">
        <w:rPr>
          <w:rFonts w:asciiTheme="majorHAnsi" w:hAnsiTheme="majorHAnsi"/>
          <w:i/>
          <w:iCs/>
          <w:szCs w:val="22"/>
        </w:rPr>
        <w:t xml:space="preserve"> LLP, who have advised on the Northern Irish law specific elements of this document)</w:t>
      </w:r>
      <w:r w:rsidRPr="00DB7B05">
        <w:rPr>
          <w:rFonts w:asciiTheme="majorHAnsi" w:hAnsiTheme="majorHAnsi"/>
          <w:i/>
          <w:iCs/>
          <w:szCs w:val="22"/>
        </w:rPr>
        <w:t xml:space="preserve"> accept any liability for any error or omission.  You must take your own independent legal advice in relation to the development of appropriate documents for your project</w:t>
      </w:r>
      <w:r w:rsidR="000224C7" w:rsidRPr="00682814">
        <w:rPr>
          <w:rFonts w:asciiTheme="majorHAnsi" w:hAnsiTheme="majorHAnsi"/>
          <w:i/>
          <w:iCs/>
          <w:szCs w:val="22"/>
        </w:rPr>
        <w:t xml:space="preserve">.  </w:t>
      </w:r>
    </w:p>
    <w:p w14:paraId="6BF0C584" w14:textId="77777777" w:rsidR="00A954AB" w:rsidRDefault="00A954AB" w:rsidP="00D832B0">
      <w:pPr>
        <w:pStyle w:val="BBClause2"/>
        <w:numPr>
          <w:ilvl w:val="0"/>
          <w:numId w:val="0"/>
        </w:numPr>
        <w:rPr>
          <w:i/>
          <w:iCs/>
          <w:highlight w:val="yellow"/>
        </w:rPr>
      </w:pPr>
      <w:r>
        <w:rPr>
          <w:i/>
          <w:iCs/>
          <w:highlight w:val="yellow"/>
        </w:rPr>
        <w:br w:type="page"/>
      </w:r>
    </w:p>
    <w:p w14:paraId="0ED65BA2" w14:textId="77777777" w:rsidR="00A954AB" w:rsidRPr="004F7064" w:rsidRDefault="00A954AB" w:rsidP="0002312C">
      <w:pPr>
        <w:pStyle w:val="BBClause2"/>
        <w:numPr>
          <w:ilvl w:val="0"/>
          <w:numId w:val="0"/>
        </w:numPr>
      </w:pPr>
    </w:p>
    <w:p w14:paraId="508600EF" w14:textId="77777777" w:rsidR="009F5866" w:rsidRDefault="009F5866" w:rsidP="00282EBC">
      <w:pPr>
        <w:pStyle w:val="BBHeading1Lower"/>
      </w:pPr>
      <w:bookmarkStart w:id="3" w:name="_Toc217320669"/>
      <w:bookmarkStart w:id="4" w:name="_Toc217320670"/>
      <w:bookmarkStart w:id="5" w:name="_Toc224144098"/>
      <w:bookmarkEnd w:id="3"/>
      <w:bookmarkEnd w:id="4"/>
      <w:r>
        <w:t xml:space="preserve">Use of </w:t>
      </w:r>
      <w:r w:rsidR="00615A5E">
        <w:t>Template and this Guidance</w:t>
      </w:r>
      <w:bookmarkEnd w:id="5"/>
      <w:r w:rsidR="00282EBC" w:rsidRPr="00282EBC">
        <w:t xml:space="preserve"> </w:t>
      </w:r>
    </w:p>
    <w:p w14:paraId="3FDEBBAC" w14:textId="77777777" w:rsidR="0075392B" w:rsidRDefault="0075392B" w:rsidP="0075392B">
      <w:pPr>
        <w:pStyle w:val="BBClause2"/>
        <w:numPr>
          <w:ilvl w:val="0"/>
          <w:numId w:val="0"/>
        </w:numPr>
      </w:pPr>
      <w:r>
        <w:t xml:space="preserve">Capitalised terms not defined in this </w:t>
      </w:r>
      <w:r w:rsidR="000E7ECF">
        <w:t>guidance</w:t>
      </w:r>
      <w:r>
        <w:t xml:space="preserve"> have the meaning given to them in the Definitions and Interpretation </w:t>
      </w:r>
      <w:r w:rsidR="00C77070">
        <w:t>article</w:t>
      </w:r>
      <w:r>
        <w:t xml:space="preserve"> of the Template. See </w:t>
      </w:r>
      <w:r w:rsidR="00D832B0">
        <w:t>the Gl</w:t>
      </w:r>
      <w:r>
        <w:t xml:space="preserve">ossary </w:t>
      </w:r>
      <w:r w:rsidR="00C70422">
        <w:t xml:space="preserve">below </w:t>
      </w:r>
      <w:r w:rsidR="00D832B0">
        <w:t>for</w:t>
      </w:r>
      <w:r>
        <w:t xml:space="preserve"> key terms and abbreviations.</w:t>
      </w:r>
    </w:p>
    <w:p w14:paraId="5ED29012" w14:textId="77777777" w:rsidR="0075392B" w:rsidRPr="006523E4" w:rsidRDefault="0075392B" w:rsidP="0075392B">
      <w:pPr>
        <w:pStyle w:val="BBClause2"/>
        <w:numPr>
          <w:ilvl w:val="0"/>
          <w:numId w:val="0"/>
        </w:numPr>
      </w:pPr>
      <w:r w:rsidRPr="006523E4">
        <w:t xml:space="preserve">The Template has been prepared on the basis that certain details will need to be inserted on a JVCO specific basis (and these areas are marked for specific attention with a [    </w:t>
      </w:r>
      <w:proofErr w:type="gramStart"/>
      <w:r w:rsidRPr="006523E4">
        <w:t xml:space="preserve">  ]</w:t>
      </w:r>
      <w:proofErr w:type="gramEnd"/>
      <w:r w:rsidRPr="006523E4">
        <w:t>).</w:t>
      </w:r>
    </w:p>
    <w:p w14:paraId="4EEDF388" w14:textId="77777777" w:rsidR="0075392B" w:rsidRPr="006523E4" w:rsidRDefault="0075392B" w:rsidP="0075392B">
      <w:pPr>
        <w:pStyle w:val="BBClause2"/>
        <w:numPr>
          <w:ilvl w:val="0"/>
          <w:numId w:val="0"/>
        </w:numPr>
      </w:pPr>
      <w:r w:rsidRPr="006523E4">
        <w:t xml:space="preserve">The Template may also need to be amended in various ways to </w:t>
      </w:r>
      <w:proofErr w:type="gramStart"/>
      <w:r w:rsidRPr="006523E4">
        <w:t>take into account</w:t>
      </w:r>
      <w:proofErr w:type="gramEnd"/>
      <w:r w:rsidRPr="006523E4">
        <w:t xml:space="preserve"> the specifics of </w:t>
      </w:r>
      <w:proofErr w:type="gramStart"/>
      <w:r w:rsidRPr="006523E4">
        <w:t>particular arrangements</w:t>
      </w:r>
      <w:proofErr w:type="gramEnd"/>
      <w:r w:rsidRPr="006523E4">
        <w:t xml:space="preserve"> agreed between the CEG and the Developer. This includes where there is optionality between certain </w:t>
      </w:r>
      <w:r w:rsidR="00C77070" w:rsidRPr="006523E4">
        <w:t>article</w:t>
      </w:r>
      <w:r w:rsidRPr="006523E4">
        <w:t xml:space="preserve">s, where the applicable </w:t>
      </w:r>
      <w:r w:rsidR="00C77070" w:rsidRPr="006523E4">
        <w:t>article</w:t>
      </w:r>
      <w:r w:rsidRPr="006523E4">
        <w:t xml:space="preserve"> to be used for a given Joint Venture Shared Ownership Project will depend on the specifics of the </w:t>
      </w:r>
      <w:proofErr w:type="gramStart"/>
      <w:r w:rsidRPr="006523E4">
        <w:t>particular arrangement</w:t>
      </w:r>
      <w:proofErr w:type="gramEnd"/>
      <w:r w:rsidRPr="006523E4">
        <w:t xml:space="preserve"> agreed. Optionality is marked with [    </w:t>
      </w:r>
      <w:proofErr w:type="gramStart"/>
      <w:r w:rsidRPr="006523E4">
        <w:t xml:space="preserve">  ]</w:t>
      </w:r>
      <w:proofErr w:type="gramEnd"/>
      <w:r w:rsidRPr="006523E4">
        <w:t xml:space="preserve"> around the relevant </w:t>
      </w:r>
      <w:r w:rsidR="00C77070" w:rsidRPr="006523E4">
        <w:t>article</w:t>
      </w:r>
      <w:r w:rsidRPr="006523E4">
        <w:t xml:space="preserve">s and explained in the </w:t>
      </w:r>
      <w:r w:rsidR="00C77070" w:rsidRPr="006523E4">
        <w:t>article</w:t>
      </w:r>
      <w:r w:rsidRPr="006523E4">
        <w:t>-by-</w:t>
      </w:r>
      <w:r w:rsidR="00C77070" w:rsidRPr="006523E4">
        <w:t>article</w:t>
      </w:r>
      <w:r w:rsidRPr="006523E4">
        <w:t xml:space="preserve"> commentary below.</w:t>
      </w:r>
    </w:p>
    <w:p w14:paraId="19A47EF3" w14:textId="77777777" w:rsidR="00380112" w:rsidRPr="006523E4" w:rsidRDefault="00380112" w:rsidP="00380112">
      <w:pPr>
        <w:pStyle w:val="BBClause2"/>
        <w:numPr>
          <w:ilvl w:val="0"/>
          <w:numId w:val="0"/>
        </w:numPr>
      </w:pPr>
      <w:r w:rsidRPr="006523E4">
        <w:t xml:space="preserve">The Template assumes the Developer will hold A Shares and the CEG will hold B Shares. Having two different share classes gives the parties flexibility to decide whether the Developer and the CEG should have </w:t>
      </w:r>
      <w:proofErr w:type="gramStart"/>
      <w:r w:rsidRPr="006523E4">
        <w:t>exactly the same</w:t>
      </w:r>
      <w:proofErr w:type="gramEnd"/>
      <w:r w:rsidRPr="006523E4">
        <w:t xml:space="preserve"> or different </w:t>
      </w:r>
      <w:r w:rsidR="00AE3EDE" w:rsidRPr="006523E4">
        <w:t xml:space="preserve">share class </w:t>
      </w:r>
      <w:r w:rsidRPr="006523E4">
        <w:t xml:space="preserve">rights - for example, voting power, dividend rights, or how money is shared if the </w:t>
      </w:r>
      <w:r w:rsidR="00AE3EDE" w:rsidRPr="006523E4">
        <w:t xml:space="preserve">JVCO </w:t>
      </w:r>
      <w:r w:rsidRPr="006523E4">
        <w:t xml:space="preserve">is wound up or sold. </w:t>
      </w:r>
      <w:r w:rsidR="00F53054" w:rsidRPr="006523E4">
        <w:t>For simplicity, the Articles and the Shareholders’ Agreement assume the share class rights for the Class A and Class B shares will be identical, but this should be considered on a case-by-case basis.</w:t>
      </w:r>
    </w:p>
    <w:p w14:paraId="56A7023F" w14:textId="77777777" w:rsidR="006A4761" w:rsidRDefault="0075392B" w:rsidP="0075392B">
      <w:pPr>
        <w:pStyle w:val="BBClause2"/>
        <w:numPr>
          <w:ilvl w:val="0"/>
          <w:numId w:val="0"/>
        </w:numPr>
      </w:pPr>
      <w:r w:rsidRPr="006523E4">
        <w:t xml:space="preserve">The Template should be read in conjunction with the Shareholders' Agreement. If there is an inconsistency between the Shareholders' Agreement and the Articles, the Shareholders' Agreement prevails as between the </w:t>
      </w:r>
      <w:r w:rsidR="0040093A" w:rsidRPr="006523E4">
        <w:t>parti</w:t>
      </w:r>
      <w:r w:rsidRPr="006523E4">
        <w:t xml:space="preserve">es, and the </w:t>
      </w:r>
      <w:r w:rsidR="0040093A" w:rsidRPr="006523E4">
        <w:t>parti</w:t>
      </w:r>
      <w:r w:rsidRPr="006523E4">
        <w:t xml:space="preserve">es shall exercise their powers to amend the Articles to permit the JVCO to be administered as provided in the Shareholders' Agreement. </w:t>
      </w:r>
    </w:p>
    <w:p w14:paraId="600E2026" w14:textId="216B3F25" w:rsidR="006F402E" w:rsidRDefault="006F402E" w:rsidP="006F402E">
      <w:pPr>
        <w:pStyle w:val="BBBulletatMargin"/>
        <w:numPr>
          <w:ilvl w:val="0"/>
          <w:numId w:val="0"/>
        </w:numPr>
        <w:rPr>
          <w:rFonts w:asciiTheme="majorHAnsi" w:hAnsiTheme="majorHAnsi"/>
          <w:szCs w:val="22"/>
        </w:rPr>
      </w:pPr>
      <w:r w:rsidRPr="00682814">
        <w:rPr>
          <w:rFonts w:asciiTheme="majorHAnsi" w:hAnsiTheme="majorHAnsi"/>
          <w:szCs w:val="22"/>
        </w:rPr>
        <w:t xml:space="preserve">In the clause-by-clause commentary below, sections marked "OPTIONAL" relate to provisions that can be deleted entirely if not relevant to your project. Sections marked "HIGH PRIORITY” are key commercial points. Sections marked "COMMONLY NEGOTIATED" are areas where the </w:t>
      </w:r>
      <w:r w:rsidR="005C3BAB">
        <w:rPr>
          <w:rFonts w:asciiTheme="majorHAnsi" w:hAnsiTheme="majorHAnsi"/>
          <w:szCs w:val="22"/>
        </w:rPr>
        <w:t xml:space="preserve">Seller </w:t>
      </w:r>
      <w:r w:rsidRPr="00682814">
        <w:rPr>
          <w:rFonts w:asciiTheme="majorHAnsi" w:hAnsiTheme="majorHAnsi"/>
          <w:szCs w:val="22"/>
        </w:rPr>
        <w:t>is likely to seek amendments</w:t>
      </w:r>
      <w:r>
        <w:rPr>
          <w:rFonts w:asciiTheme="majorHAnsi" w:hAnsiTheme="majorHAnsi"/>
          <w:szCs w:val="22"/>
        </w:rPr>
        <w:t>.</w:t>
      </w:r>
      <w:r w:rsidRPr="00682814">
        <w:rPr>
          <w:rFonts w:asciiTheme="majorHAnsi" w:hAnsiTheme="majorHAnsi"/>
          <w:szCs w:val="22"/>
        </w:rPr>
        <w:t xml:space="preserve"> </w:t>
      </w:r>
      <w:r>
        <w:rPr>
          <w:rFonts w:asciiTheme="majorHAnsi" w:hAnsiTheme="majorHAnsi"/>
          <w:szCs w:val="22"/>
        </w:rPr>
        <w:t>Y</w:t>
      </w:r>
      <w:r w:rsidRPr="00682814">
        <w:rPr>
          <w:rFonts w:asciiTheme="majorHAnsi" w:hAnsiTheme="majorHAnsi"/>
          <w:szCs w:val="22"/>
        </w:rPr>
        <w:t>ou should discuss these with your legal adviser.</w:t>
      </w:r>
    </w:p>
    <w:p w14:paraId="18F435E9" w14:textId="77777777" w:rsidR="00FB0223" w:rsidRPr="00682814" w:rsidRDefault="00FB0223" w:rsidP="006F402E">
      <w:pPr>
        <w:pStyle w:val="BBBulletatMargin"/>
        <w:numPr>
          <w:ilvl w:val="0"/>
          <w:numId w:val="0"/>
        </w:numPr>
        <w:rPr>
          <w:rFonts w:asciiTheme="majorHAnsi" w:hAnsiTheme="majorHAnsi"/>
          <w:szCs w:val="22"/>
        </w:rPr>
      </w:pPr>
    </w:p>
    <w:p w14:paraId="6BC4F8E5" w14:textId="77777777" w:rsidR="00CA68D4" w:rsidRPr="004C75FF" w:rsidRDefault="00CA68D4" w:rsidP="00B86503">
      <w:pPr>
        <w:pStyle w:val="BBHeading1Lower"/>
        <w:numPr>
          <w:ilvl w:val="0"/>
          <w:numId w:val="0"/>
        </w:numPr>
        <w:ind w:left="720" w:hanging="720"/>
      </w:pPr>
      <w:bookmarkStart w:id="6" w:name="_Toc224144099"/>
      <w:r>
        <w:t>Glossary of Key Terms and Abbreviations</w:t>
      </w:r>
      <w:bookmarkEnd w:id="6"/>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Look w:val="04A0" w:firstRow="1" w:lastRow="0" w:firstColumn="1" w:lastColumn="0" w:noHBand="0" w:noVBand="1"/>
      </w:tblPr>
      <w:tblGrid>
        <w:gridCol w:w="3969"/>
        <w:gridCol w:w="5103"/>
      </w:tblGrid>
      <w:tr w:rsidR="000224C7" w:rsidRPr="000D4735" w14:paraId="087454C7" w14:textId="77777777" w:rsidTr="00FB0223">
        <w:trPr>
          <w:cantSplit/>
        </w:trPr>
        <w:tc>
          <w:tcPr>
            <w:tcW w:w="3969" w:type="dxa"/>
          </w:tcPr>
          <w:p w14:paraId="7E8D4D71" w14:textId="77777777" w:rsidR="000224C7" w:rsidRDefault="000224C7" w:rsidP="000928BD">
            <w:pPr>
              <w:pStyle w:val="BBClause2"/>
              <w:numPr>
                <w:ilvl w:val="0"/>
                <w:numId w:val="0"/>
              </w:numPr>
              <w:rPr>
                <w:b/>
                <w:bCs/>
              </w:rPr>
            </w:pPr>
            <w:r>
              <w:rPr>
                <w:b/>
                <w:bCs/>
              </w:rPr>
              <w:t>Term</w:t>
            </w:r>
          </w:p>
        </w:tc>
        <w:tc>
          <w:tcPr>
            <w:tcW w:w="5103" w:type="dxa"/>
          </w:tcPr>
          <w:p w14:paraId="0DE0E9C1" w14:textId="77777777" w:rsidR="000224C7" w:rsidRPr="00B86503" w:rsidRDefault="000224C7" w:rsidP="000928BD">
            <w:pPr>
              <w:pStyle w:val="BBClause2"/>
              <w:numPr>
                <w:ilvl w:val="0"/>
                <w:numId w:val="0"/>
              </w:numPr>
              <w:rPr>
                <w:b/>
                <w:bCs/>
              </w:rPr>
            </w:pPr>
            <w:r w:rsidRPr="00B86503">
              <w:rPr>
                <w:b/>
                <w:bCs/>
              </w:rPr>
              <w:t>Definition</w:t>
            </w:r>
          </w:p>
        </w:tc>
      </w:tr>
      <w:tr w:rsidR="00CA68D4" w:rsidRPr="000D4735" w14:paraId="3AE1366C" w14:textId="77777777" w:rsidTr="00FB0223">
        <w:trPr>
          <w:cantSplit/>
        </w:trPr>
        <w:tc>
          <w:tcPr>
            <w:tcW w:w="3969" w:type="dxa"/>
          </w:tcPr>
          <w:p w14:paraId="71E50A97" w14:textId="77777777" w:rsidR="00CA68D4" w:rsidRDefault="00CA68D4" w:rsidP="00A455D1">
            <w:pPr>
              <w:pStyle w:val="BBClause2"/>
              <w:numPr>
                <w:ilvl w:val="0"/>
                <w:numId w:val="0"/>
              </w:numPr>
              <w:jc w:val="left"/>
              <w:rPr>
                <w:b/>
                <w:bCs/>
              </w:rPr>
            </w:pPr>
            <w:r>
              <w:rPr>
                <w:b/>
                <w:bCs/>
              </w:rPr>
              <w:t>A Shares</w:t>
            </w:r>
            <w:r w:rsidR="00C005D7">
              <w:rPr>
                <w:b/>
                <w:bCs/>
              </w:rPr>
              <w:t xml:space="preserve"> / B Shares</w:t>
            </w:r>
          </w:p>
        </w:tc>
        <w:tc>
          <w:tcPr>
            <w:tcW w:w="5103" w:type="dxa"/>
          </w:tcPr>
          <w:p w14:paraId="7AD43AD0" w14:textId="77777777" w:rsidR="00CA68D4" w:rsidRPr="000D4735" w:rsidRDefault="00C005D7" w:rsidP="000928BD">
            <w:pPr>
              <w:pStyle w:val="BBClause2"/>
              <w:numPr>
                <w:ilvl w:val="0"/>
                <w:numId w:val="0"/>
              </w:numPr>
            </w:pPr>
            <w:r>
              <w:t>Each are a</w:t>
            </w:r>
            <w:r w:rsidR="00CA68D4" w:rsidRPr="00FA2CBA">
              <w:t xml:space="preserve"> class of ordinary shares in the JVCO. Using different share classes (such as A Shares and B Shares) allows the parties to structure different rights for each class, such as different voting rights, dividend entitlements, or returns on capital. </w:t>
            </w:r>
          </w:p>
        </w:tc>
      </w:tr>
      <w:tr w:rsidR="00CA68D4" w:rsidRPr="00FA2CBA" w14:paraId="38704673" w14:textId="77777777" w:rsidTr="00FB0223">
        <w:trPr>
          <w:cantSplit/>
        </w:trPr>
        <w:tc>
          <w:tcPr>
            <w:tcW w:w="3969" w:type="dxa"/>
          </w:tcPr>
          <w:p w14:paraId="6CF1A69F" w14:textId="77777777" w:rsidR="00CA68D4" w:rsidRDefault="00CA68D4" w:rsidP="00A455D1">
            <w:pPr>
              <w:pStyle w:val="BBClause2"/>
              <w:numPr>
                <w:ilvl w:val="0"/>
                <w:numId w:val="0"/>
              </w:numPr>
              <w:jc w:val="left"/>
              <w:rPr>
                <w:b/>
                <w:bCs/>
              </w:rPr>
            </w:pPr>
            <w:r>
              <w:rPr>
                <w:b/>
                <w:bCs/>
              </w:rPr>
              <w:t xml:space="preserve">Articles of Association </w:t>
            </w:r>
          </w:p>
        </w:tc>
        <w:tc>
          <w:tcPr>
            <w:tcW w:w="5103" w:type="dxa"/>
          </w:tcPr>
          <w:p w14:paraId="0D92165B" w14:textId="77777777" w:rsidR="00CA68D4" w:rsidRPr="00FA2CBA" w:rsidRDefault="00CA68D4" w:rsidP="000928BD">
            <w:pPr>
              <w:pStyle w:val="BBClause2"/>
              <w:numPr>
                <w:ilvl w:val="0"/>
                <w:numId w:val="0"/>
              </w:numPr>
            </w:pPr>
            <w:r w:rsidRPr="00FA2CBA">
              <w:t xml:space="preserve">The constitutional document of the JVCO. The Articles outline the rules governing the internal management and operation of the JVCO, including matters such as share transfers, director appointments and shareholder meetings. </w:t>
            </w:r>
          </w:p>
        </w:tc>
      </w:tr>
      <w:tr w:rsidR="00CA68D4" w:rsidRPr="001C04E8" w14:paraId="5F4A0427" w14:textId="77777777" w:rsidTr="00FB0223">
        <w:trPr>
          <w:cantSplit/>
        </w:trPr>
        <w:tc>
          <w:tcPr>
            <w:tcW w:w="3969" w:type="dxa"/>
          </w:tcPr>
          <w:p w14:paraId="464B75C1" w14:textId="77777777" w:rsidR="00CA68D4" w:rsidRDefault="00CA68D4" w:rsidP="00A455D1">
            <w:pPr>
              <w:pStyle w:val="BBClause2"/>
              <w:numPr>
                <w:ilvl w:val="0"/>
                <w:numId w:val="0"/>
              </w:numPr>
              <w:jc w:val="left"/>
              <w:rPr>
                <w:b/>
                <w:bCs/>
              </w:rPr>
            </w:pPr>
            <w:r>
              <w:rPr>
                <w:b/>
                <w:bCs/>
              </w:rPr>
              <w:lastRenderedPageBreak/>
              <w:t>Board</w:t>
            </w:r>
          </w:p>
        </w:tc>
        <w:tc>
          <w:tcPr>
            <w:tcW w:w="5103" w:type="dxa"/>
          </w:tcPr>
          <w:p w14:paraId="57F14DFF" w14:textId="77777777" w:rsidR="00CA68D4" w:rsidRPr="001C04E8" w:rsidRDefault="00CA68D4" w:rsidP="000928BD">
            <w:pPr>
              <w:pStyle w:val="BBClause2"/>
              <w:numPr>
                <w:ilvl w:val="0"/>
                <w:numId w:val="0"/>
              </w:numPr>
            </w:pPr>
            <w:r w:rsidRPr="00B3628D">
              <w:t>The board of directors of a company responsible for managing the company's business and affairs. The board makes day-to-day operational decisions and implements shareholder decisions. In the Template, the board comprises directors appointed by each shareholder, and board meetings require a quorum of directors representing both shareholders to ensure both parties have a voice in management.</w:t>
            </w:r>
          </w:p>
        </w:tc>
      </w:tr>
      <w:tr w:rsidR="00CA68D4" w14:paraId="3B3A661A" w14:textId="77777777" w:rsidTr="00FB0223">
        <w:trPr>
          <w:cantSplit/>
        </w:trPr>
        <w:tc>
          <w:tcPr>
            <w:tcW w:w="3969" w:type="dxa"/>
          </w:tcPr>
          <w:p w14:paraId="358E482D" w14:textId="77777777" w:rsidR="00CA68D4" w:rsidRPr="001C04E8" w:rsidRDefault="00CA68D4" w:rsidP="00A455D1">
            <w:pPr>
              <w:pStyle w:val="BBClause2"/>
              <w:numPr>
                <w:ilvl w:val="0"/>
                <w:numId w:val="0"/>
              </w:numPr>
              <w:ind w:left="720" w:hanging="720"/>
              <w:jc w:val="left"/>
              <w:rPr>
                <w:b/>
                <w:bCs/>
              </w:rPr>
            </w:pPr>
            <w:r w:rsidRPr="001C04E8">
              <w:rPr>
                <w:b/>
                <w:bCs/>
              </w:rPr>
              <w:t>Casting vote</w:t>
            </w:r>
          </w:p>
          <w:p w14:paraId="2E73B16D" w14:textId="77777777" w:rsidR="00CA68D4" w:rsidRDefault="00CA68D4" w:rsidP="00A455D1">
            <w:pPr>
              <w:pStyle w:val="BBClause2"/>
              <w:numPr>
                <w:ilvl w:val="0"/>
                <w:numId w:val="0"/>
              </w:numPr>
              <w:jc w:val="left"/>
            </w:pPr>
          </w:p>
        </w:tc>
        <w:tc>
          <w:tcPr>
            <w:tcW w:w="5103" w:type="dxa"/>
          </w:tcPr>
          <w:p w14:paraId="276A7C97" w14:textId="77777777" w:rsidR="00CA68D4" w:rsidRDefault="00CA68D4" w:rsidP="000928BD">
            <w:pPr>
              <w:pStyle w:val="BBClause2"/>
              <w:numPr>
                <w:ilvl w:val="0"/>
                <w:numId w:val="0"/>
              </w:numPr>
            </w:pPr>
            <w:r w:rsidRPr="001C04E8">
              <w:t>An additional vote given</w:t>
            </w:r>
            <w:r>
              <w:t xml:space="preserve"> in certain circumstances</w:t>
            </w:r>
            <w:r w:rsidRPr="001C04E8">
              <w:t xml:space="preserve"> to the chairperson of a meeting to break a tie when votes for and against a resolution are equal.</w:t>
            </w:r>
          </w:p>
        </w:tc>
      </w:tr>
      <w:tr w:rsidR="00CA68D4" w14:paraId="7996A4DF" w14:textId="77777777" w:rsidTr="00FB0223">
        <w:trPr>
          <w:cantSplit/>
        </w:trPr>
        <w:tc>
          <w:tcPr>
            <w:tcW w:w="3969" w:type="dxa"/>
          </w:tcPr>
          <w:p w14:paraId="4A6BC498" w14:textId="77777777" w:rsidR="00CA68D4" w:rsidRPr="001C04E8" w:rsidRDefault="00CA68D4" w:rsidP="00A455D1">
            <w:pPr>
              <w:pStyle w:val="BBClause2"/>
              <w:numPr>
                <w:ilvl w:val="0"/>
                <w:numId w:val="0"/>
              </w:numPr>
              <w:jc w:val="left"/>
              <w:rPr>
                <w:b/>
                <w:bCs/>
              </w:rPr>
            </w:pPr>
            <w:r>
              <w:rPr>
                <w:b/>
                <w:bCs/>
              </w:rPr>
              <w:t>CEG (Community Energy Group)</w:t>
            </w:r>
          </w:p>
        </w:tc>
        <w:tc>
          <w:tcPr>
            <w:tcW w:w="5103" w:type="dxa"/>
          </w:tcPr>
          <w:p w14:paraId="2361CA32" w14:textId="77777777" w:rsidR="00CA68D4" w:rsidRDefault="00CA68D4" w:rsidP="000928BD">
            <w:pPr>
              <w:pStyle w:val="BBClause2"/>
              <w:numPr>
                <w:ilvl w:val="0"/>
                <w:numId w:val="0"/>
              </w:numPr>
            </w:pPr>
            <w:r>
              <w:t>The community energy group party to the Shareholders’ Agreement as part of the joint venture.</w:t>
            </w:r>
          </w:p>
        </w:tc>
      </w:tr>
      <w:tr w:rsidR="00CA68D4" w14:paraId="30324C71" w14:textId="77777777" w:rsidTr="00FB0223">
        <w:trPr>
          <w:cantSplit/>
        </w:trPr>
        <w:tc>
          <w:tcPr>
            <w:tcW w:w="3969" w:type="dxa"/>
          </w:tcPr>
          <w:p w14:paraId="233FEE82" w14:textId="77777777" w:rsidR="00CA68D4" w:rsidRPr="006A30E2" w:rsidRDefault="00CA68D4" w:rsidP="00A455D1">
            <w:pPr>
              <w:pStyle w:val="BBClause2"/>
              <w:numPr>
                <w:ilvl w:val="0"/>
                <w:numId w:val="0"/>
              </w:numPr>
              <w:jc w:val="left"/>
              <w:rPr>
                <w:b/>
                <w:bCs/>
              </w:rPr>
            </w:pPr>
            <w:r>
              <w:rPr>
                <w:b/>
                <w:bCs/>
              </w:rPr>
              <w:t>Deed of Adherence</w:t>
            </w:r>
          </w:p>
        </w:tc>
        <w:tc>
          <w:tcPr>
            <w:tcW w:w="5103" w:type="dxa"/>
          </w:tcPr>
          <w:p w14:paraId="66ADAF7D" w14:textId="77777777" w:rsidR="00CA68D4" w:rsidRDefault="00CA68D4" w:rsidP="000928BD">
            <w:pPr>
              <w:pStyle w:val="BBClause2"/>
              <w:numPr>
                <w:ilvl w:val="0"/>
                <w:numId w:val="0"/>
              </w:numPr>
            </w:pPr>
            <w:r w:rsidRPr="003073C0">
              <w:t xml:space="preserve">A formal deed that any new shareholder must execute to become bound by the terms of the </w:t>
            </w:r>
            <w:r>
              <w:t>S</w:t>
            </w:r>
            <w:r w:rsidRPr="003073C0">
              <w:t xml:space="preserve">hareholders' </w:t>
            </w:r>
            <w:r>
              <w:t>A</w:t>
            </w:r>
            <w:r w:rsidRPr="003073C0">
              <w:t>greement.</w:t>
            </w:r>
          </w:p>
        </w:tc>
      </w:tr>
      <w:tr w:rsidR="00CA68D4" w14:paraId="50EF422C" w14:textId="77777777" w:rsidTr="00FB0223">
        <w:trPr>
          <w:cantSplit/>
        </w:trPr>
        <w:tc>
          <w:tcPr>
            <w:tcW w:w="3969" w:type="dxa"/>
          </w:tcPr>
          <w:p w14:paraId="14AB5276" w14:textId="77777777" w:rsidR="00CA68D4" w:rsidRPr="0084069C" w:rsidRDefault="00CA68D4" w:rsidP="00A455D1">
            <w:pPr>
              <w:pStyle w:val="BBClause2"/>
              <w:numPr>
                <w:ilvl w:val="0"/>
                <w:numId w:val="0"/>
              </w:numPr>
              <w:jc w:val="left"/>
              <w:rPr>
                <w:b/>
                <w:bCs/>
              </w:rPr>
            </w:pPr>
            <w:r w:rsidRPr="0084069C">
              <w:rPr>
                <w:b/>
                <w:bCs/>
              </w:rPr>
              <w:t>Developer</w:t>
            </w:r>
          </w:p>
          <w:p w14:paraId="0B873051" w14:textId="77777777" w:rsidR="00CA68D4" w:rsidRDefault="00CA68D4" w:rsidP="00A455D1">
            <w:pPr>
              <w:pStyle w:val="BBClause2"/>
              <w:numPr>
                <w:ilvl w:val="0"/>
                <w:numId w:val="0"/>
              </w:numPr>
              <w:jc w:val="left"/>
            </w:pPr>
          </w:p>
        </w:tc>
        <w:tc>
          <w:tcPr>
            <w:tcW w:w="5103" w:type="dxa"/>
          </w:tcPr>
          <w:p w14:paraId="5C5556C9" w14:textId="77777777" w:rsidR="00CA68D4" w:rsidRDefault="00CA68D4" w:rsidP="000928BD">
            <w:pPr>
              <w:pStyle w:val="BBClause2"/>
              <w:numPr>
                <w:ilvl w:val="0"/>
                <w:numId w:val="0"/>
              </w:numPr>
            </w:pPr>
            <w:r>
              <w:t xml:space="preserve">The commercial operator, engaged in the development, construction and/or operation of renewable energy projects, that is </w:t>
            </w:r>
            <w:r w:rsidRPr="0040797B">
              <w:t>party to the Shareholders’ Agreement as part of the joint venture.</w:t>
            </w:r>
            <w:r>
              <w:t xml:space="preserve">  </w:t>
            </w:r>
          </w:p>
        </w:tc>
      </w:tr>
      <w:tr w:rsidR="00CA68D4" w14:paraId="470C7C84" w14:textId="77777777" w:rsidTr="00FB0223">
        <w:trPr>
          <w:cantSplit/>
        </w:trPr>
        <w:tc>
          <w:tcPr>
            <w:tcW w:w="3969" w:type="dxa"/>
          </w:tcPr>
          <w:p w14:paraId="05CA7412" w14:textId="77777777" w:rsidR="00CA68D4" w:rsidRPr="0084069C" w:rsidRDefault="00CA68D4" w:rsidP="00A455D1">
            <w:pPr>
              <w:pStyle w:val="BBClause2"/>
              <w:numPr>
                <w:ilvl w:val="0"/>
                <w:numId w:val="0"/>
              </w:numPr>
              <w:jc w:val="left"/>
              <w:rPr>
                <w:b/>
                <w:bCs/>
              </w:rPr>
            </w:pPr>
            <w:r w:rsidRPr="0084069C">
              <w:rPr>
                <w:b/>
                <w:bCs/>
              </w:rPr>
              <w:t>Dilution / Dilutive effect</w:t>
            </w:r>
          </w:p>
        </w:tc>
        <w:tc>
          <w:tcPr>
            <w:tcW w:w="5103" w:type="dxa"/>
          </w:tcPr>
          <w:p w14:paraId="42D38119" w14:textId="77777777" w:rsidR="00CA68D4" w:rsidRDefault="00CA68D4" w:rsidP="000928BD">
            <w:pPr>
              <w:pStyle w:val="BBClause2"/>
              <w:numPr>
                <w:ilvl w:val="0"/>
                <w:numId w:val="0"/>
              </w:numPr>
            </w:pPr>
            <w:r w:rsidRPr="0084069C">
              <w:t>The reduction in a shareholder's percentage ownership that occurs when new shares are issued to others. For example, if only one shareholder subscribes for additional shares or provides a convertible loan, the other shareholder's percentage stake decreases.</w:t>
            </w:r>
          </w:p>
        </w:tc>
      </w:tr>
      <w:tr w:rsidR="00CA68D4" w:rsidRPr="0084069C" w14:paraId="594B7B0D" w14:textId="77777777" w:rsidTr="00FB0223">
        <w:trPr>
          <w:cantSplit/>
        </w:trPr>
        <w:tc>
          <w:tcPr>
            <w:tcW w:w="3969" w:type="dxa"/>
          </w:tcPr>
          <w:p w14:paraId="4511A507" w14:textId="77777777" w:rsidR="00CA68D4" w:rsidRPr="0084069C" w:rsidRDefault="00CA68D4" w:rsidP="00A455D1">
            <w:pPr>
              <w:pStyle w:val="BBClause2"/>
              <w:numPr>
                <w:ilvl w:val="0"/>
                <w:numId w:val="0"/>
              </w:numPr>
              <w:jc w:val="left"/>
              <w:rPr>
                <w:b/>
                <w:bCs/>
              </w:rPr>
            </w:pPr>
            <w:r>
              <w:rPr>
                <w:b/>
                <w:bCs/>
              </w:rPr>
              <w:t xml:space="preserve">Director </w:t>
            </w:r>
          </w:p>
        </w:tc>
        <w:tc>
          <w:tcPr>
            <w:tcW w:w="5103" w:type="dxa"/>
          </w:tcPr>
          <w:p w14:paraId="50F4C58C" w14:textId="77777777" w:rsidR="00CA68D4" w:rsidRPr="0084069C" w:rsidRDefault="00CA68D4" w:rsidP="000928BD">
            <w:pPr>
              <w:pStyle w:val="BBClause2"/>
              <w:numPr>
                <w:ilvl w:val="0"/>
                <w:numId w:val="0"/>
              </w:numPr>
            </w:pPr>
            <w:r w:rsidRPr="00B3628D">
              <w:t>A member of the board of a company appointed by shareholders to manage the company's business and affairs. Directors owe legal duties to the company and must act in its best interests. In a joint venture, each shareholder typically has the right to appoint one or more directors to represent their interests.</w:t>
            </w:r>
          </w:p>
        </w:tc>
      </w:tr>
      <w:tr w:rsidR="00CA68D4" w:rsidRPr="00A119D0" w14:paraId="5E9859E2" w14:textId="77777777" w:rsidTr="00FB0223">
        <w:trPr>
          <w:cantSplit/>
        </w:trPr>
        <w:tc>
          <w:tcPr>
            <w:tcW w:w="3969" w:type="dxa"/>
          </w:tcPr>
          <w:p w14:paraId="3FBC90D7" w14:textId="77777777" w:rsidR="00CA68D4" w:rsidRPr="0084069C" w:rsidRDefault="00CA68D4" w:rsidP="00A455D1">
            <w:pPr>
              <w:pStyle w:val="BBClause2"/>
              <w:numPr>
                <w:ilvl w:val="0"/>
                <w:numId w:val="0"/>
              </w:numPr>
              <w:jc w:val="left"/>
              <w:rPr>
                <w:b/>
                <w:bCs/>
              </w:rPr>
            </w:pPr>
            <w:r>
              <w:rPr>
                <w:b/>
                <w:bCs/>
              </w:rPr>
              <w:t>Dividends</w:t>
            </w:r>
          </w:p>
        </w:tc>
        <w:tc>
          <w:tcPr>
            <w:tcW w:w="5103" w:type="dxa"/>
          </w:tcPr>
          <w:p w14:paraId="400D7042" w14:textId="77777777" w:rsidR="00CA68D4" w:rsidRPr="00A119D0" w:rsidRDefault="00CA68D4" w:rsidP="000928BD">
            <w:pPr>
              <w:pStyle w:val="BBClause2"/>
              <w:numPr>
                <w:ilvl w:val="0"/>
                <w:numId w:val="0"/>
              </w:numPr>
            </w:pPr>
            <w:r>
              <w:t xml:space="preserve">A </w:t>
            </w:r>
            <w:r w:rsidRPr="007F34F4">
              <w:t xml:space="preserve">portion of a company's profits that is paid out to its shareholders </w:t>
            </w:r>
            <w:r>
              <w:t xml:space="preserve">in return </w:t>
            </w:r>
            <w:r w:rsidRPr="007F34F4">
              <w:t>for investing in the business. Shareholders receive a payment in proportion to the number of shares they own</w:t>
            </w:r>
            <w:r>
              <w:t>.</w:t>
            </w:r>
          </w:p>
        </w:tc>
      </w:tr>
      <w:tr w:rsidR="00CA68D4" w14:paraId="0675452D" w14:textId="77777777" w:rsidTr="00FB0223">
        <w:trPr>
          <w:cantSplit/>
        </w:trPr>
        <w:tc>
          <w:tcPr>
            <w:tcW w:w="3969" w:type="dxa"/>
          </w:tcPr>
          <w:p w14:paraId="15BD1F00" w14:textId="77777777" w:rsidR="00CA68D4" w:rsidRPr="002F40EB" w:rsidRDefault="00CA68D4" w:rsidP="00A455D1">
            <w:pPr>
              <w:pStyle w:val="BBClause2"/>
              <w:numPr>
                <w:ilvl w:val="0"/>
                <w:numId w:val="0"/>
              </w:numPr>
              <w:jc w:val="left"/>
              <w:rPr>
                <w:b/>
                <w:bCs/>
              </w:rPr>
            </w:pPr>
            <w:r w:rsidRPr="002F40EB">
              <w:rPr>
                <w:b/>
                <w:bCs/>
              </w:rPr>
              <w:t>Drag-Along Rights</w:t>
            </w:r>
          </w:p>
          <w:p w14:paraId="135B0C0F" w14:textId="77777777" w:rsidR="00CA68D4" w:rsidRDefault="00CA68D4" w:rsidP="00A455D1">
            <w:pPr>
              <w:pStyle w:val="BBClause2"/>
              <w:numPr>
                <w:ilvl w:val="0"/>
                <w:numId w:val="0"/>
              </w:numPr>
              <w:jc w:val="left"/>
            </w:pPr>
          </w:p>
        </w:tc>
        <w:tc>
          <w:tcPr>
            <w:tcW w:w="5103" w:type="dxa"/>
          </w:tcPr>
          <w:p w14:paraId="26EA52C0" w14:textId="77777777" w:rsidR="00CA68D4" w:rsidRDefault="00CA68D4" w:rsidP="000928BD">
            <w:pPr>
              <w:pStyle w:val="BBClause2"/>
              <w:numPr>
                <w:ilvl w:val="0"/>
                <w:numId w:val="0"/>
              </w:numPr>
            </w:pPr>
            <w:r w:rsidRPr="00B3628D">
              <w:t xml:space="preserve">The right of a majority shareholder to require a minority shareholder to sell </w:t>
            </w:r>
            <w:proofErr w:type="gramStart"/>
            <w:r w:rsidRPr="00B3628D">
              <w:t>all of</w:t>
            </w:r>
            <w:proofErr w:type="gramEnd"/>
            <w:r w:rsidRPr="00B3628D">
              <w:t xml:space="preserve"> their shares to a third-party buyer on the same terms as the majority shareholder is selling. This ensures a potential buyer can acquire 100% of the company if desired, preventing the minority from blocking a sale.</w:t>
            </w:r>
          </w:p>
        </w:tc>
      </w:tr>
      <w:tr w:rsidR="00CA68D4" w14:paraId="098B0102" w14:textId="77777777" w:rsidTr="00FB0223">
        <w:trPr>
          <w:cantSplit/>
        </w:trPr>
        <w:tc>
          <w:tcPr>
            <w:tcW w:w="3969" w:type="dxa"/>
          </w:tcPr>
          <w:p w14:paraId="5BEB9661" w14:textId="77777777" w:rsidR="00CA68D4" w:rsidRPr="002F40EB" w:rsidRDefault="00CA68D4" w:rsidP="00A455D1">
            <w:pPr>
              <w:pStyle w:val="BBClause2"/>
              <w:numPr>
                <w:ilvl w:val="0"/>
                <w:numId w:val="0"/>
              </w:numPr>
              <w:jc w:val="left"/>
              <w:rPr>
                <w:b/>
                <w:bCs/>
              </w:rPr>
            </w:pPr>
            <w:r w:rsidRPr="002F40EB">
              <w:rPr>
                <w:b/>
                <w:bCs/>
              </w:rPr>
              <w:lastRenderedPageBreak/>
              <w:t xml:space="preserve">Encumbrance </w:t>
            </w:r>
          </w:p>
        </w:tc>
        <w:tc>
          <w:tcPr>
            <w:tcW w:w="5103" w:type="dxa"/>
          </w:tcPr>
          <w:p w14:paraId="77F4E891" w14:textId="77777777" w:rsidR="00CA68D4" w:rsidRDefault="00CA68D4" w:rsidP="000928BD">
            <w:pPr>
              <w:pStyle w:val="BBClause2"/>
              <w:numPr>
                <w:ilvl w:val="0"/>
                <w:numId w:val="0"/>
              </w:numPr>
            </w:pPr>
            <w:r w:rsidRPr="002F40EB">
              <w:t>Any legal claim, charge, mortgage, lien, option, right of pre-emption, security interest or other third-party right affecting shares or assets. Encumbrances restrict the free transfer or use of the affected property</w:t>
            </w:r>
            <w:r>
              <w:t>.</w:t>
            </w:r>
          </w:p>
        </w:tc>
      </w:tr>
      <w:tr w:rsidR="00CA68D4" w:rsidRPr="002F40EB" w14:paraId="15B010B6" w14:textId="77777777" w:rsidTr="00FB0223">
        <w:trPr>
          <w:cantSplit/>
        </w:trPr>
        <w:tc>
          <w:tcPr>
            <w:tcW w:w="3969" w:type="dxa"/>
          </w:tcPr>
          <w:p w14:paraId="34B266CB" w14:textId="77777777" w:rsidR="00CA68D4" w:rsidRPr="002F40EB" w:rsidRDefault="00CA68D4" w:rsidP="00A455D1">
            <w:pPr>
              <w:pStyle w:val="BBClause2"/>
              <w:numPr>
                <w:ilvl w:val="0"/>
                <w:numId w:val="0"/>
              </w:numPr>
              <w:ind w:left="720" w:hanging="720"/>
              <w:jc w:val="left"/>
              <w:rPr>
                <w:b/>
                <w:bCs/>
              </w:rPr>
            </w:pPr>
            <w:r w:rsidRPr="002F40EB">
              <w:rPr>
                <w:b/>
                <w:bCs/>
              </w:rPr>
              <w:t>Fair Value</w:t>
            </w:r>
          </w:p>
        </w:tc>
        <w:tc>
          <w:tcPr>
            <w:tcW w:w="5103" w:type="dxa"/>
          </w:tcPr>
          <w:p w14:paraId="3B1E5502" w14:textId="77777777" w:rsidR="00CA68D4" w:rsidRPr="002F40EB" w:rsidRDefault="00CA68D4" w:rsidP="000928BD">
            <w:pPr>
              <w:pStyle w:val="BBClause2"/>
              <w:numPr>
                <w:ilvl w:val="0"/>
                <w:numId w:val="0"/>
              </w:numPr>
            </w:pPr>
            <w:r w:rsidRPr="002F40EB">
              <w:t xml:space="preserve">The fair market value of shares, either as agreed between the relevant parties or as determined by an independent </w:t>
            </w:r>
            <w:r>
              <w:t>v</w:t>
            </w:r>
            <w:r w:rsidRPr="002F40EB">
              <w:t xml:space="preserve">aluer in accordance with the valuation procedure. Fair Value is determined on specific bases including valuing each share as a proportion of total company value without premium or discount, assuming a going concern, on arm's length terms between willing parties, and free of </w:t>
            </w:r>
            <w:r>
              <w:t>E</w:t>
            </w:r>
            <w:r w:rsidRPr="002F40EB">
              <w:t>ncumbrances</w:t>
            </w:r>
            <w:r>
              <w:t>.</w:t>
            </w:r>
          </w:p>
        </w:tc>
      </w:tr>
      <w:tr w:rsidR="00CA68D4" w:rsidRPr="005432C7" w14:paraId="6367E22B" w14:textId="77777777" w:rsidTr="00FB0223">
        <w:trPr>
          <w:cantSplit/>
        </w:trPr>
        <w:tc>
          <w:tcPr>
            <w:tcW w:w="3969" w:type="dxa"/>
          </w:tcPr>
          <w:p w14:paraId="1E7DC792" w14:textId="77777777" w:rsidR="00CA68D4" w:rsidRDefault="00CA68D4" w:rsidP="00A455D1">
            <w:pPr>
              <w:pStyle w:val="BBClause2"/>
              <w:numPr>
                <w:ilvl w:val="0"/>
                <w:numId w:val="0"/>
              </w:numPr>
              <w:ind w:left="720" w:hanging="720"/>
              <w:jc w:val="left"/>
              <w:rPr>
                <w:b/>
                <w:bCs/>
              </w:rPr>
            </w:pPr>
            <w:r>
              <w:rPr>
                <w:b/>
                <w:bCs/>
              </w:rPr>
              <w:t>General Meetings</w:t>
            </w:r>
          </w:p>
        </w:tc>
        <w:tc>
          <w:tcPr>
            <w:tcW w:w="5103" w:type="dxa"/>
          </w:tcPr>
          <w:p w14:paraId="5A5E0162" w14:textId="77777777" w:rsidR="00CA68D4" w:rsidRPr="005432C7" w:rsidRDefault="00CA68D4" w:rsidP="000928BD">
            <w:pPr>
              <w:pStyle w:val="BBClause2"/>
              <w:numPr>
                <w:ilvl w:val="0"/>
                <w:numId w:val="0"/>
              </w:numPr>
            </w:pPr>
            <w:r w:rsidRPr="00B3628D">
              <w:t>A meeting of the shareholders (members) of a company. General meetings are used to pass shareholder resolutions on matters such as approving accounts, appointing auditors, and other matters requiring shareholder approval. In a joint venture, general meetings typically require both shareholders to be present to form a quorum, ensuring neither party can pass resolutions unilaterally</w:t>
            </w:r>
            <w:r>
              <w:t>.</w:t>
            </w:r>
          </w:p>
        </w:tc>
      </w:tr>
      <w:tr w:rsidR="00CA68D4" w:rsidRPr="00B3628D" w14:paraId="7262283F" w14:textId="77777777" w:rsidTr="00FB0223">
        <w:trPr>
          <w:cantSplit/>
        </w:trPr>
        <w:tc>
          <w:tcPr>
            <w:tcW w:w="3969" w:type="dxa"/>
          </w:tcPr>
          <w:p w14:paraId="235C7619" w14:textId="77777777" w:rsidR="00CA68D4" w:rsidRDefault="00CA68D4" w:rsidP="00A455D1">
            <w:pPr>
              <w:pStyle w:val="BBClause2"/>
              <w:numPr>
                <w:ilvl w:val="0"/>
                <w:numId w:val="0"/>
              </w:numPr>
              <w:ind w:left="720" w:hanging="720"/>
              <w:jc w:val="left"/>
              <w:rPr>
                <w:b/>
                <w:bCs/>
              </w:rPr>
            </w:pPr>
            <w:r>
              <w:rPr>
                <w:b/>
                <w:bCs/>
              </w:rPr>
              <w:t>Indemnity</w:t>
            </w:r>
          </w:p>
        </w:tc>
        <w:tc>
          <w:tcPr>
            <w:tcW w:w="5103" w:type="dxa"/>
          </w:tcPr>
          <w:p w14:paraId="2D2B54D5" w14:textId="77777777" w:rsidR="00CA68D4" w:rsidRPr="00B3628D" w:rsidRDefault="00CA68D4" w:rsidP="000928BD">
            <w:pPr>
              <w:pStyle w:val="BBClause2"/>
              <w:numPr>
                <w:ilvl w:val="0"/>
                <w:numId w:val="0"/>
              </w:numPr>
            </w:pPr>
            <w:r w:rsidRPr="00B3628D">
              <w:t>A promise to compensate someone for a loss or liability. In the context of lost share certificates, an indemnity may be provided to protect the company if the lost certificate is later found and used fraudulently.</w:t>
            </w:r>
          </w:p>
        </w:tc>
      </w:tr>
      <w:tr w:rsidR="00CA68D4" w:rsidRPr="005432C7" w14:paraId="29505038" w14:textId="77777777" w:rsidTr="00FB0223">
        <w:trPr>
          <w:cantSplit/>
        </w:trPr>
        <w:tc>
          <w:tcPr>
            <w:tcW w:w="3969" w:type="dxa"/>
          </w:tcPr>
          <w:p w14:paraId="3AAEF3EB" w14:textId="77777777" w:rsidR="00CA68D4" w:rsidRDefault="00CA68D4" w:rsidP="00A455D1">
            <w:pPr>
              <w:pStyle w:val="BBClause2"/>
              <w:numPr>
                <w:ilvl w:val="0"/>
                <w:numId w:val="0"/>
              </w:numPr>
              <w:jc w:val="left"/>
              <w:rPr>
                <w:b/>
                <w:bCs/>
              </w:rPr>
            </w:pPr>
            <w:r>
              <w:rPr>
                <w:b/>
                <w:bCs/>
              </w:rPr>
              <w:t>Joint Venture Shared Ownership Project</w:t>
            </w:r>
          </w:p>
        </w:tc>
        <w:tc>
          <w:tcPr>
            <w:tcW w:w="5103" w:type="dxa"/>
          </w:tcPr>
          <w:p w14:paraId="64D06219" w14:textId="77777777" w:rsidR="00CA68D4" w:rsidRPr="005432C7" w:rsidRDefault="00CA68D4" w:rsidP="000928BD">
            <w:pPr>
              <w:pStyle w:val="BBClause2"/>
              <w:numPr>
                <w:ilvl w:val="0"/>
                <w:numId w:val="0"/>
              </w:numPr>
            </w:pPr>
            <w:r>
              <w:t>A</w:t>
            </w:r>
            <w:r w:rsidRPr="00042F5B">
              <w:t xml:space="preserve"> </w:t>
            </w:r>
            <w:r>
              <w:t>CEG and Developer working together</w:t>
            </w:r>
            <w:r w:rsidRPr="00042F5B">
              <w:t xml:space="preserve"> to develop, own and manage a</w:t>
            </w:r>
            <w:r>
              <w:t xml:space="preserve"> renewable energy</w:t>
            </w:r>
            <w:r w:rsidRPr="00042F5B">
              <w:t xml:space="preserve"> project and take mutually agreed shares </w:t>
            </w:r>
            <w:r>
              <w:t>in</w:t>
            </w:r>
            <w:r w:rsidRPr="00042F5B">
              <w:t xml:space="preserve"> the </w:t>
            </w:r>
            <w:r>
              <w:t xml:space="preserve">JVCO. </w:t>
            </w:r>
          </w:p>
        </w:tc>
      </w:tr>
      <w:tr w:rsidR="00CA68D4" w:rsidRPr="00042F5B" w14:paraId="5E99197D" w14:textId="77777777" w:rsidTr="00FB0223">
        <w:trPr>
          <w:cantSplit/>
        </w:trPr>
        <w:tc>
          <w:tcPr>
            <w:tcW w:w="3969" w:type="dxa"/>
          </w:tcPr>
          <w:p w14:paraId="092246D8" w14:textId="77777777" w:rsidR="00CA68D4" w:rsidRPr="00705659" w:rsidRDefault="00CA68D4" w:rsidP="00A455D1">
            <w:pPr>
              <w:pStyle w:val="BBClause2"/>
              <w:numPr>
                <w:ilvl w:val="0"/>
                <w:numId w:val="0"/>
              </w:numPr>
              <w:jc w:val="left"/>
              <w:rPr>
                <w:b/>
                <w:bCs/>
              </w:rPr>
            </w:pPr>
            <w:r w:rsidRPr="00705659">
              <w:rPr>
                <w:b/>
                <w:bCs/>
              </w:rPr>
              <w:t xml:space="preserve">JVCO (Joint Venture Company) </w:t>
            </w:r>
          </w:p>
        </w:tc>
        <w:tc>
          <w:tcPr>
            <w:tcW w:w="5103" w:type="dxa"/>
          </w:tcPr>
          <w:p w14:paraId="03047F6D" w14:textId="77777777" w:rsidR="00CA68D4" w:rsidRPr="00042F5B" w:rsidRDefault="00CA68D4" w:rsidP="000928BD">
            <w:pPr>
              <w:pStyle w:val="BBClause2"/>
              <w:numPr>
                <w:ilvl w:val="0"/>
                <w:numId w:val="0"/>
              </w:numPr>
            </w:pPr>
            <w:r w:rsidRPr="00042F5B">
              <w:t xml:space="preserve">The private limited company established by the parties to carry on the joint venture business. </w:t>
            </w:r>
            <w:r w:rsidRPr="004A4982">
              <w:t xml:space="preserve">The </w:t>
            </w:r>
            <w:r>
              <w:t xml:space="preserve">JVCO </w:t>
            </w:r>
            <w:r w:rsidRPr="004A4982">
              <w:t>is the vehicle through which the parties collaborate and conduct their shared business activities.</w:t>
            </w:r>
          </w:p>
        </w:tc>
      </w:tr>
      <w:tr w:rsidR="00CA68D4" w:rsidRPr="00403519" w14:paraId="62C7B5FB" w14:textId="77777777" w:rsidTr="00FB0223">
        <w:trPr>
          <w:cantSplit/>
        </w:trPr>
        <w:tc>
          <w:tcPr>
            <w:tcW w:w="3969" w:type="dxa"/>
          </w:tcPr>
          <w:p w14:paraId="3273C6A7" w14:textId="77777777" w:rsidR="00CA68D4" w:rsidRPr="00705659" w:rsidRDefault="00CA68D4" w:rsidP="00A455D1">
            <w:pPr>
              <w:pStyle w:val="BBClause2"/>
              <w:numPr>
                <w:ilvl w:val="0"/>
                <w:numId w:val="0"/>
              </w:numPr>
              <w:jc w:val="left"/>
              <w:rPr>
                <w:b/>
                <w:bCs/>
              </w:rPr>
            </w:pPr>
            <w:r>
              <w:rPr>
                <w:b/>
                <w:bCs/>
              </w:rPr>
              <w:t xml:space="preserve">Manifest Error </w:t>
            </w:r>
          </w:p>
        </w:tc>
        <w:tc>
          <w:tcPr>
            <w:tcW w:w="5103" w:type="dxa"/>
          </w:tcPr>
          <w:p w14:paraId="1E98B0EA" w14:textId="77777777" w:rsidR="00CA68D4" w:rsidRPr="00403519" w:rsidRDefault="00CA68D4" w:rsidP="000928BD">
            <w:pPr>
              <w:pStyle w:val="BBClause2"/>
              <w:numPr>
                <w:ilvl w:val="0"/>
                <w:numId w:val="0"/>
              </w:numPr>
            </w:pPr>
            <w:r w:rsidRPr="00403519">
              <w:t>An obvious and clear mistake that is apparent on the face of a document or decision</w:t>
            </w:r>
            <w:r>
              <w:t>.</w:t>
            </w:r>
          </w:p>
        </w:tc>
      </w:tr>
      <w:tr w:rsidR="00CA68D4" w:rsidRPr="00403519" w14:paraId="110D5F51" w14:textId="77777777" w:rsidTr="00FB0223">
        <w:trPr>
          <w:cantSplit/>
        </w:trPr>
        <w:tc>
          <w:tcPr>
            <w:tcW w:w="3969" w:type="dxa"/>
          </w:tcPr>
          <w:p w14:paraId="229D4822" w14:textId="77777777" w:rsidR="00CA68D4" w:rsidRPr="00403519" w:rsidRDefault="00CA68D4" w:rsidP="00A455D1">
            <w:pPr>
              <w:pStyle w:val="BBClause2"/>
              <w:numPr>
                <w:ilvl w:val="0"/>
                <w:numId w:val="0"/>
              </w:numPr>
              <w:jc w:val="left"/>
              <w:rPr>
                <w:b/>
                <w:bCs/>
              </w:rPr>
            </w:pPr>
            <w:r w:rsidRPr="00403519">
              <w:rPr>
                <w:b/>
                <w:bCs/>
              </w:rPr>
              <w:t>Obligatory Transfer Event</w:t>
            </w:r>
          </w:p>
          <w:p w14:paraId="06E5140D" w14:textId="77777777" w:rsidR="00CA68D4" w:rsidRDefault="00CA68D4" w:rsidP="00A455D1">
            <w:pPr>
              <w:pStyle w:val="BBClause2"/>
              <w:numPr>
                <w:ilvl w:val="0"/>
                <w:numId w:val="0"/>
              </w:numPr>
              <w:jc w:val="left"/>
              <w:rPr>
                <w:b/>
                <w:bCs/>
              </w:rPr>
            </w:pPr>
          </w:p>
        </w:tc>
        <w:tc>
          <w:tcPr>
            <w:tcW w:w="5103" w:type="dxa"/>
          </w:tcPr>
          <w:p w14:paraId="1D3EE614" w14:textId="77777777" w:rsidR="00CA68D4" w:rsidRPr="00403519" w:rsidRDefault="00CA68D4" w:rsidP="000928BD">
            <w:pPr>
              <w:pStyle w:val="BBClause2"/>
              <w:numPr>
                <w:ilvl w:val="0"/>
                <w:numId w:val="0"/>
              </w:numPr>
            </w:pPr>
            <w:r w:rsidRPr="00403519">
              <w:t xml:space="preserve">A serious event (such as insolvency, administration, material breach of the </w:t>
            </w:r>
            <w:r>
              <w:t>A</w:t>
            </w:r>
            <w:r w:rsidRPr="00403519">
              <w:t xml:space="preserve">greement, fraud, gross misconduct, illegality or wilful deceit) that triggers the </w:t>
            </w:r>
            <w:r w:rsidR="00214A19">
              <w:t>obligatory</w:t>
            </w:r>
            <w:r w:rsidRPr="00403519">
              <w:t xml:space="preserve"> share transfer provisions</w:t>
            </w:r>
            <w:r>
              <w:t>.</w:t>
            </w:r>
          </w:p>
        </w:tc>
      </w:tr>
      <w:tr w:rsidR="00CA68D4" w:rsidRPr="00403519" w14:paraId="0C3DC20B" w14:textId="77777777" w:rsidTr="00FB0223">
        <w:trPr>
          <w:cantSplit/>
        </w:trPr>
        <w:tc>
          <w:tcPr>
            <w:tcW w:w="3969" w:type="dxa"/>
          </w:tcPr>
          <w:p w14:paraId="490E55EE" w14:textId="77777777" w:rsidR="00CA68D4" w:rsidRPr="00403519" w:rsidRDefault="00CA68D4" w:rsidP="00A455D1">
            <w:pPr>
              <w:pStyle w:val="BBClause2"/>
              <w:numPr>
                <w:ilvl w:val="0"/>
                <w:numId w:val="0"/>
              </w:numPr>
              <w:jc w:val="left"/>
              <w:rPr>
                <w:b/>
                <w:bCs/>
              </w:rPr>
            </w:pPr>
            <w:r w:rsidRPr="00AA1FEB">
              <w:rPr>
                <w:b/>
                <w:bCs/>
              </w:rPr>
              <w:lastRenderedPageBreak/>
              <w:t>Pari Passu</w:t>
            </w:r>
          </w:p>
        </w:tc>
        <w:tc>
          <w:tcPr>
            <w:tcW w:w="5103" w:type="dxa"/>
          </w:tcPr>
          <w:p w14:paraId="46036B72" w14:textId="77777777" w:rsidR="00CA68D4" w:rsidRPr="00403519" w:rsidRDefault="00CA68D4" w:rsidP="000928BD">
            <w:pPr>
              <w:pStyle w:val="BBClause2"/>
              <w:numPr>
                <w:ilvl w:val="0"/>
                <w:numId w:val="0"/>
              </w:numPr>
            </w:pPr>
            <w:r>
              <w:t xml:space="preserve">This </w:t>
            </w:r>
            <w:r w:rsidRPr="006523E4">
              <w:t>means that shareholders’ rights or shares rank equally, so no class takes priority over another in receiving dividends or capital. In articles of association, it ensures that all shares of the same class participate on the same terms</w:t>
            </w:r>
            <w:r>
              <w:t>.</w:t>
            </w:r>
          </w:p>
        </w:tc>
      </w:tr>
      <w:tr w:rsidR="00CA68D4" w:rsidRPr="00042F5B" w14:paraId="4E80F9D1" w14:textId="77777777" w:rsidTr="00FB0223">
        <w:trPr>
          <w:cantSplit/>
        </w:trPr>
        <w:tc>
          <w:tcPr>
            <w:tcW w:w="3969" w:type="dxa"/>
          </w:tcPr>
          <w:p w14:paraId="3849DA5E" w14:textId="77777777" w:rsidR="00CA68D4" w:rsidRPr="00705659" w:rsidRDefault="00CA68D4" w:rsidP="00A455D1">
            <w:pPr>
              <w:pStyle w:val="BBClause2"/>
              <w:numPr>
                <w:ilvl w:val="0"/>
                <w:numId w:val="0"/>
              </w:numPr>
              <w:jc w:val="left"/>
              <w:rPr>
                <w:b/>
                <w:bCs/>
              </w:rPr>
            </w:pPr>
            <w:r w:rsidRPr="00403519">
              <w:rPr>
                <w:b/>
                <w:bCs/>
              </w:rPr>
              <w:t>Pre-emption Rights</w:t>
            </w:r>
          </w:p>
        </w:tc>
        <w:tc>
          <w:tcPr>
            <w:tcW w:w="5103" w:type="dxa"/>
          </w:tcPr>
          <w:p w14:paraId="044B0EBC" w14:textId="77777777" w:rsidR="00CA68D4" w:rsidRPr="00042F5B" w:rsidRDefault="00CA68D4" w:rsidP="000928BD">
            <w:pPr>
              <w:pStyle w:val="BBClause2"/>
              <w:numPr>
                <w:ilvl w:val="0"/>
                <w:numId w:val="0"/>
              </w:numPr>
            </w:pPr>
            <w:r w:rsidRPr="00403519">
              <w:t>Rights that give the continuing shareholder the first opportunity to purchase shares before they can be sold to a third party. This "right of first refusal" ensures existing shareholders can prevent third parties from entering the joint venture.</w:t>
            </w:r>
          </w:p>
        </w:tc>
      </w:tr>
      <w:tr w:rsidR="00CA68D4" w:rsidRPr="00042F5B" w14:paraId="2AFFA36B" w14:textId="77777777" w:rsidTr="00FB0223">
        <w:trPr>
          <w:cantSplit/>
        </w:trPr>
        <w:tc>
          <w:tcPr>
            <w:tcW w:w="3969" w:type="dxa"/>
          </w:tcPr>
          <w:p w14:paraId="44FCB79E" w14:textId="77777777" w:rsidR="00CA68D4" w:rsidRPr="00705659" w:rsidRDefault="00CA68D4" w:rsidP="00A455D1">
            <w:pPr>
              <w:pStyle w:val="BBClause2"/>
              <w:numPr>
                <w:ilvl w:val="0"/>
                <w:numId w:val="0"/>
              </w:numPr>
              <w:jc w:val="left"/>
              <w:rPr>
                <w:b/>
                <w:bCs/>
              </w:rPr>
            </w:pPr>
            <w:r>
              <w:rPr>
                <w:b/>
                <w:bCs/>
              </w:rPr>
              <w:t>Premium</w:t>
            </w:r>
          </w:p>
        </w:tc>
        <w:tc>
          <w:tcPr>
            <w:tcW w:w="5103" w:type="dxa"/>
          </w:tcPr>
          <w:p w14:paraId="2E1D096F" w14:textId="77777777" w:rsidR="00CA68D4" w:rsidRPr="00042F5B" w:rsidRDefault="00CA68D4" w:rsidP="000928BD">
            <w:pPr>
              <w:pStyle w:val="BBClause2"/>
              <w:numPr>
                <w:ilvl w:val="0"/>
                <w:numId w:val="0"/>
              </w:numPr>
            </w:pPr>
            <w:r w:rsidRPr="00403519">
              <w:t>The amount paid for shares above their nominal value. For example, if a share has a nominal value of £1 but is purchased for £10, the £9 difference is the premium.</w:t>
            </w:r>
          </w:p>
        </w:tc>
      </w:tr>
      <w:tr w:rsidR="00CA68D4" w:rsidRPr="00042F5B" w14:paraId="0C5A70ED" w14:textId="77777777" w:rsidTr="00FB0223">
        <w:trPr>
          <w:cantSplit/>
        </w:trPr>
        <w:tc>
          <w:tcPr>
            <w:tcW w:w="3969" w:type="dxa"/>
          </w:tcPr>
          <w:p w14:paraId="2C2D0D46" w14:textId="77777777" w:rsidR="00CA68D4" w:rsidRPr="00705659" w:rsidRDefault="00CA68D4" w:rsidP="00A455D1">
            <w:pPr>
              <w:pStyle w:val="BBClause2"/>
              <w:numPr>
                <w:ilvl w:val="0"/>
                <w:numId w:val="0"/>
              </w:numPr>
              <w:jc w:val="left"/>
              <w:rPr>
                <w:b/>
                <w:bCs/>
              </w:rPr>
            </w:pPr>
            <w:r>
              <w:rPr>
                <w:b/>
                <w:bCs/>
              </w:rPr>
              <w:t>Quorum</w:t>
            </w:r>
          </w:p>
        </w:tc>
        <w:tc>
          <w:tcPr>
            <w:tcW w:w="5103" w:type="dxa"/>
          </w:tcPr>
          <w:p w14:paraId="57630242" w14:textId="77777777" w:rsidR="00CA68D4" w:rsidRPr="00042F5B" w:rsidRDefault="00CA68D4" w:rsidP="000928BD">
            <w:pPr>
              <w:pStyle w:val="BBClause2"/>
              <w:numPr>
                <w:ilvl w:val="0"/>
                <w:numId w:val="0"/>
              </w:numPr>
            </w:pPr>
            <w:r w:rsidRPr="00403519">
              <w:t>The minimum number of people who must be present at a meeting for business to be validly conducted</w:t>
            </w:r>
            <w:r>
              <w:t>.</w:t>
            </w:r>
          </w:p>
        </w:tc>
      </w:tr>
      <w:tr w:rsidR="00CA68D4" w:rsidRPr="00042F5B" w14:paraId="1F630808" w14:textId="77777777" w:rsidTr="00FB0223">
        <w:trPr>
          <w:cantSplit/>
        </w:trPr>
        <w:tc>
          <w:tcPr>
            <w:tcW w:w="3969" w:type="dxa"/>
          </w:tcPr>
          <w:p w14:paraId="04AAEA80" w14:textId="77777777" w:rsidR="00CA68D4" w:rsidRDefault="00CA68D4" w:rsidP="00A455D1">
            <w:pPr>
              <w:pStyle w:val="BBClause2"/>
              <w:numPr>
                <w:ilvl w:val="0"/>
                <w:numId w:val="0"/>
              </w:numPr>
              <w:jc w:val="left"/>
              <w:rPr>
                <w:b/>
                <w:bCs/>
              </w:rPr>
            </w:pPr>
            <w:r>
              <w:rPr>
                <w:b/>
                <w:bCs/>
              </w:rPr>
              <w:t xml:space="preserve">Reserved Matters </w:t>
            </w:r>
          </w:p>
        </w:tc>
        <w:tc>
          <w:tcPr>
            <w:tcW w:w="5103" w:type="dxa"/>
          </w:tcPr>
          <w:p w14:paraId="2BF2DF08" w14:textId="77777777" w:rsidR="00CA68D4" w:rsidRPr="00042F5B" w:rsidRDefault="00CA68D4" w:rsidP="000928BD">
            <w:pPr>
              <w:pStyle w:val="BBClause2"/>
              <w:numPr>
                <w:ilvl w:val="0"/>
                <w:numId w:val="0"/>
              </w:numPr>
            </w:pPr>
            <w:r w:rsidRPr="004A4982">
              <w:t>Significant decisions and actions that require the prior written consent of all shareholders (or specified shareholders) before the company may proceed. Reserved matters protect minority shareholders by giving them veto rights over fundamental decisions such as borrowing, changing the business, issuing new shares, or amending constitutional documents.</w:t>
            </w:r>
          </w:p>
        </w:tc>
      </w:tr>
      <w:tr w:rsidR="00CA68D4" w:rsidRPr="00403519" w14:paraId="30335BA0" w14:textId="77777777" w:rsidTr="00FB0223">
        <w:trPr>
          <w:cantSplit/>
        </w:trPr>
        <w:tc>
          <w:tcPr>
            <w:tcW w:w="3969" w:type="dxa"/>
          </w:tcPr>
          <w:p w14:paraId="3537D161" w14:textId="77777777" w:rsidR="00CA68D4" w:rsidRPr="00263AE4" w:rsidRDefault="00CA68D4" w:rsidP="00A455D1">
            <w:pPr>
              <w:pStyle w:val="BBClause2"/>
              <w:numPr>
                <w:ilvl w:val="0"/>
                <w:numId w:val="0"/>
              </w:numPr>
              <w:jc w:val="left"/>
              <w:rPr>
                <w:b/>
                <w:bCs/>
              </w:rPr>
            </w:pPr>
            <w:r w:rsidRPr="00263AE4">
              <w:rPr>
                <w:b/>
                <w:bCs/>
              </w:rPr>
              <w:t>Share Acquisition</w:t>
            </w:r>
          </w:p>
          <w:p w14:paraId="3968521A" w14:textId="77777777" w:rsidR="00CA68D4" w:rsidRDefault="00CA68D4" w:rsidP="00A455D1">
            <w:pPr>
              <w:pStyle w:val="BBClause2"/>
              <w:numPr>
                <w:ilvl w:val="0"/>
                <w:numId w:val="0"/>
              </w:numPr>
              <w:jc w:val="left"/>
              <w:rPr>
                <w:b/>
                <w:bCs/>
              </w:rPr>
            </w:pPr>
          </w:p>
        </w:tc>
        <w:tc>
          <w:tcPr>
            <w:tcW w:w="5103" w:type="dxa"/>
          </w:tcPr>
          <w:p w14:paraId="72227D71" w14:textId="77777777" w:rsidR="00CA68D4" w:rsidRPr="00403519" w:rsidRDefault="00CA68D4" w:rsidP="000928BD">
            <w:pPr>
              <w:pStyle w:val="BBClause2"/>
              <w:numPr>
                <w:ilvl w:val="0"/>
                <w:numId w:val="0"/>
              </w:numPr>
            </w:pPr>
            <w:r w:rsidRPr="004A4982">
              <w:t xml:space="preserve">The method of acquiring shares by purchasing existing shares from another shareholder, as opposed to subscribing for new shares issued by the company. In a share acquisition, the purchase price is paid to the selling shareholder, not to the </w:t>
            </w:r>
            <w:r>
              <w:t>JVCO</w:t>
            </w:r>
            <w:r w:rsidRPr="004A4982">
              <w:t>.</w:t>
            </w:r>
          </w:p>
        </w:tc>
      </w:tr>
      <w:tr w:rsidR="00CA68D4" w:rsidRPr="00403519" w14:paraId="0DA75E5F" w14:textId="77777777" w:rsidTr="00FB0223">
        <w:trPr>
          <w:cantSplit/>
          <w:trHeight w:val="1590"/>
        </w:trPr>
        <w:tc>
          <w:tcPr>
            <w:tcW w:w="3969" w:type="dxa"/>
          </w:tcPr>
          <w:p w14:paraId="3D4EE177" w14:textId="77777777" w:rsidR="00CA68D4" w:rsidRPr="00263AE4" w:rsidRDefault="00CA68D4" w:rsidP="00A455D1">
            <w:pPr>
              <w:pStyle w:val="BBClause2"/>
              <w:numPr>
                <w:ilvl w:val="0"/>
                <w:numId w:val="0"/>
              </w:numPr>
              <w:jc w:val="left"/>
              <w:rPr>
                <w:b/>
                <w:bCs/>
              </w:rPr>
            </w:pPr>
            <w:r w:rsidRPr="00263AE4">
              <w:rPr>
                <w:b/>
                <w:bCs/>
              </w:rPr>
              <w:t>Share Subscription</w:t>
            </w:r>
          </w:p>
          <w:p w14:paraId="162C71FE" w14:textId="77777777" w:rsidR="00CA68D4" w:rsidRDefault="00CA68D4" w:rsidP="00A455D1">
            <w:pPr>
              <w:pStyle w:val="BBClause2"/>
              <w:numPr>
                <w:ilvl w:val="0"/>
                <w:numId w:val="0"/>
              </w:numPr>
              <w:jc w:val="left"/>
              <w:rPr>
                <w:b/>
                <w:bCs/>
              </w:rPr>
            </w:pPr>
          </w:p>
        </w:tc>
        <w:tc>
          <w:tcPr>
            <w:tcW w:w="5103" w:type="dxa"/>
          </w:tcPr>
          <w:p w14:paraId="421DD5FF" w14:textId="77777777" w:rsidR="00CA68D4" w:rsidRPr="00403519" w:rsidRDefault="00CA68D4" w:rsidP="000928BD">
            <w:pPr>
              <w:pStyle w:val="BBClause2"/>
              <w:numPr>
                <w:ilvl w:val="0"/>
                <w:numId w:val="0"/>
              </w:numPr>
            </w:pPr>
            <w:r w:rsidRPr="004A4982">
              <w:t>The method of acquiring shares by subscribing for new shares issued by the company. In a share subscription, the subscription price is paid to the company and becomes part of the company's capital, increasing its resources.</w:t>
            </w:r>
          </w:p>
        </w:tc>
      </w:tr>
      <w:tr w:rsidR="00A455D1" w:rsidRPr="00403519" w14:paraId="61A3DF47" w14:textId="77777777" w:rsidTr="00FB0223">
        <w:trPr>
          <w:cantSplit/>
          <w:trHeight w:val="989"/>
        </w:trPr>
        <w:tc>
          <w:tcPr>
            <w:tcW w:w="3969" w:type="dxa"/>
          </w:tcPr>
          <w:p w14:paraId="68DC27F8" w14:textId="77777777" w:rsidR="00A455D1" w:rsidRPr="00A455D1" w:rsidRDefault="00A455D1" w:rsidP="00A455D1">
            <w:pPr>
              <w:pStyle w:val="BBClause2"/>
              <w:numPr>
                <w:ilvl w:val="0"/>
                <w:numId w:val="0"/>
              </w:numPr>
              <w:jc w:val="left"/>
              <w:rPr>
                <w:b/>
                <w:bCs/>
              </w:rPr>
            </w:pPr>
            <w:r w:rsidRPr="00A455D1">
              <w:rPr>
                <w:b/>
                <w:bCs/>
              </w:rPr>
              <w:t>Shared Ownership/ SO Project</w:t>
            </w:r>
          </w:p>
        </w:tc>
        <w:tc>
          <w:tcPr>
            <w:tcW w:w="5103" w:type="dxa"/>
          </w:tcPr>
          <w:p w14:paraId="60F63D8B" w14:textId="77777777" w:rsidR="00A455D1" w:rsidRPr="004A4982" w:rsidRDefault="00A455D1" w:rsidP="00A455D1">
            <w:pPr>
              <w:pStyle w:val="BBClause2"/>
              <w:numPr>
                <w:ilvl w:val="0"/>
                <w:numId w:val="0"/>
              </w:numPr>
              <w:spacing w:after="0"/>
            </w:pPr>
            <w:r w:rsidRPr="00C30D2B">
              <w:t>An arrangement whereby a CEG acquires an ownership stake (or right to revenue) in a renewable energy project.</w:t>
            </w:r>
          </w:p>
        </w:tc>
      </w:tr>
      <w:tr w:rsidR="00CA68D4" w:rsidRPr="00403519" w14:paraId="2713E32D" w14:textId="77777777" w:rsidTr="00FB0223">
        <w:trPr>
          <w:cantSplit/>
        </w:trPr>
        <w:tc>
          <w:tcPr>
            <w:tcW w:w="3969" w:type="dxa"/>
          </w:tcPr>
          <w:p w14:paraId="66B98234" w14:textId="77777777" w:rsidR="00CA68D4" w:rsidRPr="00263AE4" w:rsidRDefault="00CA68D4" w:rsidP="00A455D1">
            <w:pPr>
              <w:pStyle w:val="BBClause2"/>
              <w:numPr>
                <w:ilvl w:val="0"/>
                <w:numId w:val="0"/>
              </w:numPr>
              <w:jc w:val="left"/>
              <w:rPr>
                <w:b/>
                <w:bCs/>
              </w:rPr>
            </w:pPr>
            <w:r w:rsidRPr="00263AE4">
              <w:rPr>
                <w:b/>
                <w:bCs/>
              </w:rPr>
              <w:t>Special purpose vehicle (SPV)</w:t>
            </w:r>
          </w:p>
          <w:p w14:paraId="75C4F5CE" w14:textId="77777777" w:rsidR="00CA68D4" w:rsidRDefault="00CA68D4" w:rsidP="00A455D1">
            <w:pPr>
              <w:pStyle w:val="BBClause2"/>
              <w:numPr>
                <w:ilvl w:val="0"/>
                <w:numId w:val="0"/>
              </w:numPr>
              <w:jc w:val="left"/>
              <w:rPr>
                <w:b/>
                <w:bCs/>
              </w:rPr>
            </w:pPr>
          </w:p>
        </w:tc>
        <w:tc>
          <w:tcPr>
            <w:tcW w:w="5103" w:type="dxa"/>
          </w:tcPr>
          <w:p w14:paraId="2016D5C6" w14:textId="77777777" w:rsidR="00CA68D4" w:rsidRPr="00403519" w:rsidRDefault="00CA68D4" w:rsidP="000928BD">
            <w:pPr>
              <w:pStyle w:val="BBClause2"/>
              <w:numPr>
                <w:ilvl w:val="0"/>
                <w:numId w:val="0"/>
              </w:numPr>
            </w:pPr>
            <w:r w:rsidRPr="004A4982">
              <w:t>A company created for a specific, limited purpose, typically to hold a particular asset or carry out a particular project. SPVs ring-fence risk and keep specific projects separate from other business activities.</w:t>
            </w:r>
          </w:p>
        </w:tc>
      </w:tr>
      <w:tr w:rsidR="00CA68D4" w:rsidRPr="00403519" w14:paraId="77EA9BB6" w14:textId="77777777" w:rsidTr="00FB0223">
        <w:trPr>
          <w:cantSplit/>
        </w:trPr>
        <w:tc>
          <w:tcPr>
            <w:tcW w:w="3969" w:type="dxa"/>
          </w:tcPr>
          <w:p w14:paraId="40FEEB72" w14:textId="77777777" w:rsidR="00CA68D4" w:rsidRPr="00263AE4" w:rsidRDefault="00CA68D4" w:rsidP="00A455D1">
            <w:pPr>
              <w:pStyle w:val="BBClause2"/>
              <w:numPr>
                <w:ilvl w:val="0"/>
                <w:numId w:val="0"/>
              </w:numPr>
              <w:jc w:val="left"/>
              <w:rPr>
                <w:b/>
                <w:bCs/>
              </w:rPr>
            </w:pPr>
            <w:r>
              <w:rPr>
                <w:b/>
                <w:bCs/>
              </w:rPr>
              <w:lastRenderedPageBreak/>
              <w:t xml:space="preserve">Special Resolution </w:t>
            </w:r>
          </w:p>
        </w:tc>
        <w:tc>
          <w:tcPr>
            <w:tcW w:w="5103" w:type="dxa"/>
          </w:tcPr>
          <w:p w14:paraId="0E9B53CD" w14:textId="77777777" w:rsidR="00CA68D4" w:rsidRPr="004A4982" w:rsidRDefault="00CA68D4" w:rsidP="000928BD">
            <w:pPr>
              <w:pStyle w:val="BBClause2"/>
              <w:numPr>
                <w:ilvl w:val="0"/>
                <w:numId w:val="0"/>
              </w:numPr>
            </w:pPr>
            <w:r w:rsidRPr="001621AF">
              <w:t>A resolution passed by at least 75% of the votes cast by members, required for fundamental company decisions such as amending the Articles of Association or varying class rights</w:t>
            </w:r>
            <w:r w:rsidR="00C70422">
              <w:t>.</w:t>
            </w:r>
          </w:p>
        </w:tc>
      </w:tr>
      <w:tr w:rsidR="00CA68D4" w:rsidRPr="00042F5B" w14:paraId="74BC7A03" w14:textId="77777777" w:rsidTr="00FB0223">
        <w:trPr>
          <w:cantSplit/>
        </w:trPr>
        <w:tc>
          <w:tcPr>
            <w:tcW w:w="3969" w:type="dxa"/>
          </w:tcPr>
          <w:p w14:paraId="7E6496D1" w14:textId="77777777" w:rsidR="00CA68D4" w:rsidRDefault="00CA68D4" w:rsidP="00A455D1">
            <w:pPr>
              <w:pStyle w:val="BBClause2"/>
              <w:numPr>
                <w:ilvl w:val="0"/>
                <w:numId w:val="0"/>
              </w:numPr>
              <w:jc w:val="left"/>
              <w:rPr>
                <w:b/>
                <w:bCs/>
              </w:rPr>
            </w:pPr>
            <w:r>
              <w:rPr>
                <w:b/>
                <w:bCs/>
              </w:rPr>
              <w:t>Warranties</w:t>
            </w:r>
          </w:p>
        </w:tc>
        <w:tc>
          <w:tcPr>
            <w:tcW w:w="5103" w:type="dxa"/>
          </w:tcPr>
          <w:p w14:paraId="73FAB9F2" w14:textId="77777777" w:rsidR="00CA68D4" w:rsidRPr="00042F5B" w:rsidRDefault="00CA68D4" w:rsidP="000928BD">
            <w:pPr>
              <w:pStyle w:val="BBClause2"/>
              <w:numPr>
                <w:ilvl w:val="0"/>
                <w:numId w:val="0"/>
              </w:numPr>
            </w:pPr>
            <w:r w:rsidRPr="00263AE4">
              <w:t xml:space="preserve">A promise or assurance about the </w:t>
            </w:r>
            <w:proofErr w:type="gramStart"/>
            <w:r w:rsidRPr="00263AE4">
              <w:t>state of affairs</w:t>
            </w:r>
            <w:proofErr w:type="gramEnd"/>
            <w:r w:rsidRPr="00263AE4">
              <w:t xml:space="preserve"> of a company or the accuracy of certain facts. If a warranty proves to be untrue, the party who gave it may be liable for any losses suffered as a result.</w:t>
            </w:r>
          </w:p>
        </w:tc>
      </w:tr>
      <w:tr w:rsidR="00CA68D4" w:rsidRPr="00263AE4" w14:paraId="2E121575" w14:textId="77777777" w:rsidTr="00110383">
        <w:tc>
          <w:tcPr>
            <w:tcW w:w="3969" w:type="dxa"/>
          </w:tcPr>
          <w:p w14:paraId="7DA1C417" w14:textId="77777777" w:rsidR="00CA68D4" w:rsidRDefault="00CA68D4" w:rsidP="00A455D1">
            <w:pPr>
              <w:pStyle w:val="BBClause2"/>
              <w:numPr>
                <w:ilvl w:val="0"/>
                <w:numId w:val="0"/>
              </w:numPr>
              <w:jc w:val="left"/>
              <w:rPr>
                <w:b/>
                <w:bCs/>
              </w:rPr>
            </w:pPr>
            <w:r>
              <w:rPr>
                <w:b/>
                <w:bCs/>
              </w:rPr>
              <w:t>Wind Up / Winding Up</w:t>
            </w:r>
          </w:p>
        </w:tc>
        <w:tc>
          <w:tcPr>
            <w:tcW w:w="5103" w:type="dxa"/>
          </w:tcPr>
          <w:p w14:paraId="41ECA210" w14:textId="77777777" w:rsidR="00CA68D4" w:rsidRPr="00263AE4" w:rsidRDefault="00CA68D4" w:rsidP="000928BD">
            <w:pPr>
              <w:pStyle w:val="BBClause2"/>
              <w:numPr>
                <w:ilvl w:val="0"/>
                <w:numId w:val="0"/>
              </w:numPr>
            </w:pPr>
            <w:r w:rsidRPr="00263AE4">
              <w:t>The process of bringing a company's existence to an end by liquidating its assets and distributing the proceeds</w:t>
            </w:r>
            <w:r>
              <w:t>.</w:t>
            </w:r>
          </w:p>
        </w:tc>
      </w:tr>
    </w:tbl>
    <w:p w14:paraId="06CDF496" w14:textId="77777777" w:rsidR="00CA68D4" w:rsidRPr="009F5866" w:rsidRDefault="00CA68D4" w:rsidP="00CA68D4">
      <w:pPr>
        <w:pStyle w:val="BBClause2"/>
        <w:numPr>
          <w:ilvl w:val="0"/>
          <w:numId w:val="0"/>
        </w:numPr>
        <w:ind w:left="720"/>
      </w:pPr>
    </w:p>
    <w:p w14:paraId="262CD21F" w14:textId="77777777" w:rsidR="00844CE7" w:rsidRPr="006523E4" w:rsidRDefault="00844CE7" w:rsidP="00402288">
      <w:pPr>
        <w:pStyle w:val="BBClause2"/>
        <w:numPr>
          <w:ilvl w:val="0"/>
          <w:numId w:val="0"/>
        </w:numPr>
      </w:pPr>
    </w:p>
    <w:p w14:paraId="2085A882" w14:textId="77777777" w:rsidR="00844CE7" w:rsidRPr="006523E4" w:rsidRDefault="00844CE7" w:rsidP="00402288">
      <w:pPr>
        <w:pStyle w:val="BBClause2"/>
        <w:numPr>
          <w:ilvl w:val="0"/>
          <w:numId w:val="0"/>
        </w:numPr>
      </w:pPr>
    </w:p>
    <w:p w14:paraId="429E5460" w14:textId="77777777" w:rsidR="00A954AB" w:rsidRPr="000246DC" w:rsidRDefault="00A954AB" w:rsidP="000246DC">
      <w:pPr>
        <w:rPr>
          <w:sz w:val="22"/>
        </w:rPr>
      </w:pPr>
      <w:r w:rsidRPr="006523E4">
        <w:br w:type="page"/>
      </w:r>
    </w:p>
    <w:p w14:paraId="4F17B5D9" w14:textId="77777777" w:rsidR="00844CE7" w:rsidRDefault="009A52B7" w:rsidP="00844CE7">
      <w:pPr>
        <w:pStyle w:val="BBHeading1Lower"/>
      </w:pPr>
      <w:bookmarkStart w:id="7" w:name="_Toc224144100"/>
      <w:r>
        <w:lastRenderedPageBreak/>
        <w:t>Article</w:t>
      </w:r>
      <w:r w:rsidR="009F5866">
        <w:t>-by-</w:t>
      </w:r>
      <w:r>
        <w:t xml:space="preserve">article </w:t>
      </w:r>
      <w:r w:rsidR="009F5866">
        <w:t>commentary</w:t>
      </w:r>
      <w:bookmarkEnd w:id="7"/>
    </w:p>
    <w:p w14:paraId="5BA830E7" w14:textId="77777777" w:rsidR="00844CE7" w:rsidRPr="00402288" w:rsidRDefault="004C5034" w:rsidP="00A03BE2">
      <w:pPr>
        <w:pStyle w:val="BBClause2"/>
        <w:numPr>
          <w:ilvl w:val="0"/>
          <w:numId w:val="0"/>
        </w:numPr>
        <w:rPr>
          <w:b/>
          <w:bCs/>
        </w:rPr>
      </w:pPr>
      <w:r w:rsidRPr="00402288">
        <w:rPr>
          <w:b/>
          <w:bCs/>
        </w:rPr>
        <w:t>PART 1: DEFINITIONS AND INTERPRETATION</w:t>
      </w:r>
      <w:r w:rsidR="00FF5BB0">
        <w:rPr>
          <w:b/>
          <w:bCs/>
        </w:rPr>
        <w:t xml:space="preserve"> </w:t>
      </w:r>
    </w:p>
    <w:p w14:paraId="5E68FD69" w14:textId="77777777" w:rsidR="00844CE7" w:rsidRPr="00582FF1" w:rsidRDefault="00844CE7" w:rsidP="00A03BE2">
      <w:pPr>
        <w:pStyle w:val="BBClause2"/>
        <w:rPr>
          <w:b/>
          <w:bCs/>
          <w:u w:val="single"/>
        </w:rPr>
      </w:pPr>
      <w:r w:rsidRPr="00582FF1">
        <w:rPr>
          <w:b/>
          <w:bCs/>
          <w:u w:val="single"/>
        </w:rPr>
        <w:t>Article 1: Definitions</w:t>
      </w:r>
    </w:p>
    <w:p w14:paraId="7CCE89C5" w14:textId="77777777" w:rsidR="00B1356B" w:rsidRDefault="00844CE7" w:rsidP="00FF5BB0">
      <w:pPr>
        <w:pStyle w:val="BBClause2"/>
        <w:numPr>
          <w:ilvl w:val="0"/>
          <w:numId w:val="0"/>
        </w:numPr>
        <w:ind w:left="720"/>
      </w:pPr>
      <w:r w:rsidRPr="00402288">
        <w:rPr>
          <w:b/>
          <w:bCs/>
        </w:rPr>
        <w:t>Purpose</w:t>
      </w:r>
      <w:r w:rsidR="00402288" w:rsidRPr="00402288">
        <w:rPr>
          <w:b/>
          <w:bCs/>
        </w:rPr>
        <w:t xml:space="preserve">: </w:t>
      </w:r>
      <w:r w:rsidR="00380112">
        <w:t>This article e</w:t>
      </w:r>
      <w:r w:rsidR="00B1356B" w:rsidRPr="00B1356B">
        <w:t xml:space="preserve">stablishes clear, consistent meanings for key terms that are used multiple times throughout the Template, or terms that have specific meanings different from ordinary use. This enhances clarity, reduces ambiguity, and helps prevent disputes arising from differing interpretations of terminology. All defined terms are capitalised (e.g. </w:t>
      </w:r>
      <w:r w:rsidR="00B1356B">
        <w:t>Business Day</w:t>
      </w:r>
      <w:r w:rsidR="00B1356B" w:rsidRPr="00B1356B">
        <w:t>).</w:t>
      </w:r>
      <w:r w:rsidR="00B1356B">
        <w:t xml:space="preserve"> </w:t>
      </w:r>
    </w:p>
    <w:p w14:paraId="1A884899" w14:textId="77777777" w:rsidR="00844CE7" w:rsidRPr="00402288" w:rsidRDefault="00844CE7" w:rsidP="00FF5BB0">
      <w:pPr>
        <w:pStyle w:val="BBClause2"/>
        <w:numPr>
          <w:ilvl w:val="0"/>
          <w:numId w:val="0"/>
        </w:numPr>
        <w:ind w:left="720"/>
        <w:rPr>
          <w:b/>
          <w:bCs/>
        </w:rPr>
      </w:pPr>
      <w:r w:rsidRPr="00402288">
        <w:rPr>
          <w:b/>
          <w:bCs/>
        </w:rPr>
        <w:t>Action Required</w:t>
      </w:r>
      <w:r w:rsidR="00402288" w:rsidRPr="00402288">
        <w:rPr>
          <w:b/>
          <w:bCs/>
        </w:rPr>
        <w:t>:</w:t>
      </w:r>
    </w:p>
    <w:p w14:paraId="7955DD23" w14:textId="77777777" w:rsidR="00844CE7" w:rsidRDefault="00844CE7" w:rsidP="00FF5BB0">
      <w:pPr>
        <w:pStyle w:val="BBClause2"/>
        <w:numPr>
          <w:ilvl w:val="0"/>
          <w:numId w:val="14"/>
        </w:numPr>
        <w:ind w:left="1080"/>
      </w:pPr>
      <w:r>
        <w:t xml:space="preserve">Decide whether the Developer and </w:t>
      </w:r>
      <w:r w:rsidR="00041614">
        <w:t xml:space="preserve">the </w:t>
      </w:r>
      <w:r>
        <w:t>CEG should hold separate classes of shares</w:t>
      </w:r>
      <w:r w:rsidR="00041614">
        <w:t xml:space="preserve"> (A Shares and B Shares)</w:t>
      </w:r>
      <w:r>
        <w:t xml:space="preserve">. This is a fundamental structuring point that drives all subsequent voting, governance and transfer mechanics in the </w:t>
      </w:r>
      <w:r w:rsidR="00041614">
        <w:t>A</w:t>
      </w:r>
      <w:r>
        <w:t>rticles.</w:t>
      </w:r>
    </w:p>
    <w:p w14:paraId="6E117376" w14:textId="77777777" w:rsidR="00844CE7" w:rsidRDefault="00844CE7" w:rsidP="00FF5BB0">
      <w:pPr>
        <w:pStyle w:val="BBClause2"/>
        <w:numPr>
          <w:ilvl w:val="0"/>
          <w:numId w:val="14"/>
        </w:numPr>
        <w:ind w:left="1080"/>
      </w:pPr>
      <w:r>
        <w:t xml:space="preserve">Verify the </w:t>
      </w:r>
      <w:r w:rsidR="00041614">
        <w:t xml:space="preserve">Template's </w:t>
      </w:r>
      <w:r>
        <w:t>assumptions are correct:</w:t>
      </w:r>
    </w:p>
    <w:p w14:paraId="2E875780" w14:textId="77777777" w:rsidR="00041614" w:rsidRDefault="00041614" w:rsidP="00FF5BB0">
      <w:pPr>
        <w:pStyle w:val="BBClause2"/>
        <w:numPr>
          <w:ilvl w:val="1"/>
          <w:numId w:val="14"/>
        </w:numPr>
        <w:ind w:left="1800"/>
      </w:pPr>
      <w:r w:rsidRPr="00041614">
        <w:t xml:space="preserve">the </w:t>
      </w:r>
      <w:r w:rsidRPr="00E656C5">
        <w:rPr>
          <w:b/>
          <w:bCs/>
        </w:rPr>
        <w:t>Developer</w:t>
      </w:r>
      <w:r w:rsidRPr="00041614">
        <w:t xml:space="preserve"> will hold the "A Shares" and have the right to appoint the "A Directors"</w:t>
      </w:r>
      <w:r w:rsidR="006E2B1B">
        <w:t>.</w:t>
      </w:r>
    </w:p>
    <w:p w14:paraId="1934970E" w14:textId="77777777" w:rsidR="00844CE7" w:rsidRDefault="00041614" w:rsidP="00FF5BB0">
      <w:pPr>
        <w:pStyle w:val="BBClause2"/>
        <w:numPr>
          <w:ilvl w:val="1"/>
          <w:numId w:val="14"/>
        </w:numPr>
        <w:ind w:left="1800"/>
      </w:pPr>
      <w:r w:rsidRPr="00041614">
        <w:t xml:space="preserve">the </w:t>
      </w:r>
      <w:r w:rsidRPr="00E656C5">
        <w:rPr>
          <w:b/>
          <w:bCs/>
        </w:rPr>
        <w:t>CEG</w:t>
      </w:r>
      <w:r w:rsidRPr="00041614">
        <w:t xml:space="preserve"> will hold the "B Shares" and have the right to appoint one "B Director" and a board observer</w:t>
      </w:r>
      <w:r w:rsidR="006E2B1B">
        <w:t>.</w:t>
      </w:r>
    </w:p>
    <w:p w14:paraId="1193A77D" w14:textId="77777777" w:rsidR="00844CE7" w:rsidRPr="00041614" w:rsidRDefault="00E656C5" w:rsidP="00FF5BB0">
      <w:pPr>
        <w:pStyle w:val="BBClause2"/>
        <w:numPr>
          <w:ilvl w:val="0"/>
          <w:numId w:val="14"/>
        </w:numPr>
        <w:ind w:left="1080"/>
      </w:pPr>
      <w:r>
        <w:t>You should review</w:t>
      </w:r>
      <w:r w:rsidR="00041614" w:rsidRPr="00041614">
        <w:t xml:space="preserve"> </w:t>
      </w:r>
      <w:r w:rsidR="00FD1DFC">
        <w:t xml:space="preserve">and </w:t>
      </w:r>
      <w:r w:rsidR="00041614" w:rsidRPr="00041614">
        <w:t xml:space="preserve">complete </w:t>
      </w:r>
      <w:r w:rsidR="00FD1DFC">
        <w:t>(</w:t>
      </w:r>
      <w:r w:rsidR="00041614" w:rsidRPr="00041614">
        <w:t>where appropriate) each definition to ensure it aligns with your project structure and other project documents</w:t>
      </w:r>
      <w:r w:rsidR="00041614">
        <w:t xml:space="preserve"> (e.g. Shareholders' Agreement)</w:t>
      </w:r>
      <w:r w:rsidR="0015259E">
        <w:t xml:space="preserve"> – notably this applies to the definitions of “A Share”, “B Share” and “Company”.</w:t>
      </w:r>
    </w:p>
    <w:p w14:paraId="688D311D" w14:textId="77777777" w:rsidR="00844CE7" w:rsidRPr="00582FF1" w:rsidRDefault="00844CE7" w:rsidP="00A03BE2">
      <w:pPr>
        <w:pStyle w:val="BBClause2"/>
        <w:rPr>
          <w:b/>
          <w:bCs/>
          <w:u w:val="single"/>
        </w:rPr>
      </w:pPr>
      <w:r w:rsidRPr="00582FF1">
        <w:rPr>
          <w:b/>
          <w:bCs/>
          <w:u w:val="single"/>
        </w:rPr>
        <w:t>Article 2: Interpretation</w:t>
      </w:r>
    </w:p>
    <w:p w14:paraId="0BA2030D" w14:textId="77777777" w:rsidR="00844CE7" w:rsidRDefault="00844CE7" w:rsidP="00FF5BB0">
      <w:pPr>
        <w:pStyle w:val="BBClause2"/>
        <w:numPr>
          <w:ilvl w:val="0"/>
          <w:numId w:val="0"/>
        </w:numPr>
        <w:ind w:left="720"/>
      </w:pPr>
      <w:r w:rsidRPr="00402288">
        <w:rPr>
          <w:b/>
          <w:bCs/>
        </w:rPr>
        <w:t>Purpose</w:t>
      </w:r>
      <w:r w:rsidR="00402288" w:rsidRPr="00402288">
        <w:rPr>
          <w:b/>
          <w:bCs/>
        </w:rPr>
        <w:t xml:space="preserve">: </w:t>
      </w:r>
      <w:r w:rsidR="00380112">
        <w:t>This article s</w:t>
      </w:r>
      <w:r w:rsidR="00BB08D5">
        <w:t xml:space="preserve">ets </w:t>
      </w:r>
      <w:r w:rsidR="00BB08D5" w:rsidRPr="00BB08D5">
        <w:t>the rules for how terms in the Articles should be interpreted. It ensures consistent meaning by incorporating definitions from the Model Articles and Companies Act 2006, clarifies how references to singular/plural and gender should be read, and establishes drafting conventions (e.g., “including” is illustrative, references to legislation include amendments). This avoids ambiguity and reduces the risk of interpretive disputes.</w:t>
      </w:r>
    </w:p>
    <w:p w14:paraId="615BB135" w14:textId="77777777" w:rsidR="00844CE7" w:rsidRPr="00582FF1" w:rsidRDefault="00844CE7" w:rsidP="00FF5BB0">
      <w:pPr>
        <w:pStyle w:val="BBClause2"/>
        <w:rPr>
          <w:b/>
          <w:u w:val="single"/>
        </w:rPr>
      </w:pPr>
      <w:r w:rsidRPr="00582FF1">
        <w:rPr>
          <w:b/>
          <w:bCs/>
          <w:u w:val="single"/>
        </w:rPr>
        <w:t>Article</w:t>
      </w:r>
      <w:r w:rsidRPr="00582FF1">
        <w:rPr>
          <w:b/>
          <w:u w:val="single"/>
        </w:rPr>
        <w:t xml:space="preserve"> 3: Adoption of the Model Articles</w:t>
      </w:r>
    </w:p>
    <w:p w14:paraId="15AA33E5" w14:textId="77777777" w:rsidR="00844CE7" w:rsidRDefault="00844CE7" w:rsidP="00FF5BB0">
      <w:pPr>
        <w:pStyle w:val="BBClause2"/>
        <w:numPr>
          <w:ilvl w:val="0"/>
          <w:numId w:val="0"/>
        </w:numPr>
        <w:ind w:left="720"/>
      </w:pPr>
      <w:r w:rsidRPr="00402288">
        <w:rPr>
          <w:b/>
          <w:bCs/>
        </w:rPr>
        <w:t>Purpose</w:t>
      </w:r>
      <w:r w:rsidR="00402288" w:rsidRPr="00402288">
        <w:rPr>
          <w:b/>
          <w:bCs/>
        </w:rPr>
        <w:t xml:space="preserve">: </w:t>
      </w:r>
      <w:r w:rsidR="00380112">
        <w:t>This article a</w:t>
      </w:r>
      <w:r w:rsidR="00EF7251" w:rsidRPr="00EF7251">
        <w:t xml:space="preserve">dopts the Model Articles except where expressly modified or excluded, creating a hybrid constitution tailored to the </w:t>
      </w:r>
      <w:r w:rsidR="00D4017A">
        <w:t>joint venture</w:t>
      </w:r>
      <w:r w:rsidR="00EF7251" w:rsidRPr="00EF7251">
        <w:t>. It also identifies specific Model Articles that are disapplied or amended to fit the governance structure, particularly around decision</w:t>
      </w:r>
      <w:r w:rsidR="00EF7251" w:rsidRPr="00EF7251">
        <w:rPr>
          <w:rFonts w:ascii="Cambria Math" w:hAnsi="Cambria Math" w:cs="Cambria Math"/>
        </w:rPr>
        <w:t>‑</w:t>
      </w:r>
      <w:r w:rsidR="00EF7251" w:rsidRPr="00EF7251">
        <w:t>making and share transfers.</w:t>
      </w:r>
    </w:p>
    <w:p w14:paraId="3D959269" w14:textId="77777777" w:rsidR="00844CE7" w:rsidRDefault="00335CB2" w:rsidP="00FF5BB0">
      <w:pPr>
        <w:pStyle w:val="BBClause2"/>
        <w:numPr>
          <w:ilvl w:val="0"/>
          <w:numId w:val="0"/>
        </w:numPr>
        <w:ind w:left="720"/>
      </w:pPr>
      <w:r w:rsidRPr="003133A0">
        <w:rPr>
          <w:b/>
          <w:bCs/>
        </w:rPr>
        <w:t>Guidance for CEG:</w:t>
      </w:r>
      <w:r w:rsidRPr="00E655E7">
        <w:t xml:space="preserve"> </w:t>
      </w:r>
      <w:r>
        <w:t>I</w:t>
      </w:r>
      <w:r w:rsidR="00844CE7">
        <w:t>ncorporating Model Articles with tailored exclusions/amendments is common practice, but it requires careful verification that unwanted Model Articles have been properly excluded and do not accidentally remove needed default rules.</w:t>
      </w:r>
    </w:p>
    <w:p w14:paraId="2E1EA528" w14:textId="77777777" w:rsidR="00844CE7" w:rsidRPr="00A03BE2" w:rsidRDefault="004C5034" w:rsidP="000246DC">
      <w:pPr>
        <w:pStyle w:val="BBClause2"/>
        <w:keepNext/>
        <w:keepLines/>
        <w:numPr>
          <w:ilvl w:val="0"/>
          <w:numId w:val="0"/>
        </w:numPr>
        <w:rPr>
          <w:b/>
          <w:bCs/>
        </w:rPr>
      </w:pPr>
      <w:r w:rsidRPr="00A03BE2">
        <w:rPr>
          <w:b/>
          <w:bCs/>
        </w:rPr>
        <w:lastRenderedPageBreak/>
        <w:t>PART 2: DIRECTORS</w:t>
      </w:r>
    </w:p>
    <w:p w14:paraId="68B2AF4B" w14:textId="77777777" w:rsidR="00844CE7" w:rsidRPr="00C005D7" w:rsidRDefault="00844CE7" w:rsidP="000246DC">
      <w:pPr>
        <w:pStyle w:val="BBHeading2"/>
        <w:keepLines/>
      </w:pPr>
      <w:r w:rsidRPr="00582FF1">
        <w:rPr>
          <w:bCs/>
          <w:u w:val="single"/>
        </w:rPr>
        <w:t>Article 4: Directors' meetings</w:t>
      </w:r>
      <w:r w:rsidR="00C005D7">
        <w:rPr>
          <w:b w:val="0"/>
          <w:bCs/>
        </w:rPr>
        <w:t xml:space="preserve"> </w:t>
      </w:r>
      <w:r w:rsidR="006F402E" w:rsidRPr="00B86503">
        <w:rPr>
          <w:color w:val="FF0000"/>
        </w:rPr>
        <w:t>HIGH PRIORITY &amp;</w:t>
      </w:r>
      <w:r w:rsidR="006F402E" w:rsidRPr="00B86503">
        <w:rPr>
          <w:b w:val="0"/>
          <w:bCs/>
          <w:color w:val="FF0000"/>
        </w:rPr>
        <w:t xml:space="preserve"> </w:t>
      </w:r>
      <w:r w:rsidR="00C005D7" w:rsidRPr="003250D4">
        <w:rPr>
          <w:color w:val="FF0000"/>
        </w:rPr>
        <w:t>COMMONLY NEGOTIATED</w:t>
      </w:r>
    </w:p>
    <w:p w14:paraId="29FBC031" w14:textId="77777777" w:rsidR="008B5DD0" w:rsidRDefault="00844CE7" w:rsidP="00FF5BB0">
      <w:pPr>
        <w:pStyle w:val="BBClause2"/>
        <w:numPr>
          <w:ilvl w:val="0"/>
          <w:numId w:val="0"/>
        </w:numPr>
        <w:ind w:left="720"/>
      </w:pPr>
      <w:r w:rsidRPr="00A03BE2">
        <w:rPr>
          <w:b/>
          <w:bCs/>
        </w:rPr>
        <w:t>Purpose</w:t>
      </w:r>
      <w:r w:rsidR="00A03BE2">
        <w:t xml:space="preserve">: </w:t>
      </w:r>
      <w:r w:rsidR="00380112">
        <w:t>This article e</w:t>
      </w:r>
      <w:r w:rsidR="00EF7251" w:rsidRPr="00EF7251">
        <w:t xml:space="preserve">stablishes how directors’ meetings operate, including majority voting, the ability of either class to demand adjournment once, and the requirement that committees mirror full board rules. </w:t>
      </w:r>
      <w:r w:rsidR="008B5DD0">
        <w:t>Together, these provisions ensure</w:t>
      </w:r>
      <w:r w:rsidR="00EF7251" w:rsidRPr="00EF7251">
        <w:t xml:space="preserve"> structured, fair decision</w:t>
      </w:r>
      <w:r w:rsidR="00EF7251" w:rsidRPr="00EF7251">
        <w:rPr>
          <w:rFonts w:ascii="Cambria Math" w:hAnsi="Cambria Math" w:cs="Cambria Math"/>
        </w:rPr>
        <w:t>‑</w:t>
      </w:r>
      <w:r w:rsidR="00EF7251" w:rsidRPr="00EF7251">
        <w:t>making and prevent one class from forcing decisions.</w:t>
      </w:r>
      <w:r w:rsidR="00C70422">
        <w:t xml:space="preserve"> </w:t>
      </w:r>
    </w:p>
    <w:p w14:paraId="3A08D983" w14:textId="77777777" w:rsidR="006E2B1B" w:rsidRDefault="006E2B1B" w:rsidP="006E2B1B">
      <w:pPr>
        <w:pStyle w:val="BBClause2"/>
        <w:numPr>
          <w:ilvl w:val="0"/>
          <w:numId w:val="0"/>
        </w:numPr>
        <w:ind w:left="720"/>
      </w:pPr>
      <w:r w:rsidRPr="008F74EB">
        <w:t xml:space="preserve">The adjournment mechanism prevents the Developer-appointed A Directors from </w:t>
      </w:r>
      <w:r>
        <w:t xml:space="preserve">pushing </w:t>
      </w:r>
      <w:r w:rsidRPr="008F74EB">
        <w:t xml:space="preserve">through </w:t>
      </w:r>
      <w:r>
        <w:t xml:space="preserve">decisions </w:t>
      </w:r>
      <w:r w:rsidRPr="008F74EB">
        <w:t>without meaningful CEG input</w:t>
      </w:r>
      <w:r>
        <w:t xml:space="preserve">. It gives </w:t>
      </w:r>
      <w:r w:rsidRPr="008F74EB">
        <w:t xml:space="preserve">the B Director </w:t>
      </w:r>
      <w:r>
        <w:t xml:space="preserve">time </w:t>
      </w:r>
      <w:r w:rsidRPr="008F74EB">
        <w:t>to consider complex or contentious matters and</w:t>
      </w:r>
      <w:r>
        <w:t xml:space="preserve">, if necessary, </w:t>
      </w:r>
      <w:r w:rsidRPr="008F74EB">
        <w:t xml:space="preserve">escalate </w:t>
      </w:r>
      <w:r>
        <w:t xml:space="preserve">them </w:t>
      </w:r>
      <w:r w:rsidRPr="008F74EB">
        <w:t xml:space="preserve">to shareholders. This is </w:t>
      </w:r>
      <w:r>
        <w:t xml:space="preserve">a key safeguard against </w:t>
      </w:r>
      <w:r w:rsidRPr="008F74EB">
        <w:t xml:space="preserve">the CEG's interests </w:t>
      </w:r>
      <w:r>
        <w:t xml:space="preserve">being </w:t>
      </w:r>
      <w:r w:rsidRPr="008F74EB">
        <w:t>marginalised in board decisions.</w:t>
      </w:r>
    </w:p>
    <w:p w14:paraId="008D5BE6" w14:textId="77777777" w:rsidR="00844CE7" w:rsidRDefault="00C70422" w:rsidP="00FF5BB0">
      <w:pPr>
        <w:pStyle w:val="BBClause2"/>
        <w:numPr>
          <w:ilvl w:val="0"/>
          <w:numId w:val="0"/>
        </w:numPr>
        <w:ind w:left="720"/>
      </w:pPr>
      <w:r>
        <w:t>The Template should specify a maximum adjournment period (for example, 5 to 10 Business Days) to prevent the adjournment right from being used tactically to delay urgent decisions indefinitely.</w:t>
      </w:r>
    </w:p>
    <w:p w14:paraId="4A0B29D8" w14:textId="77777777" w:rsidR="00844CE7" w:rsidRPr="00A03BE2" w:rsidRDefault="00844CE7" w:rsidP="00FF5BB0">
      <w:pPr>
        <w:pStyle w:val="BBClause2"/>
        <w:numPr>
          <w:ilvl w:val="0"/>
          <w:numId w:val="0"/>
        </w:numPr>
        <w:ind w:left="720"/>
        <w:rPr>
          <w:b/>
          <w:bCs/>
        </w:rPr>
      </w:pPr>
      <w:r w:rsidRPr="00A03BE2">
        <w:rPr>
          <w:b/>
          <w:bCs/>
        </w:rPr>
        <w:t>Action Required</w:t>
      </w:r>
      <w:r w:rsidR="00A03BE2" w:rsidRPr="00A03BE2">
        <w:rPr>
          <w:b/>
          <w:bCs/>
        </w:rPr>
        <w:t xml:space="preserve">: </w:t>
      </w:r>
    </w:p>
    <w:p w14:paraId="29513284" w14:textId="77777777" w:rsidR="006E2B1B" w:rsidRPr="006E2B1B" w:rsidRDefault="006E2B1B" w:rsidP="00A455D1">
      <w:pPr>
        <w:pStyle w:val="BBClause2"/>
        <w:numPr>
          <w:ilvl w:val="0"/>
          <w:numId w:val="15"/>
        </w:numPr>
        <w:ind w:left="1080"/>
      </w:pPr>
      <w:r>
        <w:t xml:space="preserve">Determine the maximum adjournment period. </w:t>
      </w:r>
    </w:p>
    <w:p w14:paraId="2B0BB83D" w14:textId="77777777" w:rsidR="00844CE7" w:rsidRDefault="00C610EE" w:rsidP="00A455D1">
      <w:pPr>
        <w:pStyle w:val="BBClause2"/>
        <w:numPr>
          <w:ilvl w:val="0"/>
          <w:numId w:val="15"/>
        </w:numPr>
        <w:ind w:left="1080"/>
      </w:pPr>
      <w:r>
        <w:rPr>
          <w:b/>
          <w:bCs/>
        </w:rPr>
        <w:t>O</w:t>
      </w:r>
      <w:r w:rsidR="00844CE7" w:rsidRPr="00EF7251">
        <w:rPr>
          <w:b/>
          <w:bCs/>
        </w:rPr>
        <w:t>ptional</w:t>
      </w:r>
      <w:r w:rsidR="00844CE7">
        <w:t xml:space="preserve">: Decide </w:t>
      </w:r>
      <w:r w:rsidR="008F74EB">
        <w:t xml:space="preserve">if </w:t>
      </w:r>
      <w:r w:rsidR="00844CE7">
        <w:t>directors' committee</w:t>
      </w:r>
      <w:r w:rsidR="008F74EB">
        <w:t>s will be require</w:t>
      </w:r>
      <w:r w:rsidR="00F878A1">
        <w:t>d</w:t>
      </w:r>
      <w:r w:rsidR="008F74EB">
        <w:t xml:space="preserve">, and if so, </w:t>
      </w:r>
      <w:r w:rsidR="00844CE7">
        <w:t>whether a CEG director (B Director) must be included on each committee</w:t>
      </w:r>
      <w:r w:rsidR="006E2B1B">
        <w:t xml:space="preserve"> (see below).</w:t>
      </w:r>
    </w:p>
    <w:p w14:paraId="7BA7BE2B" w14:textId="77777777" w:rsidR="006E2B1B" w:rsidRDefault="004815A2" w:rsidP="006E2B1B">
      <w:pPr>
        <w:pStyle w:val="BBClause2"/>
        <w:numPr>
          <w:ilvl w:val="0"/>
          <w:numId w:val="0"/>
        </w:numPr>
        <w:ind w:left="720"/>
      </w:pPr>
      <w:r w:rsidRPr="003133A0">
        <w:rPr>
          <w:b/>
          <w:bCs/>
        </w:rPr>
        <w:t>Guidance for CEG:</w:t>
      </w:r>
      <w:r w:rsidRPr="00E655E7">
        <w:t xml:space="preserve"> </w:t>
      </w:r>
      <w:r w:rsidR="006E2B1B" w:rsidRPr="00F878A1">
        <w:t xml:space="preserve">Directors’ committees allow the board to delegate specific </w:t>
      </w:r>
      <w:r w:rsidR="006E2B1B">
        <w:t xml:space="preserve">responsibilities </w:t>
      </w:r>
      <w:r w:rsidR="006E2B1B" w:rsidRPr="00F878A1">
        <w:t>such as audit, risk, remuneration or strategic projects</w:t>
      </w:r>
      <w:r w:rsidR="006E2B1B">
        <w:t xml:space="preserve"> </w:t>
      </w:r>
      <w:r w:rsidR="006E2B1B" w:rsidRPr="00F878A1">
        <w:t xml:space="preserve">to a smaller group with relevant expertise. Committees </w:t>
      </w:r>
      <w:r w:rsidR="006E2B1B">
        <w:t>improve efficiency</w:t>
      </w:r>
      <w:r w:rsidR="006E2B1B" w:rsidRPr="00F878A1">
        <w:t xml:space="preserve">, </w:t>
      </w:r>
      <w:r w:rsidR="006E2B1B">
        <w:t>enable</w:t>
      </w:r>
      <w:r w:rsidR="006E2B1B" w:rsidRPr="00F878A1">
        <w:t xml:space="preserve"> closer oversight of key matters, and can </w:t>
      </w:r>
      <w:r w:rsidR="006E2B1B">
        <w:t xml:space="preserve">ensure </w:t>
      </w:r>
      <w:r w:rsidR="006E2B1B" w:rsidRPr="00F878A1">
        <w:t>balanced representation on sensitive decisions.</w:t>
      </w:r>
      <w:r w:rsidR="002169BB">
        <w:t xml:space="preserve"> Depending on the nature of the committee, the CEG may want to ensure that a B Director is included </w:t>
      </w:r>
      <w:proofErr w:type="gramStart"/>
      <w:r w:rsidR="002169BB">
        <w:t>so as to</w:t>
      </w:r>
      <w:proofErr w:type="gramEnd"/>
      <w:r w:rsidR="002169BB">
        <w:t xml:space="preserve"> not lose the ability to participate in certain decisions.</w:t>
      </w:r>
    </w:p>
    <w:p w14:paraId="6D3778CC" w14:textId="77777777" w:rsidR="00844CE7" w:rsidRPr="00582FF1" w:rsidRDefault="00844CE7" w:rsidP="00A03BE2">
      <w:pPr>
        <w:pStyle w:val="BBClause2"/>
        <w:rPr>
          <w:b/>
          <w:bCs/>
          <w:u w:val="single"/>
        </w:rPr>
      </w:pPr>
      <w:r w:rsidRPr="00582FF1">
        <w:rPr>
          <w:b/>
          <w:bCs/>
          <w:u w:val="single"/>
        </w:rPr>
        <w:t>Article 5: Unanimous decisions of directors</w:t>
      </w:r>
    </w:p>
    <w:p w14:paraId="042209A6" w14:textId="77777777" w:rsidR="00844CE7" w:rsidRDefault="00844CE7" w:rsidP="006C733F">
      <w:pPr>
        <w:pStyle w:val="BBClause2"/>
        <w:numPr>
          <w:ilvl w:val="0"/>
          <w:numId w:val="0"/>
        </w:numPr>
        <w:ind w:left="720"/>
      </w:pPr>
      <w:r w:rsidRPr="00EA3455">
        <w:rPr>
          <w:b/>
          <w:bCs/>
        </w:rPr>
        <w:t>Purpose</w:t>
      </w:r>
      <w:r w:rsidR="00EA3455">
        <w:rPr>
          <w:b/>
          <w:bCs/>
        </w:rPr>
        <w:t xml:space="preserve">: </w:t>
      </w:r>
      <w:r w:rsidR="00380112">
        <w:t>This article a</w:t>
      </w:r>
      <w:r w:rsidR="00EF7251" w:rsidRPr="00EF7251">
        <w:t>llows unanimous written decisions, provided all Eligible Directors would have formed quorum for an in</w:t>
      </w:r>
      <w:r w:rsidR="00EF7251" w:rsidRPr="00EF7251">
        <w:rPr>
          <w:rFonts w:ascii="Cambria Math" w:hAnsi="Cambria Math" w:cs="Cambria Math"/>
        </w:rPr>
        <w:t>‑</w:t>
      </w:r>
      <w:r w:rsidR="00EF7251" w:rsidRPr="00EF7251">
        <w:t>person meeting. It provides flexibility while preserving quorum safeguards and class</w:t>
      </w:r>
      <w:r w:rsidR="00EF7251" w:rsidRPr="00EF7251">
        <w:rPr>
          <w:rFonts w:ascii="Cambria Math" w:hAnsi="Cambria Math" w:cs="Cambria Math"/>
        </w:rPr>
        <w:t>‑</w:t>
      </w:r>
      <w:r w:rsidR="00EF7251" w:rsidRPr="00EF7251">
        <w:t>based representation.</w:t>
      </w:r>
      <w:r w:rsidR="006C733F">
        <w:t xml:space="preserve"> T</w:t>
      </w:r>
      <w:r w:rsidR="00EA3455" w:rsidRPr="00EA3455">
        <w:t xml:space="preserve">he unanimous consent requirement protects minority interests by ensuring the CEG-appointed B Director cannot be bypassed. The quorum </w:t>
      </w:r>
      <w:r w:rsidR="00F878A1">
        <w:t>reference</w:t>
      </w:r>
      <w:r w:rsidR="00EA3455" w:rsidRPr="00EA3455">
        <w:t xml:space="preserve"> ensures decisions are only valid if they would have met the minimum participation thresholds (including class representation) required at a formal meeting.</w:t>
      </w:r>
    </w:p>
    <w:p w14:paraId="28D8C932" w14:textId="77777777" w:rsidR="00844CE7" w:rsidRPr="00FF5BB0" w:rsidRDefault="00844CE7" w:rsidP="00A03BE2">
      <w:pPr>
        <w:pStyle w:val="BBClause2"/>
        <w:rPr>
          <w:b/>
          <w:bCs/>
        </w:rPr>
      </w:pPr>
      <w:r w:rsidRPr="00582FF1">
        <w:rPr>
          <w:b/>
          <w:bCs/>
          <w:u w:val="single"/>
        </w:rPr>
        <w:t>Article 6: Number of directors</w:t>
      </w:r>
      <w:r w:rsidR="00FF5BB0">
        <w:rPr>
          <w:b/>
          <w:bCs/>
        </w:rPr>
        <w:t xml:space="preserve"> </w:t>
      </w:r>
      <w:r w:rsidR="00FF5BB0" w:rsidRPr="00FF5BB0">
        <w:rPr>
          <w:b/>
          <w:bCs/>
          <w:color w:val="FF0000"/>
        </w:rPr>
        <w:t>COMMONLY NEGOTIATED</w:t>
      </w:r>
    </w:p>
    <w:p w14:paraId="1FAB5D3B" w14:textId="77777777" w:rsidR="00844CE7" w:rsidRDefault="00844CE7" w:rsidP="00FF5BB0">
      <w:pPr>
        <w:pStyle w:val="BBClause2"/>
        <w:numPr>
          <w:ilvl w:val="0"/>
          <w:numId w:val="0"/>
        </w:numPr>
        <w:ind w:left="720"/>
      </w:pPr>
      <w:r w:rsidRPr="00EA3455">
        <w:rPr>
          <w:b/>
          <w:bCs/>
        </w:rPr>
        <w:t>Purpose</w:t>
      </w:r>
      <w:r w:rsidR="00EA3455">
        <w:t xml:space="preserve">: </w:t>
      </w:r>
      <w:r w:rsidR="00380112">
        <w:t>This article s</w:t>
      </w:r>
      <w:r w:rsidR="002F269F" w:rsidRPr="002F269F">
        <w:t>ets minimum and maximum board size</w:t>
      </w:r>
      <w:r w:rsidR="00FF5BB0">
        <w:t xml:space="preserve">, including the required numbers of </w:t>
      </w:r>
      <w:r w:rsidR="002F269F" w:rsidRPr="002F269F">
        <w:t>A Directors and B Directors. It preserves the intended governance balance and prevents unilateral increases by the Developer.</w:t>
      </w:r>
    </w:p>
    <w:p w14:paraId="0C2460A7" w14:textId="77777777" w:rsidR="00844CE7" w:rsidRDefault="00844CE7" w:rsidP="00FF5BB0">
      <w:pPr>
        <w:pStyle w:val="BBClause2"/>
        <w:numPr>
          <w:ilvl w:val="0"/>
          <w:numId w:val="0"/>
        </w:numPr>
        <w:ind w:left="720"/>
      </w:pPr>
      <w:r w:rsidRPr="00EA3455">
        <w:rPr>
          <w:b/>
          <w:bCs/>
        </w:rPr>
        <w:t>Action Required</w:t>
      </w:r>
      <w:r w:rsidR="00EA3455">
        <w:t xml:space="preserve">: </w:t>
      </w:r>
    </w:p>
    <w:p w14:paraId="6A9C8D54" w14:textId="77777777" w:rsidR="00844CE7" w:rsidRDefault="00844CE7" w:rsidP="00A455D1">
      <w:pPr>
        <w:pStyle w:val="BBClause2"/>
        <w:numPr>
          <w:ilvl w:val="0"/>
          <w:numId w:val="15"/>
        </w:numPr>
        <w:ind w:left="1080"/>
      </w:pPr>
      <w:r>
        <w:t>Complete</w:t>
      </w:r>
      <w:r w:rsidR="00F62681">
        <w:t xml:space="preserve"> placeholders for number of </w:t>
      </w:r>
      <w:r w:rsidR="00F878A1">
        <w:t>directors and</w:t>
      </w:r>
      <w:r w:rsidR="00F62681">
        <w:t xml:space="preserve"> ensure the </w:t>
      </w:r>
      <w:r>
        <w:t>numbers align with the intended governance balance between the Developer and CEG</w:t>
      </w:r>
      <w:r w:rsidR="00FF5BB0">
        <w:t>.</w:t>
      </w:r>
    </w:p>
    <w:p w14:paraId="12E6C53B" w14:textId="77777777" w:rsidR="00844CE7" w:rsidRDefault="00FF5BB0" w:rsidP="00FF5BB0">
      <w:pPr>
        <w:pStyle w:val="BBClause2"/>
        <w:numPr>
          <w:ilvl w:val="0"/>
          <w:numId w:val="0"/>
        </w:numPr>
        <w:ind w:left="720"/>
      </w:pPr>
      <w:r w:rsidRPr="003133A0">
        <w:rPr>
          <w:b/>
          <w:bCs/>
        </w:rPr>
        <w:lastRenderedPageBreak/>
        <w:t>Guidance for CEG:</w:t>
      </w:r>
      <w:r w:rsidRPr="00E655E7">
        <w:t xml:space="preserve"> </w:t>
      </w:r>
      <w:r w:rsidR="006C733F">
        <w:t>The number of A Directors and B Directors</w:t>
      </w:r>
      <w:r w:rsidR="00F62681" w:rsidRPr="00F62681">
        <w:t xml:space="preserve"> directly affect</w:t>
      </w:r>
      <w:r w:rsidR="006C733F">
        <w:t>s</w:t>
      </w:r>
      <w:r w:rsidR="00F62681" w:rsidRPr="00F62681">
        <w:t xml:space="preserve"> the power balance between the Developer and CEG. The lack of shareholding qualification requirements ensures directors can be appointed based on skills and expertise rather than share ownership, which is particularly important where the appointing shareholder may wish to appoint external professionals or group company employees as directors.</w:t>
      </w:r>
    </w:p>
    <w:p w14:paraId="3A29299F" w14:textId="77777777" w:rsidR="00844CE7" w:rsidRPr="00206F22" w:rsidRDefault="00844CE7" w:rsidP="00A03BE2">
      <w:pPr>
        <w:pStyle w:val="BBClause2"/>
        <w:rPr>
          <w:b/>
          <w:bCs/>
          <w:u w:val="single"/>
        </w:rPr>
      </w:pPr>
      <w:r w:rsidRPr="00206F22">
        <w:rPr>
          <w:b/>
          <w:bCs/>
          <w:u w:val="single"/>
        </w:rPr>
        <w:t>Article 7: Calling a directors' meeting</w:t>
      </w:r>
    </w:p>
    <w:p w14:paraId="582E93A6" w14:textId="10551731" w:rsidR="006C733F" w:rsidRDefault="00844CE7" w:rsidP="006C733F">
      <w:pPr>
        <w:pStyle w:val="BBClause2"/>
        <w:numPr>
          <w:ilvl w:val="0"/>
          <w:numId w:val="0"/>
        </w:numPr>
        <w:ind w:left="720"/>
      </w:pPr>
      <w:r w:rsidRPr="00C510FE">
        <w:rPr>
          <w:b/>
          <w:bCs/>
        </w:rPr>
        <w:t>Purpose</w:t>
      </w:r>
      <w:r w:rsidR="00F62681" w:rsidRPr="00C510FE">
        <w:rPr>
          <w:b/>
          <w:bCs/>
        </w:rPr>
        <w:t>:</w:t>
      </w:r>
      <w:r w:rsidR="00F62681">
        <w:t xml:space="preserve"> </w:t>
      </w:r>
      <w:r w:rsidR="006C733F">
        <w:t xml:space="preserve">The </w:t>
      </w:r>
      <w:r w:rsidR="006C733F" w:rsidRPr="00A867E5">
        <w:t>notice and agenda rules create a predictable, transparent decision</w:t>
      </w:r>
      <w:r w:rsidR="004E66C6">
        <w:t>-</w:t>
      </w:r>
      <w:r w:rsidR="006C733F" w:rsidRPr="00A867E5">
        <w:noBreakHyphen/>
        <w:t>making process and ensure both shareholder classes have a fair opportunity to participate. They also help avoid disputes by ensuring directors know what will be discussed and have sufficient time to consider the issues before any decisions are taken.</w:t>
      </w:r>
    </w:p>
    <w:p w14:paraId="0DE32DCF" w14:textId="77777777" w:rsidR="00C610EE" w:rsidRDefault="00380112" w:rsidP="00582FF1">
      <w:pPr>
        <w:pStyle w:val="BBClause2"/>
        <w:numPr>
          <w:ilvl w:val="0"/>
          <w:numId w:val="0"/>
        </w:numPr>
        <w:ind w:left="720"/>
      </w:pPr>
      <w:r>
        <w:t>This article s</w:t>
      </w:r>
      <w:r w:rsidR="00A867E5">
        <w:t>ets</w:t>
      </w:r>
      <w:r w:rsidR="00A867E5" w:rsidRPr="00A867E5">
        <w:t xml:space="preserve"> a default notice period of 7 Business Days for board meetings, requires the notice to include an agenda and supporting papers, and prevents decisions on off</w:t>
      </w:r>
      <w:r w:rsidR="00A867E5" w:rsidRPr="00A867E5">
        <w:rPr>
          <w:rFonts w:ascii="Cambria Math" w:hAnsi="Cambria Math" w:cs="Cambria Math"/>
        </w:rPr>
        <w:t>‑</w:t>
      </w:r>
      <w:r w:rsidR="00A867E5" w:rsidRPr="00A867E5">
        <w:t xml:space="preserve">agenda items unless all directors agree in writing. It also allows the notice period to be shortened, but only with written agreement from at least one A Director and one B Director. </w:t>
      </w:r>
    </w:p>
    <w:p w14:paraId="5F612441" w14:textId="77777777" w:rsidR="00C510FE" w:rsidRDefault="00A867E5" w:rsidP="00582FF1">
      <w:pPr>
        <w:pStyle w:val="BBClause2"/>
        <w:numPr>
          <w:ilvl w:val="0"/>
          <w:numId w:val="0"/>
        </w:numPr>
        <w:ind w:left="720"/>
      </w:pPr>
      <w:r w:rsidRPr="00A867E5">
        <w:t>These requirements are fundamental to fair and effective governance</w:t>
      </w:r>
      <w:r w:rsidR="00582FF1">
        <w:t>.</w:t>
      </w:r>
      <w:r w:rsidRPr="00A867E5">
        <w:t xml:space="preserve"> </w:t>
      </w:r>
      <w:r w:rsidR="00582FF1">
        <w:t>T</w:t>
      </w:r>
      <w:r w:rsidRPr="00A867E5">
        <w:t>hey ensure all directors</w:t>
      </w:r>
      <w:r w:rsidR="00582FF1">
        <w:rPr>
          <w:rFonts w:cs="Georgia"/>
        </w:rPr>
        <w:t>,</w:t>
      </w:r>
      <w:r>
        <w:rPr>
          <w:rFonts w:cs="Georgia"/>
        </w:rPr>
        <w:t xml:space="preserve"> </w:t>
      </w:r>
      <w:r w:rsidRPr="00A867E5">
        <w:t>particularly the CEG</w:t>
      </w:r>
      <w:r w:rsidRPr="00A867E5">
        <w:rPr>
          <w:rFonts w:cs="Georgia"/>
        </w:rPr>
        <w:t>’</w:t>
      </w:r>
      <w:r w:rsidRPr="00A867E5">
        <w:t>s B Director</w:t>
      </w:r>
      <w:r w:rsidR="00582FF1">
        <w:t>,</w:t>
      </w:r>
      <w:r>
        <w:t xml:space="preserve"> </w:t>
      </w:r>
      <w:r w:rsidRPr="00A867E5">
        <w:t>have adequate time to review materials, seek instructions and prepare properly. The cross</w:t>
      </w:r>
      <w:r w:rsidRPr="00A867E5">
        <w:rPr>
          <w:rFonts w:ascii="Cambria Math" w:hAnsi="Cambria Math" w:cs="Cambria Math"/>
        </w:rPr>
        <w:t>‑</w:t>
      </w:r>
      <w:r w:rsidRPr="00A867E5">
        <w:t>class consent for short notice prevents the Developer from accelerating timelines in a way that sidelines CEG input, while the off</w:t>
      </w:r>
      <w:r w:rsidRPr="00A867E5">
        <w:rPr>
          <w:rFonts w:ascii="Cambria Math" w:hAnsi="Cambria Math" w:cs="Cambria Math"/>
        </w:rPr>
        <w:t>‑</w:t>
      </w:r>
      <w:r w:rsidRPr="00A867E5">
        <w:t>agenda restriction protects against unexpected or rushed decision</w:t>
      </w:r>
      <w:r w:rsidRPr="00A867E5">
        <w:rPr>
          <w:rFonts w:ascii="Cambria Math" w:hAnsi="Cambria Math" w:cs="Cambria Math"/>
        </w:rPr>
        <w:t>‑</w:t>
      </w:r>
      <w:r w:rsidRPr="00A867E5">
        <w:t>making.</w:t>
      </w:r>
    </w:p>
    <w:p w14:paraId="2CB8CB73" w14:textId="77777777" w:rsidR="00844CE7" w:rsidRPr="00206F22" w:rsidRDefault="00844CE7" w:rsidP="00C510FE">
      <w:pPr>
        <w:pStyle w:val="BBClause2"/>
        <w:rPr>
          <w:b/>
          <w:bCs/>
          <w:u w:val="single"/>
        </w:rPr>
      </w:pPr>
      <w:r w:rsidRPr="00206F22">
        <w:rPr>
          <w:b/>
          <w:bCs/>
          <w:u w:val="single"/>
        </w:rPr>
        <w:t>Article 8: Quorum for directors' meetings</w:t>
      </w:r>
    </w:p>
    <w:p w14:paraId="4861BB97" w14:textId="77777777" w:rsidR="00593695" w:rsidRDefault="00844CE7" w:rsidP="004815A2">
      <w:pPr>
        <w:pStyle w:val="BBClause2"/>
        <w:numPr>
          <w:ilvl w:val="0"/>
          <w:numId w:val="0"/>
        </w:numPr>
        <w:ind w:left="720"/>
      </w:pPr>
      <w:r w:rsidRPr="00C510FE">
        <w:rPr>
          <w:b/>
          <w:bCs/>
        </w:rPr>
        <w:t>Purpose</w:t>
      </w:r>
      <w:r w:rsidR="00C510FE">
        <w:rPr>
          <w:b/>
          <w:bCs/>
        </w:rPr>
        <w:t xml:space="preserve">: </w:t>
      </w:r>
      <w:r w:rsidR="00593695">
        <w:t>T</w:t>
      </w:r>
      <w:r w:rsidR="00593695" w:rsidRPr="00593695">
        <w:t xml:space="preserve">his </w:t>
      </w:r>
      <w:r w:rsidR="00593695">
        <w:t>a</w:t>
      </w:r>
      <w:r w:rsidR="00593695" w:rsidRPr="00593695">
        <w:t xml:space="preserve">rticle sets the rules for board quorum. A meeting can only start if one A Director </w:t>
      </w:r>
      <w:r w:rsidR="00351315">
        <w:t xml:space="preserve">(or their alternate) </w:t>
      </w:r>
      <w:r w:rsidR="00593695" w:rsidRPr="00593695">
        <w:t>and one B Director are present</w:t>
      </w:r>
      <w:r w:rsidR="00351315">
        <w:t xml:space="preserve"> (or their alternate)</w:t>
      </w:r>
      <w:r w:rsidR="00593695" w:rsidRPr="00593695">
        <w:t>, ensuring both shareholder groups are represented and the Developer cannot make decisions without the CEG. If a meeting is adjourned because quorum is</w:t>
      </w:r>
      <w:r w:rsidR="00582FF1">
        <w:t xml:space="preserve"> </w:t>
      </w:r>
      <w:r w:rsidR="00593695" w:rsidRPr="00593695">
        <w:t>n</w:t>
      </w:r>
      <w:r w:rsidR="00582FF1">
        <w:t>o</w:t>
      </w:r>
      <w:r w:rsidR="00593695" w:rsidRPr="00593695">
        <w:t>t met, the directors who do attend the</w:t>
      </w:r>
      <w:r w:rsidR="00EF191B">
        <w:t xml:space="preserve"> subsequent</w:t>
      </w:r>
      <w:r w:rsidR="00593695" w:rsidRPr="00593695">
        <w:t xml:space="preserve"> adjourned meeting can form quorum</w:t>
      </w:r>
      <w:r w:rsidR="00C7670B">
        <w:t xml:space="preserve"> </w:t>
      </w:r>
      <w:r w:rsidR="00593695">
        <w:t xml:space="preserve">- </w:t>
      </w:r>
      <w:r w:rsidR="00593695" w:rsidRPr="00593695">
        <w:t xml:space="preserve">this prevents one side from blocking decisions simply by not turning up. </w:t>
      </w:r>
    </w:p>
    <w:p w14:paraId="68666E43" w14:textId="77777777" w:rsidR="00593695" w:rsidRDefault="00593695" w:rsidP="00582FF1">
      <w:pPr>
        <w:pStyle w:val="BBClause2"/>
        <w:numPr>
          <w:ilvl w:val="0"/>
          <w:numId w:val="0"/>
        </w:numPr>
        <w:ind w:left="720"/>
      </w:pPr>
      <w:r w:rsidRPr="00593695">
        <w:t xml:space="preserve">There is also a special rule for situations where the B Director is conflicted: in those cases, two A Directors alone can form quorum so that the business can continue even when the CEG’s director cannot take part. </w:t>
      </w:r>
    </w:p>
    <w:p w14:paraId="3CA0FB73" w14:textId="77777777" w:rsidR="00844CE7" w:rsidRPr="00206F22" w:rsidRDefault="00844CE7" w:rsidP="00EF39E4">
      <w:pPr>
        <w:pStyle w:val="BBClause2"/>
        <w:rPr>
          <w:b/>
          <w:bCs/>
          <w:u w:val="single"/>
        </w:rPr>
      </w:pPr>
      <w:r w:rsidRPr="00206F22">
        <w:rPr>
          <w:b/>
          <w:bCs/>
          <w:u w:val="single"/>
        </w:rPr>
        <w:t>Article 9: Chairing of directors' meetings</w:t>
      </w:r>
    </w:p>
    <w:p w14:paraId="06DB2EF7" w14:textId="77777777" w:rsidR="00593695" w:rsidRDefault="00844CE7" w:rsidP="00582FF1">
      <w:pPr>
        <w:pStyle w:val="BBClause2"/>
        <w:numPr>
          <w:ilvl w:val="0"/>
          <w:numId w:val="0"/>
        </w:numPr>
        <w:ind w:left="720"/>
      </w:pPr>
      <w:r w:rsidRPr="00EF39E4">
        <w:rPr>
          <w:b/>
          <w:bCs/>
        </w:rPr>
        <w:t>Purpose</w:t>
      </w:r>
      <w:r w:rsidR="00EF39E4">
        <w:rPr>
          <w:b/>
          <w:bCs/>
        </w:rPr>
        <w:t xml:space="preserve">: </w:t>
      </w:r>
      <w:r w:rsidR="00593695" w:rsidRPr="00593695">
        <w:t>This article makes an A Director the chair of the board and gives the chair a casting vote, but only in the very limited situation where one A Director and one B Director are present and the vote is tied. This reflects the Developer’s majority position on the board, while providing a narrow deadlock</w:t>
      </w:r>
      <w:r w:rsidR="00593695" w:rsidRPr="00593695">
        <w:rPr>
          <w:rFonts w:ascii="Cambria Math" w:hAnsi="Cambria Math" w:cs="Cambria Math"/>
        </w:rPr>
        <w:t>‑</w:t>
      </w:r>
      <w:r w:rsidR="00593695" w:rsidRPr="00593695">
        <w:t xml:space="preserve">breaker to keep decisions moving. </w:t>
      </w:r>
    </w:p>
    <w:p w14:paraId="21A57873" w14:textId="77777777" w:rsidR="00844CE7" w:rsidRDefault="00593695" w:rsidP="00582FF1">
      <w:pPr>
        <w:pStyle w:val="BBClause2"/>
        <w:numPr>
          <w:ilvl w:val="0"/>
          <w:numId w:val="0"/>
        </w:numPr>
        <w:ind w:left="720"/>
      </w:pPr>
      <w:r w:rsidRPr="00593695">
        <w:t>The chair role itself carries significant influence over how meetings are run and how the agenda is managed, so placing it with an A Director aligns with the Developer</w:t>
      </w:r>
      <w:r w:rsidRPr="00593695">
        <w:rPr>
          <w:rFonts w:cs="Georgia"/>
        </w:rPr>
        <w:t>’</w:t>
      </w:r>
      <w:r w:rsidRPr="00593695">
        <w:t>s overall control. The casting</w:t>
      </w:r>
      <w:r w:rsidRPr="00593695">
        <w:rPr>
          <w:rFonts w:ascii="Cambria Math" w:hAnsi="Cambria Math" w:cs="Cambria Math"/>
        </w:rPr>
        <w:t>‑</w:t>
      </w:r>
      <w:r w:rsidRPr="00593695">
        <w:t xml:space="preserve">vote rule also </w:t>
      </w:r>
      <w:r w:rsidR="00D46DDB">
        <w:t>helps the</w:t>
      </w:r>
      <w:r w:rsidRPr="00593695">
        <w:t xml:space="preserve"> JVCO avoid stalemates even when attendance is low.</w:t>
      </w:r>
    </w:p>
    <w:p w14:paraId="640A8886" w14:textId="77777777" w:rsidR="00844CE7" w:rsidRPr="00206F22" w:rsidRDefault="00844CE7" w:rsidP="00840787">
      <w:pPr>
        <w:pStyle w:val="BBClause2"/>
        <w:rPr>
          <w:b/>
          <w:bCs/>
          <w:u w:val="single"/>
        </w:rPr>
      </w:pPr>
      <w:r w:rsidRPr="00206F22">
        <w:rPr>
          <w:b/>
          <w:bCs/>
          <w:u w:val="single"/>
        </w:rPr>
        <w:t>Article 10: Directors' interests</w:t>
      </w:r>
    </w:p>
    <w:p w14:paraId="03247817" w14:textId="77777777" w:rsidR="00706A90" w:rsidRDefault="00844CE7" w:rsidP="00582FF1">
      <w:pPr>
        <w:pStyle w:val="BBClause2"/>
        <w:numPr>
          <w:ilvl w:val="0"/>
          <w:numId w:val="0"/>
        </w:numPr>
        <w:ind w:left="720"/>
      </w:pPr>
      <w:r w:rsidRPr="00840787">
        <w:rPr>
          <w:b/>
          <w:bCs/>
        </w:rPr>
        <w:t>Purpose</w:t>
      </w:r>
      <w:r w:rsidR="00840787">
        <w:rPr>
          <w:b/>
          <w:bCs/>
        </w:rPr>
        <w:t xml:space="preserve">: </w:t>
      </w:r>
      <w:r w:rsidR="00593695">
        <w:t>This article e</w:t>
      </w:r>
      <w:r w:rsidR="00706A90" w:rsidRPr="00706A90">
        <w:t>stablishes a structured process for directors to identify, declare and authorise situational conflicts of interest</w:t>
      </w:r>
      <w:r w:rsidR="00D46DDB">
        <w:t>. This is</w:t>
      </w:r>
      <w:r w:rsidR="00706A90">
        <w:t xml:space="preserve"> </w:t>
      </w:r>
      <w:r w:rsidR="00706A90" w:rsidRPr="00706A90">
        <w:t>essential in a joint</w:t>
      </w:r>
      <w:r w:rsidR="00706A90" w:rsidRPr="00706A90">
        <w:rPr>
          <w:rFonts w:ascii="Cambria Math" w:hAnsi="Cambria Math" w:cs="Cambria Math"/>
        </w:rPr>
        <w:t>‑</w:t>
      </w:r>
      <w:r w:rsidR="00706A90" w:rsidRPr="00706A90">
        <w:t xml:space="preserve">venture </w:t>
      </w:r>
      <w:r w:rsidR="00706A90" w:rsidRPr="00706A90">
        <w:lastRenderedPageBreak/>
        <w:t xml:space="preserve">environment where directors frequently owe duties both to the Company and to the shareholder that appointed them. Without </w:t>
      </w:r>
      <w:r w:rsidR="00D46DDB">
        <w:t>this</w:t>
      </w:r>
      <w:r w:rsidR="00706A90" w:rsidRPr="00706A90">
        <w:t xml:space="preserve"> framework, directors risk breaching statutory duties or being excluded from key decisions</w:t>
      </w:r>
      <w:r w:rsidR="00D46DDB">
        <w:t>.</w:t>
      </w:r>
      <w:r w:rsidR="00706A90" w:rsidRPr="00706A90">
        <w:t xml:space="preserve"> </w:t>
      </w:r>
    </w:p>
    <w:p w14:paraId="291FC40D" w14:textId="77777777" w:rsidR="00706A90" w:rsidRDefault="00AB1F56" w:rsidP="00582FF1">
      <w:pPr>
        <w:pStyle w:val="BBClause2"/>
        <w:numPr>
          <w:ilvl w:val="0"/>
          <w:numId w:val="0"/>
        </w:numPr>
        <w:ind w:left="720"/>
      </w:pPr>
      <w:r>
        <w:t>This a</w:t>
      </w:r>
      <w:r w:rsidR="00706A90" w:rsidRPr="00706A90">
        <w:t>rticle acknowledges commercial reality by permitting directors to hold roles or interests within their appointing shareholder’s group without needing formal authorisation</w:t>
      </w:r>
      <w:r w:rsidR="00D46DDB">
        <w:t>.</w:t>
      </w:r>
      <w:r w:rsidR="00706A90" w:rsidRPr="00706A90">
        <w:t xml:space="preserve"> </w:t>
      </w:r>
      <w:r w:rsidR="00D46DDB">
        <w:t>Transactional conflicts (i.e. where the director is also a director of a party who the JVCO is contracting with)</w:t>
      </w:r>
      <w:r w:rsidR="00706A90" w:rsidRPr="00706A90">
        <w:t xml:space="preserve"> </w:t>
      </w:r>
      <w:r w:rsidR="00D46DDB">
        <w:t>must still be declared and</w:t>
      </w:r>
      <w:r w:rsidR="00706A90" w:rsidRPr="00706A90">
        <w:t xml:space="preserve"> authorised</w:t>
      </w:r>
      <w:r w:rsidR="00D46DDB">
        <w:t xml:space="preserve"> but once they have done so,</w:t>
      </w:r>
      <w:r w:rsidR="00706A90" w:rsidRPr="00706A90">
        <w:t xml:space="preserve"> directors may participate and vote subject to any conditions imposed (such as information</w:t>
      </w:r>
      <w:r w:rsidR="00706A90" w:rsidRPr="00706A90">
        <w:rPr>
          <w:rFonts w:ascii="Cambria Math" w:hAnsi="Cambria Math" w:cs="Cambria Math"/>
        </w:rPr>
        <w:t>‑</w:t>
      </w:r>
      <w:r w:rsidR="00706A90" w:rsidRPr="00706A90">
        <w:t>barriers</w:t>
      </w:r>
      <w:r w:rsidR="00D46DDB">
        <w:t>). This ensures</w:t>
      </w:r>
      <w:r w:rsidR="00706A90" w:rsidRPr="00706A90">
        <w:t xml:space="preserve"> the board can continue to function effectively while maintaining confidentiality. </w:t>
      </w:r>
      <w:r w:rsidR="00CC11AC">
        <w:t xml:space="preserve">The article further allows </w:t>
      </w:r>
      <w:r w:rsidR="00CC11AC" w:rsidRPr="00706A90">
        <w:t>directors to share information with their appointing shareholder</w:t>
      </w:r>
      <w:r w:rsidR="00CC11AC">
        <w:t xml:space="preserve"> which is crucial for JV oversight.</w:t>
      </w:r>
    </w:p>
    <w:p w14:paraId="42B0FB52" w14:textId="77777777" w:rsidR="00844CE7" w:rsidRPr="00206F22" w:rsidRDefault="00844CE7" w:rsidP="00997C22">
      <w:pPr>
        <w:pStyle w:val="BBClause2"/>
        <w:rPr>
          <w:b/>
          <w:bCs/>
          <w:u w:val="single"/>
        </w:rPr>
      </w:pPr>
      <w:r w:rsidRPr="00206F22">
        <w:rPr>
          <w:b/>
          <w:bCs/>
          <w:u w:val="single"/>
        </w:rPr>
        <w:t>Article 11: Records of decisions to be kept</w:t>
      </w:r>
    </w:p>
    <w:p w14:paraId="1AA6460B" w14:textId="77777777" w:rsidR="00844CE7" w:rsidRDefault="00844CE7" w:rsidP="004815A2">
      <w:pPr>
        <w:pStyle w:val="BBClause2"/>
        <w:numPr>
          <w:ilvl w:val="0"/>
          <w:numId w:val="0"/>
        </w:numPr>
        <w:ind w:left="720"/>
      </w:pPr>
      <w:r w:rsidRPr="00997C22">
        <w:rPr>
          <w:b/>
          <w:bCs/>
        </w:rPr>
        <w:t>Purpose</w:t>
      </w:r>
      <w:r w:rsidR="00997C22" w:rsidRPr="00997C22">
        <w:rPr>
          <w:b/>
          <w:bCs/>
        </w:rPr>
        <w:t>:</w:t>
      </w:r>
      <w:r w:rsidR="00997C22">
        <w:t xml:space="preserve"> </w:t>
      </w:r>
      <w:r w:rsidR="00C7670B">
        <w:t>This article r</w:t>
      </w:r>
      <w:r>
        <w:t>equires electronic director decisions to be recorded in a form enabling the company to retain a copy.</w:t>
      </w:r>
      <w:r w:rsidR="00997C22">
        <w:t xml:space="preserve"> </w:t>
      </w:r>
      <w:r w:rsidR="00997C22" w:rsidRPr="00997C22">
        <w:t>Proper record-keeping is both a legal requirement and a practical necessity</w:t>
      </w:r>
      <w:r w:rsidR="004815A2">
        <w:t xml:space="preserve"> i</w:t>
      </w:r>
      <w:r w:rsidR="00997C22" w:rsidRPr="00997C22">
        <w:t xml:space="preserve">n a </w:t>
      </w:r>
      <w:r w:rsidR="00D4017A">
        <w:t>joint venture</w:t>
      </w:r>
      <w:r w:rsidR="00997C22" w:rsidRPr="00997C22">
        <w:t xml:space="preserve"> context. Records provide evidence of proper decision-making for corporate governance, audit, tax and potential litigation purposes. The requirement is particularly critical given the breadth of "any means" decision-making permitted under </w:t>
      </w:r>
      <w:r w:rsidR="00031358">
        <w:t>a</w:t>
      </w:r>
      <w:r w:rsidR="00997C22" w:rsidRPr="00997C22">
        <w:t>rticle 5.</w:t>
      </w:r>
    </w:p>
    <w:p w14:paraId="77D9D1E2" w14:textId="77777777" w:rsidR="00844CE7" w:rsidRPr="00206F22" w:rsidRDefault="00844CE7" w:rsidP="00997C22">
      <w:pPr>
        <w:pStyle w:val="BBClause2"/>
        <w:rPr>
          <w:b/>
          <w:bCs/>
          <w:u w:val="single"/>
        </w:rPr>
      </w:pPr>
      <w:r w:rsidRPr="00206F22">
        <w:rPr>
          <w:b/>
          <w:bCs/>
          <w:u w:val="single"/>
        </w:rPr>
        <w:t>Article 12: Appointment and removal of directors</w:t>
      </w:r>
      <w:r w:rsidR="00935CE2" w:rsidRPr="00935CE2">
        <w:rPr>
          <w:b/>
          <w:bCs/>
        </w:rPr>
        <w:t xml:space="preserve"> </w:t>
      </w:r>
      <w:r w:rsidR="00935CE2" w:rsidRPr="00FC0C13">
        <w:rPr>
          <w:b/>
          <w:color w:val="FF0000"/>
        </w:rPr>
        <w:t>HIGH PRIORITY</w:t>
      </w:r>
    </w:p>
    <w:p w14:paraId="7A55CCA6" w14:textId="77777777" w:rsidR="00582FF1" w:rsidRDefault="00844CE7" w:rsidP="00582FF1">
      <w:pPr>
        <w:pStyle w:val="BBClause2"/>
        <w:numPr>
          <w:ilvl w:val="0"/>
          <w:numId w:val="0"/>
        </w:numPr>
        <w:ind w:left="720"/>
      </w:pPr>
      <w:r w:rsidRPr="00997C22">
        <w:rPr>
          <w:b/>
          <w:bCs/>
        </w:rPr>
        <w:t>Purpose</w:t>
      </w:r>
      <w:r w:rsidR="00997C22" w:rsidRPr="00997C22">
        <w:rPr>
          <w:b/>
          <w:bCs/>
        </w:rPr>
        <w:t>:</w:t>
      </w:r>
      <w:r w:rsidR="00997C22">
        <w:t xml:space="preserve"> </w:t>
      </w:r>
      <w:r w:rsidR="00C7670B">
        <w:t>This article g</w:t>
      </w:r>
      <w:r w:rsidR="00606F20" w:rsidRPr="00606F20">
        <w:t>ives each share class control over its own board representation</w:t>
      </w:r>
      <w:r w:rsidR="00335CB2">
        <w:t>.</w:t>
      </w:r>
      <w:r w:rsidR="00606F20" w:rsidRPr="00606F20">
        <w:t xml:space="preserve"> </w:t>
      </w:r>
      <w:r w:rsidR="00335CB2">
        <w:t>H</w:t>
      </w:r>
      <w:r w:rsidR="00606F20" w:rsidRPr="00606F20">
        <w:t xml:space="preserve">olders of </w:t>
      </w:r>
      <w:proofErr w:type="gramStart"/>
      <w:r w:rsidR="00606F20" w:rsidRPr="00606F20">
        <w:t>a majority of</w:t>
      </w:r>
      <w:proofErr w:type="gramEnd"/>
      <w:r w:rsidR="00606F20" w:rsidRPr="00606F20">
        <w:t xml:space="preserve"> A Shares can appoint and remove A Directors, and holders of </w:t>
      </w:r>
      <w:proofErr w:type="gramStart"/>
      <w:r w:rsidR="00606F20" w:rsidRPr="00606F20">
        <w:t>a majority of</w:t>
      </w:r>
      <w:proofErr w:type="gramEnd"/>
      <w:r w:rsidR="00606F20" w:rsidRPr="00606F20">
        <w:t xml:space="preserve"> B Shares can appoint and remove the single B Director. These rights attach to the share classes themselves, meaning they cannot be changed without class consent under the Companies Act. </w:t>
      </w:r>
      <w:r w:rsidR="00CC11AC" w:rsidRPr="00606F20">
        <w:t>These class</w:t>
      </w:r>
      <w:r w:rsidR="00CC11AC" w:rsidRPr="00606F20">
        <w:rPr>
          <w:rFonts w:ascii="Cambria Math" w:hAnsi="Cambria Math" w:cs="Cambria Math"/>
        </w:rPr>
        <w:t>‑</w:t>
      </w:r>
      <w:r w:rsidR="00CC11AC" w:rsidRPr="00606F20">
        <w:t xml:space="preserve">based rights are essential to the </w:t>
      </w:r>
      <w:r w:rsidR="00CC11AC">
        <w:t>joint venture</w:t>
      </w:r>
      <w:r w:rsidR="00CC11AC" w:rsidRPr="00606F20">
        <w:t xml:space="preserve"> structure, ensuring each shareholder controls its own board presence without interference from the other class. This protects the CEG’s ability to maintain representation despite the Developer’s majority position. </w:t>
      </w:r>
    </w:p>
    <w:p w14:paraId="4898FEC1" w14:textId="77777777" w:rsidR="00582FF1" w:rsidRDefault="00606F20" w:rsidP="00582FF1">
      <w:pPr>
        <w:pStyle w:val="BBClause2"/>
        <w:numPr>
          <w:ilvl w:val="0"/>
          <w:numId w:val="0"/>
        </w:numPr>
        <w:ind w:left="720"/>
      </w:pPr>
      <w:r w:rsidRPr="00606F20">
        <w:t>Th</w:t>
      </w:r>
      <w:r w:rsidR="00AB1F56">
        <w:t>is</w:t>
      </w:r>
      <w:r w:rsidRPr="00606F20">
        <w:t xml:space="preserve"> </w:t>
      </w:r>
      <w:r w:rsidR="00AB1F56">
        <w:t>a</w:t>
      </w:r>
      <w:r w:rsidRPr="00606F20">
        <w:t>rticle also gives the B Shareholder a board observer who receives notices, attends meetings, speaks, and receives board papers but does not vote.</w:t>
      </w:r>
      <w:r w:rsidR="00CC11AC" w:rsidRPr="00CC11AC">
        <w:t xml:space="preserve"> </w:t>
      </w:r>
      <w:r w:rsidR="00CC11AC">
        <w:t xml:space="preserve">This </w:t>
      </w:r>
      <w:r w:rsidR="00CC11AC" w:rsidRPr="00606F20">
        <w:t>supports the CEG by providing visibility into board discussions without imposing the full duties and liabilities of directorship.</w:t>
      </w:r>
    </w:p>
    <w:p w14:paraId="30721518" w14:textId="77777777" w:rsidR="00844CE7" w:rsidRPr="00263BD4" w:rsidRDefault="00844CE7" w:rsidP="00582FF1">
      <w:pPr>
        <w:pStyle w:val="BBClause2"/>
        <w:numPr>
          <w:ilvl w:val="0"/>
          <w:numId w:val="0"/>
        </w:numPr>
        <w:ind w:left="720"/>
        <w:rPr>
          <w:b/>
          <w:bCs/>
        </w:rPr>
      </w:pPr>
      <w:r w:rsidRPr="00263BD4">
        <w:rPr>
          <w:b/>
          <w:bCs/>
        </w:rPr>
        <w:t>Action Required</w:t>
      </w:r>
      <w:r w:rsidR="00263BD4">
        <w:rPr>
          <w:b/>
          <w:bCs/>
        </w:rPr>
        <w:t xml:space="preserve">: </w:t>
      </w:r>
    </w:p>
    <w:p w14:paraId="23A01189" w14:textId="77777777" w:rsidR="00844CE7" w:rsidRDefault="0040093A" w:rsidP="00A455D1">
      <w:pPr>
        <w:pStyle w:val="BBClause2"/>
        <w:numPr>
          <w:ilvl w:val="1"/>
          <w:numId w:val="16"/>
        </w:numPr>
        <w:ind w:left="1080"/>
      </w:pPr>
      <w:r>
        <w:t xml:space="preserve">You should agree with the Developer </w:t>
      </w:r>
      <w:r w:rsidR="00844CE7">
        <w:t xml:space="preserve">the number of A Directors that </w:t>
      </w:r>
      <w:r>
        <w:t xml:space="preserve">they </w:t>
      </w:r>
      <w:r w:rsidR="00844CE7">
        <w:t>can appoint</w:t>
      </w:r>
      <w:r w:rsidR="00EF191B">
        <w:t xml:space="preserve"> (see Article 12.1)</w:t>
      </w:r>
      <w:r w:rsidR="00844CE7">
        <w:t>.</w:t>
      </w:r>
    </w:p>
    <w:p w14:paraId="4ECD8A1D" w14:textId="77777777" w:rsidR="00844CE7" w:rsidRDefault="00844CE7" w:rsidP="00A455D1">
      <w:pPr>
        <w:pStyle w:val="BBClause2"/>
        <w:numPr>
          <w:ilvl w:val="1"/>
          <w:numId w:val="16"/>
        </w:numPr>
        <w:ind w:left="1080"/>
      </w:pPr>
      <w:r>
        <w:t xml:space="preserve">Confirm the class-right treatment is consistent with the intended share structure and </w:t>
      </w:r>
      <w:r w:rsidR="0040093A">
        <w:t>the S</w:t>
      </w:r>
      <w:r>
        <w:t xml:space="preserve">hareholders' </w:t>
      </w:r>
      <w:r w:rsidR="0040093A">
        <w:t>A</w:t>
      </w:r>
      <w:r>
        <w:t>greement</w:t>
      </w:r>
      <w:r w:rsidR="00582FF1">
        <w:t>.</w:t>
      </w:r>
    </w:p>
    <w:p w14:paraId="3E38501B" w14:textId="77777777" w:rsidR="00844CE7" w:rsidRPr="00206F22" w:rsidRDefault="00844CE7" w:rsidP="00263BD4">
      <w:pPr>
        <w:pStyle w:val="BBClause2"/>
        <w:rPr>
          <w:b/>
          <w:bCs/>
          <w:u w:val="single"/>
        </w:rPr>
      </w:pPr>
      <w:r w:rsidRPr="00206F22">
        <w:rPr>
          <w:b/>
          <w:bCs/>
          <w:u w:val="single"/>
        </w:rPr>
        <w:t>Article 13: Alternate directors</w:t>
      </w:r>
      <w:r w:rsidR="00BF1933" w:rsidRPr="00BF1933">
        <w:rPr>
          <w:b/>
          <w:bCs/>
          <w:color w:val="FF0000"/>
        </w:rPr>
        <w:t xml:space="preserve"> OPTIONAL</w:t>
      </w:r>
    </w:p>
    <w:p w14:paraId="1165DFEC" w14:textId="77777777" w:rsidR="00204BAC" w:rsidRDefault="00844CE7" w:rsidP="00BF1933">
      <w:pPr>
        <w:pStyle w:val="BBClause2"/>
        <w:numPr>
          <w:ilvl w:val="0"/>
          <w:numId w:val="0"/>
        </w:numPr>
        <w:ind w:left="720"/>
      </w:pPr>
      <w:r w:rsidRPr="00263BD4">
        <w:rPr>
          <w:b/>
          <w:bCs/>
        </w:rPr>
        <w:t>Purpose</w:t>
      </w:r>
      <w:r w:rsidR="00263BD4" w:rsidRPr="00263BD4">
        <w:rPr>
          <w:b/>
          <w:bCs/>
        </w:rPr>
        <w:t>:</w:t>
      </w:r>
      <w:r w:rsidR="00263BD4" w:rsidRPr="00263BD4">
        <w:t xml:space="preserve"> </w:t>
      </w:r>
      <w:r w:rsidR="00C7670B">
        <w:t>This article a</w:t>
      </w:r>
      <w:r w:rsidR="00204BAC" w:rsidRPr="00204BAC">
        <w:t>llows directors to appoint alternates</w:t>
      </w:r>
      <w:r w:rsidR="00204BAC">
        <w:t xml:space="preserve"> </w:t>
      </w:r>
      <w:r w:rsidR="00CC11AC">
        <w:t>(</w:t>
      </w:r>
      <w:r w:rsidR="00204BAC" w:rsidRPr="00204BAC">
        <w:t>subject to certain limits</w:t>
      </w:r>
      <w:r w:rsidR="00CC11AC">
        <w:t>)</w:t>
      </w:r>
      <w:r w:rsidR="00204BAC">
        <w:t xml:space="preserve"> </w:t>
      </w:r>
      <w:r w:rsidR="00204BAC" w:rsidRPr="00204BAC">
        <w:t xml:space="preserve">and sets out how alternates may participate in meetings, including voting rules where someone acts both as a director and as an alternate for another. This ensures the board can maintain quorum and make decisions even when directors are unavailable. </w:t>
      </w:r>
    </w:p>
    <w:p w14:paraId="0C4C187C" w14:textId="77777777" w:rsidR="00606F20" w:rsidRDefault="00CC11AC" w:rsidP="00BF1933">
      <w:pPr>
        <w:pStyle w:val="BBClause2"/>
        <w:numPr>
          <w:ilvl w:val="0"/>
          <w:numId w:val="0"/>
        </w:numPr>
        <w:ind w:left="720"/>
      </w:pPr>
      <w:r>
        <w:t>It should be noted that</w:t>
      </w:r>
      <w:r w:rsidR="00606F20" w:rsidRPr="00606F20">
        <w:t xml:space="preserve"> alternates also bring information</w:t>
      </w:r>
      <w:r w:rsidR="00606F20" w:rsidRPr="00606F20">
        <w:rPr>
          <w:rFonts w:ascii="Cambria Math" w:hAnsi="Cambria Math" w:cs="Cambria Math"/>
        </w:rPr>
        <w:t>‑</w:t>
      </w:r>
      <w:r w:rsidR="00606F20" w:rsidRPr="00606F20">
        <w:t xml:space="preserve">flow and control risks because they receive confidential board material and can vote, so the restriction preventing an A Director from acting as alternate for a B Director (and vice versa) is important. It </w:t>
      </w:r>
      <w:r w:rsidR="00606F20" w:rsidRPr="00606F20">
        <w:lastRenderedPageBreak/>
        <w:t>prevents either class from gaining access to the other</w:t>
      </w:r>
      <w:r w:rsidR="00606F20" w:rsidRPr="00606F20">
        <w:rPr>
          <w:rFonts w:cs="Georgia"/>
        </w:rPr>
        <w:t>’</w:t>
      </w:r>
      <w:r w:rsidR="00606F20" w:rsidRPr="00606F20">
        <w:t>s internal discussions or strategic thinking</w:t>
      </w:r>
      <w:r>
        <w:t>.</w:t>
      </w:r>
    </w:p>
    <w:p w14:paraId="5E5405EA" w14:textId="77777777" w:rsidR="00E66BF3" w:rsidRPr="00E66BF3" w:rsidRDefault="00BF1933" w:rsidP="00BF1933">
      <w:pPr>
        <w:pStyle w:val="BBClause2"/>
        <w:numPr>
          <w:ilvl w:val="0"/>
          <w:numId w:val="0"/>
        </w:numPr>
        <w:ind w:left="720"/>
      </w:pPr>
      <w:r>
        <w:rPr>
          <w:b/>
          <w:bCs/>
        </w:rPr>
        <w:t>Guidance for CEG:</w:t>
      </w:r>
      <w:r w:rsidR="00E66BF3">
        <w:rPr>
          <w:b/>
          <w:bCs/>
        </w:rPr>
        <w:t xml:space="preserve"> </w:t>
      </w:r>
      <w:r>
        <w:t>A</w:t>
      </w:r>
      <w:r w:rsidR="00E66BF3" w:rsidRPr="00E66BF3">
        <w:t>lternates are optional but can be useful. The key design tension is flexibility versus control over who can attend and see information.</w:t>
      </w:r>
    </w:p>
    <w:p w14:paraId="5873DD0A" w14:textId="77777777" w:rsidR="00844CE7" w:rsidRPr="00263BD4" w:rsidRDefault="00844CE7" w:rsidP="00402288">
      <w:pPr>
        <w:pStyle w:val="BBClause2"/>
        <w:numPr>
          <w:ilvl w:val="0"/>
          <w:numId w:val="0"/>
        </w:numPr>
        <w:rPr>
          <w:b/>
          <w:bCs/>
        </w:rPr>
      </w:pPr>
      <w:r w:rsidRPr="00263BD4">
        <w:rPr>
          <w:b/>
          <w:bCs/>
        </w:rPr>
        <w:t>PART 3: SHARES</w:t>
      </w:r>
    </w:p>
    <w:p w14:paraId="6FF3AC36" w14:textId="77777777" w:rsidR="00844CE7" w:rsidRPr="00206F22" w:rsidRDefault="00844CE7" w:rsidP="00263BD4">
      <w:pPr>
        <w:pStyle w:val="BBClause2"/>
        <w:rPr>
          <w:b/>
          <w:bCs/>
          <w:u w:val="single"/>
        </w:rPr>
      </w:pPr>
      <w:r w:rsidRPr="00206F22">
        <w:rPr>
          <w:b/>
          <w:bCs/>
          <w:u w:val="single"/>
        </w:rPr>
        <w:t xml:space="preserve">Article 14: Share </w:t>
      </w:r>
      <w:r w:rsidR="00E66BF3" w:rsidRPr="00206F22">
        <w:rPr>
          <w:b/>
          <w:bCs/>
          <w:u w:val="single"/>
        </w:rPr>
        <w:t>C</w:t>
      </w:r>
      <w:r w:rsidRPr="00206F22">
        <w:rPr>
          <w:b/>
          <w:bCs/>
          <w:u w:val="single"/>
        </w:rPr>
        <w:t>apital</w:t>
      </w:r>
      <w:r w:rsidR="00FF5BB0">
        <w:rPr>
          <w:b/>
          <w:bCs/>
          <w:u w:val="single"/>
        </w:rPr>
        <w:t xml:space="preserve"> </w:t>
      </w:r>
      <w:r w:rsidR="00FF5BB0" w:rsidRPr="00FF5BB0">
        <w:rPr>
          <w:b/>
          <w:bCs/>
          <w:color w:val="FF0000"/>
        </w:rPr>
        <w:t>COMMONLY NEGOTIATED</w:t>
      </w:r>
    </w:p>
    <w:p w14:paraId="72227CD0" w14:textId="77777777" w:rsidR="006C733F" w:rsidRPr="00E66BF3" w:rsidRDefault="00844CE7" w:rsidP="006C733F">
      <w:pPr>
        <w:pStyle w:val="BBClause2"/>
        <w:numPr>
          <w:ilvl w:val="0"/>
          <w:numId w:val="0"/>
        </w:numPr>
        <w:ind w:left="720"/>
      </w:pPr>
      <w:r w:rsidRPr="00E66BF3">
        <w:rPr>
          <w:b/>
          <w:bCs/>
        </w:rPr>
        <w:t>Purpose</w:t>
      </w:r>
      <w:r w:rsidR="00263BD4" w:rsidRPr="00E66BF3">
        <w:rPr>
          <w:b/>
          <w:bCs/>
        </w:rPr>
        <w:t>:</w:t>
      </w:r>
      <w:r w:rsidR="00263BD4">
        <w:t xml:space="preserve"> </w:t>
      </w:r>
      <w:r w:rsidR="006C733F" w:rsidRPr="00204BAC">
        <w:t>These mechanisms</w:t>
      </w:r>
      <w:r w:rsidR="006C733F">
        <w:t xml:space="preserve"> </w:t>
      </w:r>
      <w:r w:rsidR="006C733F" w:rsidRPr="00204BAC">
        <w:t>preserve the balance of governance and economic rights between the Developer and the CEG</w:t>
      </w:r>
      <w:r w:rsidR="006C733F">
        <w:t>. They ensure that the division between the holders of the A Shares and B Shares are maintained at all the times</w:t>
      </w:r>
      <w:r w:rsidR="00FF6D1D">
        <w:t xml:space="preserve"> and that class rights cannot be changed unilaterally</w:t>
      </w:r>
      <w:r w:rsidR="006C733F" w:rsidRPr="00204BAC">
        <w:t xml:space="preserve">. </w:t>
      </w:r>
    </w:p>
    <w:p w14:paraId="301B38AA" w14:textId="77777777" w:rsidR="00FF6D1D" w:rsidRDefault="00C7670B" w:rsidP="00BF1933">
      <w:pPr>
        <w:pStyle w:val="BBClause2"/>
        <w:numPr>
          <w:ilvl w:val="0"/>
          <w:numId w:val="0"/>
        </w:numPr>
        <w:ind w:left="720"/>
      </w:pPr>
      <w:r>
        <w:t>This article e</w:t>
      </w:r>
      <w:r w:rsidR="00204BAC" w:rsidRPr="00204BAC">
        <w:t>stablishes A and B Shares as separate classes that rank equally</w:t>
      </w:r>
      <w:r w:rsidR="006F005E">
        <w:t xml:space="preserve">. It further </w:t>
      </w:r>
      <w:r w:rsidR="00204BAC" w:rsidRPr="00204BAC">
        <w:t>restricts new share allotments, subscription rights and conversions so they can only be issued within the same class. It also includes automatic redesignation rules to ensure that if shares are transferred between shareholders of different classes, the original class structure is preserved</w:t>
      </w:r>
      <w:r w:rsidR="00FF6D1D">
        <w:t>.</w:t>
      </w:r>
      <w:r w:rsidR="00204BAC" w:rsidRPr="00204BAC">
        <w:t xml:space="preserve"> </w:t>
      </w:r>
    </w:p>
    <w:p w14:paraId="1F59AA66" w14:textId="77777777" w:rsidR="00204BAC" w:rsidRDefault="00FF6D1D" w:rsidP="00BF1933">
      <w:pPr>
        <w:pStyle w:val="BBClause2"/>
        <w:numPr>
          <w:ilvl w:val="0"/>
          <w:numId w:val="0"/>
        </w:numPr>
        <w:ind w:left="720"/>
      </w:pPr>
      <w:r>
        <w:t xml:space="preserve">The article further </w:t>
      </w:r>
      <w:r w:rsidR="00204BAC" w:rsidRPr="00204BAC">
        <w:t xml:space="preserve">provides </w:t>
      </w:r>
      <w:r>
        <w:t>that consent from holders of both classes is required to vary the rights of any share class which protects the CEG from the Developer unilaterally altering the share class rights</w:t>
      </w:r>
      <w:r w:rsidR="00204BAC" w:rsidRPr="00204BAC">
        <w:t xml:space="preserve">. </w:t>
      </w:r>
    </w:p>
    <w:p w14:paraId="4DEAE053" w14:textId="77777777" w:rsidR="00844CE7" w:rsidRPr="00206F22" w:rsidRDefault="00844CE7" w:rsidP="00E66BF3">
      <w:pPr>
        <w:pStyle w:val="BBClause2"/>
        <w:rPr>
          <w:b/>
          <w:bCs/>
          <w:u w:val="single"/>
        </w:rPr>
      </w:pPr>
      <w:r w:rsidRPr="00206F22">
        <w:rPr>
          <w:b/>
          <w:bCs/>
          <w:u w:val="single"/>
        </w:rPr>
        <w:t xml:space="preserve">Article 15: Transfer of </w:t>
      </w:r>
      <w:r w:rsidR="00E66BF3" w:rsidRPr="00206F22">
        <w:rPr>
          <w:b/>
          <w:bCs/>
          <w:u w:val="single"/>
        </w:rPr>
        <w:t>S</w:t>
      </w:r>
      <w:r w:rsidRPr="00206F22">
        <w:rPr>
          <w:b/>
          <w:bCs/>
          <w:u w:val="single"/>
        </w:rPr>
        <w:t xml:space="preserve">hares – </w:t>
      </w:r>
      <w:r w:rsidR="00E66BF3" w:rsidRPr="00206F22">
        <w:rPr>
          <w:b/>
          <w:bCs/>
          <w:u w:val="single"/>
        </w:rPr>
        <w:t>G</w:t>
      </w:r>
      <w:r w:rsidRPr="00206F22">
        <w:rPr>
          <w:b/>
          <w:bCs/>
          <w:u w:val="single"/>
        </w:rPr>
        <w:t>eneral</w:t>
      </w:r>
    </w:p>
    <w:p w14:paraId="46AC9EC1" w14:textId="77777777" w:rsidR="00FF6D1D" w:rsidRDefault="00844CE7" w:rsidP="006C733F">
      <w:pPr>
        <w:pStyle w:val="BBClause2"/>
        <w:numPr>
          <w:ilvl w:val="0"/>
          <w:numId w:val="0"/>
        </w:numPr>
        <w:ind w:left="720"/>
      </w:pPr>
      <w:r w:rsidRPr="00E66BF3">
        <w:rPr>
          <w:b/>
          <w:bCs/>
        </w:rPr>
        <w:t>Purpose</w:t>
      </w:r>
      <w:r w:rsidR="00E66BF3" w:rsidRPr="00E66BF3">
        <w:rPr>
          <w:b/>
          <w:bCs/>
        </w:rPr>
        <w:t>:</w:t>
      </w:r>
      <w:r w:rsidR="00E66BF3">
        <w:t xml:space="preserve"> </w:t>
      </w:r>
      <w:r w:rsidR="006C733F" w:rsidRPr="00204BAC">
        <w:t xml:space="preserve">These </w:t>
      </w:r>
      <w:r w:rsidR="006C733F">
        <w:t>provisions</w:t>
      </w:r>
      <w:r w:rsidR="006C733F" w:rsidRPr="00204BAC">
        <w:t xml:space="preserve"> are essential to preserving the stability of the </w:t>
      </w:r>
      <w:r w:rsidR="006C733F">
        <w:t xml:space="preserve">JVCO </w:t>
      </w:r>
      <w:r w:rsidR="006C733F" w:rsidRPr="00204BAC">
        <w:t xml:space="preserve">and protecting the CEG from being forced into partnership with an unknown or unsuitable third party. </w:t>
      </w:r>
    </w:p>
    <w:p w14:paraId="67531A58" w14:textId="77777777" w:rsidR="00204BAC" w:rsidRDefault="00C7670B" w:rsidP="00BF1933">
      <w:pPr>
        <w:pStyle w:val="BBClause2"/>
        <w:numPr>
          <w:ilvl w:val="0"/>
          <w:numId w:val="0"/>
        </w:numPr>
        <w:ind w:left="720"/>
      </w:pPr>
      <w:r>
        <w:t>This article i</w:t>
      </w:r>
      <w:r w:rsidR="00204BAC" w:rsidRPr="00204BAC">
        <w:t>mposes strict transfer restrictions by defining “transfer” very broadly</w:t>
      </w:r>
      <w:r w:rsidR="00FF6D1D">
        <w:t>. This prevents a party sidestepping the restrictions through economic arrangements or otherwise</w:t>
      </w:r>
      <w:r w:rsidR="00997C62">
        <w:t xml:space="preserve">. </w:t>
      </w:r>
      <w:r w:rsidR="00FF6D1D">
        <w:t>The article also</w:t>
      </w:r>
      <w:r w:rsidR="00997C62">
        <w:t xml:space="preserve"> prohibits </w:t>
      </w:r>
      <w:r w:rsidR="00204BAC" w:rsidRPr="00204BAC">
        <w:t xml:space="preserve">any transfer unless it is permitted by the Articles, a shareholder agreement, or </w:t>
      </w:r>
      <w:r w:rsidR="005B3027">
        <w:t xml:space="preserve">is </w:t>
      </w:r>
      <w:r w:rsidR="00204BAC" w:rsidRPr="00204BAC">
        <w:t xml:space="preserve">approved in writing by the other shareholders. It also requires any transfer to cover the shareholder’s entire holding (not just part of it) and to be for cash only, except for limited Permitted Transfers. </w:t>
      </w:r>
      <w:r w:rsidR="005B3027">
        <w:t>T</w:t>
      </w:r>
      <w:r w:rsidR="00FF6D1D" w:rsidRPr="00204BAC">
        <w:t>he cash</w:t>
      </w:r>
      <w:r w:rsidR="00FF6D1D" w:rsidRPr="00204BAC">
        <w:rPr>
          <w:rFonts w:ascii="Cambria Math" w:hAnsi="Cambria Math" w:cs="Cambria Math"/>
        </w:rPr>
        <w:t>‑</w:t>
      </w:r>
      <w:r w:rsidR="00FF6D1D" w:rsidRPr="00204BAC">
        <w:t>consideration requirement prevents non</w:t>
      </w:r>
      <w:r w:rsidR="00FF6D1D" w:rsidRPr="00204BAC">
        <w:rPr>
          <w:rFonts w:ascii="Cambria Math" w:hAnsi="Cambria Math" w:cs="Cambria Math"/>
        </w:rPr>
        <w:t>‑</w:t>
      </w:r>
      <w:r w:rsidR="00FF6D1D" w:rsidRPr="00204BAC">
        <w:t>cash structures that could disguise undervalue to the detriment of the remaining shareholder.</w:t>
      </w:r>
    </w:p>
    <w:p w14:paraId="7A267FB3" w14:textId="77777777" w:rsidR="00844CE7" w:rsidRPr="00206F22" w:rsidRDefault="00844CE7" w:rsidP="00704176">
      <w:pPr>
        <w:pStyle w:val="BBClause2"/>
        <w:rPr>
          <w:b/>
          <w:bCs/>
          <w:u w:val="single"/>
        </w:rPr>
      </w:pPr>
      <w:r w:rsidRPr="00206F22">
        <w:rPr>
          <w:b/>
          <w:bCs/>
          <w:u w:val="single"/>
        </w:rPr>
        <w:t>Article 16: Pre-emption rights on share transfers</w:t>
      </w:r>
    </w:p>
    <w:p w14:paraId="31FDFF26" w14:textId="77777777" w:rsidR="005B3027" w:rsidRDefault="00844CE7" w:rsidP="005B3027">
      <w:pPr>
        <w:pStyle w:val="BBClause2"/>
        <w:numPr>
          <w:ilvl w:val="0"/>
          <w:numId w:val="0"/>
        </w:numPr>
        <w:ind w:left="720"/>
      </w:pPr>
      <w:r w:rsidRPr="00704176">
        <w:rPr>
          <w:b/>
          <w:bCs/>
        </w:rPr>
        <w:t>Purpose</w:t>
      </w:r>
      <w:r w:rsidR="00704176" w:rsidRPr="00704176">
        <w:rPr>
          <w:b/>
          <w:bCs/>
        </w:rPr>
        <w:t xml:space="preserve">: </w:t>
      </w:r>
      <w:r w:rsidR="00C7670B">
        <w:t>This article s</w:t>
      </w:r>
      <w:r w:rsidR="00704176">
        <w:t>ets a right of first refusal process</w:t>
      </w:r>
      <w:r w:rsidR="00D2498F">
        <w:t xml:space="preserve">. </w:t>
      </w:r>
      <w:r w:rsidR="005B3027">
        <w:t xml:space="preserve">For the CEG, this prevents the Developer from selling to a party who may not honour the community benefit arrangements or who may bring different objectives or risk appetite. </w:t>
      </w:r>
    </w:p>
    <w:p w14:paraId="783217DD" w14:textId="77777777" w:rsidR="004E4312" w:rsidRDefault="004E4312" w:rsidP="00BF1933">
      <w:pPr>
        <w:pStyle w:val="BBClause2"/>
        <w:numPr>
          <w:ilvl w:val="0"/>
          <w:numId w:val="0"/>
        </w:numPr>
        <w:ind w:left="720"/>
      </w:pPr>
      <w:r>
        <w:t xml:space="preserve">The process set out is as follows. </w:t>
      </w:r>
      <w:r w:rsidR="00D2498F">
        <w:t>Firstly,</w:t>
      </w:r>
      <w:r w:rsidR="00704176">
        <w:t xml:space="preserve"> the selling shareholder issues a Transfer Notice specifying buyer, price and terms</w:t>
      </w:r>
      <w:r w:rsidR="00D2498F">
        <w:t>.</w:t>
      </w:r>
      <w:r w:rsidR="00704176">
        <w:t xml:space="preserve"> </w:t>
      </w:r>
      <w:r w:rsidR="00D2498F">
        <w:t>T</w:t>
      </w:r>
      <w:r w:rsidR="00704176">
        <w:t xml:space="preserve">he continuing shareholder </w:t>
      </w:r>
      <w:r w:rsidR="00D2498F">
        <w:t xml:space="preserve">then </w:t>
      </w:r>
      <w:r w:rsidR="00704176">
        <w:t>has a defined acceptance window</w:t>
      </w:r>
      <w:r w:rsidR="000D0CC1">
        <w:t xml:space="preserve"> during which it can agree to buy the shares on the terms set out by the Developer (including the timing)</w:t>
      </w:r>
      <w:r w:rsidR="00D2498F">
        <w:t>.</w:t>
      </w:r>
      <w:r w:rsidR="00704176">
        <w:t xml:space="preserve"> </w:t>
      </w:r>
      <w:r w:rsidR="00D2498F">
        <w:t>I</w:t>
      </w:r>
      <w:r w:rsidR="00704176">
        <w:t xml:space="preserve">f </w:t>
      </w:r>
      <w:r w:rsidR="00D2498F">
        <w:t xml:space="preserve">this right is </w:t>
      </w:r>
      <w:r w:rsidR="00704176">
        <w:t>not exercised</w:t>
      </w:r>
      <w:r w:rsidR="005B3027">
        <w:t xml:space="preserve"> by the continuing shareholder</w:t>
      </w:r>
      <w:r w:rsidR="00704176">
        <w:t>, the seller can withdraw or sell to the third party within a set period</w:t>
      </w:r>
      <w:r w:rsidR="00D2498F">
        <w:t>,</w:t>
      </w:r>
      <w:r w:rsidR="00704176">
        <w:t xml:space="preserve"> subject to minimum price and terms. </w:t>
      </w:r>
    </w:p>
    <w:p w14:paraId="34CA68EE" w14:textId="77777777" w:rsidR="00704176" w:rsidRDefault="00704176" w:rsidP="00BF1933">
      <w:pPr>
        <w:pStyle w:val="BBClause2"/>
        <w:numPr>
          <w:ilvl w:val="0"/>
          <w:numId w:val="0"/>
        </w:numPr>
        <w:ind w:left="720"/>
      </w:pPr>
      <w:r>
        <w:t xml:space="preserve">This protects continuing shareholders from </w:t>
      </w:r>
      <w:r w:rsidR="00D2498F">
        <w:t xml:space="preserve">being locked into an </w:t>
      </w:r>
      <w:r>
        <w:t xml:space="preserve">involuntary partnership with </w:t>
      </w:r>
      <w:r w:rsidR="004E4312">
        <w:t xml:space="preserve">an </w:t>
      </w:r>
      <w:r>
        <w:t>unknown third part</w:t>
      </w:r>
      <w:r w:rsidR="00D2498F">
        <w:t>y</w:t>
      </w:r>
      <w:r>
        <w:t xml:space="preserve"> by giving them the opportunity to acquire the selling shareholder's interest on the same terms offered to external buyers. </w:t>
      </w:r>
      <w:r w:rsidR="005B3027">
        <w:t xml:space="preserve">The </w:t>
      </w:r>
      <w:r w:rsidR="005B3027">
        <w:lastRenderedPageBreak/>
        <w:t xml:space="preserve">requirement that third party sales must occur on no better terms than offered to the continuing shareholder prevents the pre-emption right from being circumvented </w:t>
      </w:r>
      <w:r w:rsidR="004E4312">
        <w:t>by giving an initially high</w:t>
      </w:r>
      <w:r w:rsidR="005B3027">
        <w:t xml:space="preserve"> pric</w:t>
      </w:r>
      <w:r w:rsidR="004E4312">
        <w:t>e</w:t>
      </w:r>
      <w:r w:rsidR="005B3027">
        <w:t xml:space="preserve"> followed by renegotiation with the third party.</w:t>
      </w:r>
    </w:p>
    <w:p w14:paraId="54283ED0" w14:textId="77777777" w:rsidR="00844CE7" w:rsidRPr="00206F22" w:rsidRDefault="00844CE7" w:rsidP="00497104">
      <w:pPr>
        <w:pStyle w:val="BBClause2"/>
        <w:rPr>
          <w:b/>
          <w:bCs/>
          <w:u w:val="single"/>
        </w:rPr>
      </w:pPr>
      <w:r w:rsidRPr="00206F22">
        <w:rPr>
          <w:b/>
          <w:bCs/>
          <w:u w:val="single"/>
        </w:rPr>
        <w:t>Article 17: Permitted share transfers</w:t>
      </w:r>
    </w:p>
    <w:p w14:paraId="26FE8EED" w14:textId="77777777" w:rsidR="004E4312" w:rsidRDefault="00844CE7" w:rsidP="00BF1933">
      <w:pPr>
        <w:pStyle w:val="BBClause2"/>
        <w:numPr>
          <w:ilvl w:val="0"/>
          <w:numId w:val="0"/>
        </w:numPr>
        <w:ind w:left="720"/>
      </w:pPr>
      <w:r w:rsidRPr="00497104">
        <w:rPr>
          <w:b/>
          <w:bCs/>
        </w:rPr>
        <w:t>Purpose</w:t>
      </w:r>
      <w:r w:rsidR="00497104">
        <w:rPr>
          <w:b/>
          <w:bCs/>
        </w:rPr>
        <w:t xml:space="preserve">: </w:t>
      </w:r>
      <w:r w:rsidR="004E4312">
        <w:t>P</w:t>
      </w:r>
      <w:r w:rsidR="004E4312" w:rsidRPr="00497104">
        <w:t xml:space="preserve">ermitted transfers provide essential flexibility for shareholders to reorganise their corporate structures, implement tax planning or move shares to funding vehicles without triggering pre-emption rights or requiring consent from the other class. This is particularly important for corporate shareholders (like the Developer or CEG) who may need to restructure for commercial reasons unrelated to the </w:t>
      </w:r>
      <w:r w:rsidR="004E4312">
        <w:t>JVCO</w:t>
      </w:r>
      <w:r w:rsidR="004E4312" w:rsidRPr="00497104">
        <w:t xml:space="preserve">. </w:t>
      </w:r>
    </w:p>
    <w:p w14:paraId="0EBDDA04" w14:textId="77777777" w:rsidR="00497104" w:rsidRDefault="00C7670B" w:rsidP="00BF1933">
      <w:pPr>
        <w:pStyle w:val="BBClause2"/>
        <w:numPr>
          <w:ilvl w:val="0"/>
          <w:numId w:val="0"/>
        </w:numPr>
        <w:ind w:left="720"/>
      </w:pPr>
      <w:r>
        <w:t xml:space="preserve">This article </w:t>
      </w:r>
      <w:r w:rsidR="004E4312">
        <w:t>allows a shareholder to transfer shares to other entities within its corporate group</w:t>
      </w:r>
      <w:r w:rsidR="00844CE7">
        <w:t xml:space="preserve"> without pre-emption rights applying</w:t>
      </w:r>
      <w:r w:rsidR="004E4312">
        <w:t>. The article further</w:t>
      </w:r>
      <w:r w:rsidR="00844CE7">
        <w:t xml:space="preserve"> forces re-transfer if the transferee leaves the permitted group.</w:t>
      </w:r>
      <w:r w:rsidR="00497104">
        <w:t xml:space="preserve"> </w:t>
      </w:r>
      <w:r w:rsidR="004E4312">
        <w:t>This prevents the pre-emption rights requirements from being circumvented by a party transferring shares within its group and then moving that company out of its group.</w:t>
      </w:r>
    </w:p>
    <w:p w14:paraId="24617C9C" w14:textId="77777777" w:rsidR="00844CE7" w:rsidRPr="00206F22" w:rsidRDefault="00844CE7" w:rsidP="00206F22">
      <w:pPr>
        <w:pStyle w:val="BBClause2"/>
        <w:rPr>
          <w:b/>
          <w:bCs/>
          <w:u w:val="single"/>
        </w:rPr>
      </w:pPr>
      <w:r w:rsidRPr="00206F22">
        <w:rPr>
          <w:b/>
          <w:bCs/>
          <w:u w:val="single"/>
        </w:rPr>
        <w:t>Article 18: Obligatory Transfer Events</w:t>
      </w:r>
      <w:r w:rsidR="00B86503" w:rsidRPr="00B86503">
        <w:rPr>
          <w:b/>
          <w:bCs/>
        </w:rPr>
        <w:t xml:space="preserve"> </w:t>
      </w:r>
      <w:r w:rsidR="00B86503" w:rsidRPr="00FC0C13">
        <w:rPr>
          <w:b/>
          <w:color w:val="FF0000"/>
        </w:rPr>
        <w:t>HIGH PRIORITY</w:t>
      </w:r>
    </w:p>
    <w:p w14:paraId="4AF62624" w14:textId="77777777" w:rsidR="00C2329C" w:rsidRDefault="00844CE7" w:rsidP="00C2329C">
      <w:pPr>
        <w:pStyle w:val="BBClause2"/>
        <w:numPr>
          <w:ilvl w:val="0"/>
          <w:numId w:val="0"/>
        </w:numPr>
        <w:ind w:left="720"/>
      </w:pPr>
      <w:r w:rsidRPr="00206F22">
        <w:rPr>
          <w:b/>
          <w:bCs/>
        </w:rPr>
        <w:t>Purpose</w:t>
      </w:r>
      <w:r w:rsidR="00206F22" w:rsidRPr="00206F22">
        <w:rPr>
          <w:b/>
          <w:bCs/>
        </w:rPr>
        <w:t>:</w:t>
      </w:r>
      <w:r w:rsidR="00206F22">
        <w:t xml:space="preserve"> </w:t>
      </w:r>
      <w:r w:rsidR="004A5392" w:rsidRPr="00C7670B">
        <w:t xml:space="preserve">These provisions protect the other shareholder from being forced to remain in a joint venture with a partner who is insolvent, behaving improperly, or failing to meet fundamental commitments. </w:t>
      </w:r>
    </w:p>
    <w:p w14:paraId="60221921" w14:textId="5E0EF040" w:rsidR="00C2329C" w:rsidRDefault="00C7670B" w:rsidP="00BF1933">
      <w:pPr>
        <w:pStyle w:val="BBClause2"/>
        <w:numPr>
          <w:ilvl w:val="0"/>
          <w:numId w:val="0"/>
        </w:numPr>
        <w:ind w:left="720"/>
      </w:pPr>
      <w:r>
        <w:t>This a</w:t>
      </w:r>
      <w:r w:rsidRPr="00C7670B">
        <w:t xml:space="preserve">rticle sets out the events that trigger </w:t>
      </w:r>
      <w:r w:rsidR="004E66C6">
        <w:t>an</w:t>
      </w:r>
      <w:r w:rsidRPr="00C7670B">
        <w:t xml:space="preserve"> </w:t>
      </w:r>
      <w:r w:rsidR="00214A19">
        <w:t>obligatory</w:t>
      </w:r>
      <w:r w:rsidRPr="00C7670B">
        <w:t xml:space="preserve"> share transfer when a shareholder’s continued involvement in the JVCO becomes impossible or inappropriate</w:t>
      </w:r>
      <w:r>
        <w:t xml:space="preserve"> (</w:t>
      </w:r>
      <w:r w:rsidRPr="00C7670B">
        <w:t>such as insolvency, serious misconduct, or major breaches of key obligations</w:t>
      </w:r>
      <w:r>
        <w:t>)</w:t>
      </w:r>
      <w:r w:rsidRPr="00C7670B">
        <w:t>.</w:t>
      </w:r>
    </w:p>
    <w:p w14:paraId="172AEFF7" w14:textId="77777777" w:rsidR="00C7670B" w:rsidRDefault="00C2329C" w:rsidP="00BF1933">
      <w:pPr>
        <w:pStyle w:val="BBClause2"/>
        <w:numPr>
          <w:ilvl w:val="0"/>
          <w:numId w:val="0"/>
        </w:numPr>
        <w:ind w:left="720"/>
      </w:pPr>
      <w:r w:rsidRPr="00C7670B">
        <w:t xml:space="preserve">For the CEG, this is an important safeguard against Developer failure or breach, which could threaten the delivery of community benefits. The triggers need to be clearly defined and serious enough to justify a forced transfer, while still being specific enough to minimise disputes over whether a trigger has </w:t>
      </w:r>
      <w:proofErr w:type="gramStart"/>
      <w:r w:rsidRPr="00C7670B">
        <w:t>actually occurred</w:t>
      </w:r>
      <w:proofErr w:type="gramEnd"/>
      <w:r w:rsidRPr="00C7670B">
        <w:t>.</w:t>
      </w:r>
    </w:p>
    <w:p w14:paraId="65449C90" w14:textId="77777777" w:rsidR="00B0293E" w:rsidRDefault="00B0293E" w:rsidP="00BF1933">
      <w:pPr>
        <w:pStyle w:val="BBClause2"/>
        <w:numPr>
          <w:ilvl w:val="0"/>
          <w:numId w:val="0"/>
        </w:numPr>
        <w:ind w:left="720"/>
      </w:pPr>
      <w:r>
        <w:t xml:space="preserve">There is also a provision which requires that notice must be given where a party becomes aware of the other's material breach. This gives </w:t>
      </w:r>
      <w:r w:rsidR="000655DC">
        <w:t>the party in breach a</w:t>
      </w:r>
      <w:r>
        <w:t xml:space="preserve"> chan</w:t>
      </w:r>
      <w:r w:rsidR="000655DC">
        <w:t>c</w:t>
      </w:r>
      <w:r>
        <w:t xml:space="preserve">e to remedy this breach and prevents </w:t>
      </w:r>
      <w:r w:rsidR="000655DC">
        <w:t>the other</w:t>
      </w:r>
      <w:r>
        <w:t xml:space="preserve"> party from tactically allowing an Obligatory Transfer Event to unfold.</w:t>
      </w:r>
    </w:p>
    <w:p w14:paraId="1437253E" w14:textId="77777777" w:rsidR="00206F22" w:rsidRPr="00E66BF3" w:rsidRDefault="00206F22" w:rsidP="00BF1933">
      <w:pPr>
        <w:pStyle w:val="BBClause2"/>
        <w:numPr>
          <w:ilvl w:val="0"/>
          <w:numId w:val="0"/>
        </w:numPr>
        <w:ind w:left="720"/>
        <w:rPr>
          <w:b/>
          <w:bCs/>
        </w:rPr>
      </w:pPr>
      <w:r w:rsidRPr="00E66BF3">
        <w:rPr>
          <w:b/>
          <w:bCs/>
        </w:rPr>
        <w:t xml:space="preserve">Action Required: </w:t>
      </w:r>
    </w:p>
    <w:p w14:paraId="229C88B4" w14:textId="77777777" w:rsidR="00844CE7" w:rsidRDefault="00844CE7" w:rsidP="00A455D1">
      <w:pPr>
        <w:pStyle w:val="BBClause2"/>
        <w:numPr>
          <w:ilvl w:val="1"/>
          <w:numId w:val="16"/>
        </w:numPr>
        <w:ind w:left="1080"/>
      </w:pPr>
      <w:r>
        <w:t>Decide whether to include additional Obligatory Transfer Events (e.g. change of control, competition law issues, prolonged failure to fund)</w:t>
      </w:r>
      <w:r w:rsidR="00462196">
        <w:t>.</w:t>
      </w:r>
    </w:p>
    <w:p w14:paraId="6A351850" w14:textId="77777777" w:rsidR="00844CE7" w:rsidRPr="00206F22" w:rsidRDefault="00844CE7" w:rsidP="00206F22">
      <w:pPr>
        <w:pStyle w:val="BBClause2"/>
        <w:rPr>
          <w:b/>
          <w:bCs/>
          <w:u w:val="single"/>
        </w:rPr>
      </w:pPr>
      <w:r w:rsidRPr="00206F22">
        <w:rPr>
          <w:b/>
          <w:bCs/>
          <w:u w:val="single"/>
        </w:rPr>
        <w:t>Article 19: Share transfers following an Obligatory Transfer Event</w:t>
      </w:r>
      <w:r w:rsidR="006F402E" w:rsidRPr="00B86503">
        <w:rPr>
          <w:b/>
          <w:bCs/>
        </w:rPr>
        <w:t xml:space="preserve"> </w:t>
      </w:r>
      <w:bookmarkStart w:id="8" w:name="_Hlk224913615"/>
      <w:r w:rsidR="00B86503">
        <w:rPr>
          <w:b/>
          <w:color w:val="FF0000"/>
        </w:rPr>
        <w:t>COMMONLY NEGOTIATED</w:t>
      </w:r>
      <w:bookmarkEnd w:id="8"/>
    </w:p>
    <w:p w14:paraId="11F29460" w14:textId="3B3A9ABF" w:rsidR="00462196" w:rsidRDefault="00844CE7" w:rsidP="00BF1933">
      <w:pPr>
        <w:pStyle w:val="BBClause2"/>
        <w:numPr>
          <w:ilvl w:val="0"/>
          <w:numId w:val="0"/>
        </w:numPr>
        <w:ind w:left="720"/>
      </w:pPr>
      <w:r w:rsidRPr="00206F22">
        <w:rPr>
          <w:b/>
          <w:bCs/>
        </w:rPr>
        <w:t>Purpose</w:t>
      </w:r>
      <w:r w:rsidR="00206F22">
        <w:rPr>
          <w:b/>
          <w:bCs/>
        </w:rPr>
        <w:t>:</w:t>
      </w:r>
      <w:r w:rsidR="00206F22">
        <w:t xml:space="preserve"> </w:t>
      </w:r>
      <w:r w:rsidR="00C7670B">
        <w:t xml:space="preserve">This article sets out what happens after </w:t>
      </w:r>
      <w:r w:rsidR="004E66C6">
        <w:t>an</w:t>
      </w:r>
      <w:r w:rsidR="00C7670B">
        <w:t xml:space="preserve"> </w:t>
      </w:r>
      <w:r w:rsidR="00214A19">
        <w:t>obligatory</w:t>
      </w:r>
      <w:r w:rsidR="00214A19">
        <w:rPr>
          <w:rFonts w:ascii="Cambria Math" w:hAnsi="Cambria Math" w:cs="Cambria Math"/>
        </w:rPr>
        <w:t xml:space="preserve"> </w:t>
      </w:r>
      <w:r w:rsidR="00C7670B">
        <w:t xml:space="preserve">transfer trigger event occurs (for example, insolvency or serious breach). </w:t>
      </w:r>
      <w:r w:rsidR="00462196">
        <w:t>Together, these measures protect the non</w:t>
      </w:r>
      <w:r w:rsidR="00462196">
        <w:rPr>
          <w:rFonts w:ascii="Cambria Math" w:hAnsi="Cambria Math" w:cs="Cambria Math"/>
        </w:rPr>
        <w:t>‑</w:t>
      </w:r>
      <w:r w:rsidR="00462196">
        <w:t>defaulting shareholder from being trapped in a failing or dysfunctional joint venture.</w:t>
      </w:r>
    </w:p>
    <w:p w14:paraId="2232DC27" w14:textId="77777777" w:rsidR="00116660" w:rsidRDefault="00116660" w:rsidP="00116660">
      <w:pPr>
        <w:pStyle w:val="BBClause2"/>
        <w:numPr>
          <w:ilvl w:val="0"/>
          <w:numId w:val="0"/>
        </w:numPr>
        <w:ind w:left="720"/>
      </w:pPr>
      <w:r>
        <w:t>Once triggered, the defaulting shareholder temporarily loses its voting rights, control over its appointed directors, and the right to attend board meetings. Its votes must instead be cast in accordance with the non</w:t>
      </w:r>
      <w:r w:rsidRPr="00C7670B">
        <w:rPr>
          <w:rFonts w:ascii="Cambria Math" w:hAnsi="Cambria Math" w:cs="Cambria Math"/>
        </w:rPr>
        <w:t>‑</w:t>
      </w:r>
      <w:r>
        <w:t xml:space="preserve">defaulting shareholder's instructions, and </w:t>
      </w:r>
      <w:r>
        <w:lastRenderedPageBreak/>
        <w:t>quorum is reduced to one Eligible Director to prevent decisions from being blocked. Together, these measures give the non</w:t>
      </w:r>
      <w:r w:rsidRPr="00C7670B">
        <w:rPr>
          <w:rFonts w:ascii="Cambria Math" w:hAnsi="Cambria Math" w:cs="Cambria Math"/>
        </w:rPr>
        <w:t>‑</w:t>
      </w:r>
      <w:r>
        <w:t>defaulting shareholder effective control during the interim period.</w:t>
      </w:r>
    </w:p>
    <w:p w14:paraId="14347D44" w14:textId="77777777" w:rsidR="00462196" w:rsidRDefault="00462196" w:rsidP="00462196">
      <w:pPr>
        <w:pStyle w:val="BBClause2"/>
        <w:numPr>
          <w:ilvl w:val="0"/>
          <w:numId w:val="0"/>
        </w:numPr>
        <w:ind w:left="720"/>
      </w:pPr>
      <w:r>
        <w:t>Th</w:t>
      </w:r>
      <w:r w:rsidR="00116660">
        <w:t>is a</w:t>
      </w:r>
      <w:r>
        <w:t xml:space="preserve">rticle </w:t>
      </w:r>
      <w:r w:rsidR="00116660">
        <w:t xml:space="preserve">also </w:t>
      </w:r>
      <w:r>
        <w:t xml:space="preserve">sets out the </w:t>
      </w:r>
      <w:r w:rsidR="00214A19">
        <w:t>obligatory</w:t>
      </w:r>
      <w:r>
        <w:t xml:space="preserve"> transfer mechanism. The non</w:t>
      </w:r>
      <w:r w:rsidRPr="00C7670B">
        <w:rPr>
          <w:rFonts w:ascii="Cambria Math" w:hAnsi="Cambria Math" w:cs="Cambria Math"/>
        </w:rPr>
        <w:t>‑</w:t>
      </w:r>
      <w:r>
        <w:t>defaulting shareholder can require the defaulting shareholder either to sell its shares or in some cases to buy the non</w:t>
      </w:r>
      <w:r>
        <w:rPr>
          <w:rFonts w:ascii="Cambria Math" w:hAnsi="Cambria Math" w:cs="Cambria Math"/>
        </w:rPr>
        <w:t>‑</w:t>
      </w:r>
      <w:r>
        <w:t>defaulting shareholder</w:t>
      </w:r>
      <w:r>
        <w:rPr>
          <w:rFonts w:cs="Georgia"/>
        </w:rPr>
        <w:t>’</w:t>
      </w:r>
      <w:r>
        <w:t>s shares</w:t>
      </w:r>
      <w:r w:rsidR="000655DC">
        <w:t xml:space="preserve"> with an option for a maximum cap on the amount in this circumstance</w:t>
      </w:r>
      <w:r>
        <w:t>. The price is based on Fair Value, adjusted up or down for certain breach events. If the non</w:t>
      </w:r>
      <w:r>
        <w:rPr>
          <w:rFonts w:ascii="Cambria Math" w:hAnsi="Cambria Math" w:cs="Cambria Math"/>
        </w:rPr>
        <w:t>‑</w:t>
      </w:r>
      <w:r>
        <w:t xml:space="preserve">defaulting shareholder cannot or does not want to proceed with a transfer, it also has the option to wind up the JVCO. </w:t>
      </w:r>
    </w:p>
    <w:p w14:paraId="3CB65CEA" w14:textId="77777777" w:rsidR="00C7670B" w:rsidRPr="001C6D0B" w:rsidRDefault="00C7670B" w:rsidP="00BF1933">
      <w:pPr>
        <w:pStyle w:val="BBClause2"/>
        <w:numPr>
          <w:ilvl w:val="0"/>
          <w:numId w:val="0"/>
        </w:numPr>
        <w:ind w:left="720"/>
        <w:rPr>
          <w:b/>
          <w:bCs/>
        </w:rPr>
      </w:pPr>
      <w:r w:rsidRPr="001C6D0B">
        <w:rPr>
          <w:b/>
          <w:bCs/>
        </w:rPr>
        <w:t xml:space="preserve">Action Required: </w:t>
      </w:r>
    </w:p>
    <w:p w14:paraId="3B17543A" w14:textId="77777777" w:rsidR="00C7670B" w:rsidRDefault="00C7670B" w:rsidP="00A455D1">
      <w:pPr>
        <w:pStyle w:val="BBClause2"/>
        <w:numPr>
          <w:ilvl w:val="1"/>
          <w:numId w:val="16"/>
        </w:numPr>
        <w:ind w:left="1080"/>
      </w:pPr>
      <w:r>
        <w:t xml:space="preserve">Review the discount/premium for breach events in article 19.4. </w:t>
      </w:r>
    </w:p>
    <w:p w14:paraId="0906F909" w14:textId="77777777" w:rsidR="00C7670B" w:rsidRDefault="00C7670B" w:rsidP="00A455D1">
      <w:pPr>
        <w:pStyle w:val="BBClause2"/>
        <w:numPr>
          <w:ilvl w:val="1"/>
          <w:numId w:val="16"/>
        </w:numPr>
        <w:ind w:left="1080"/>
      </w:pPr>
      <w:r>
        <w:t xml:space="preserve">Consider whether </w:t>
      </w:r>
      <w:r w:rsidRPr="001C6D0B">
        <w:t xml:space="preserve">the buy/sell symmetry in </w:t>
      </w:r>
      <w:r>
        <w:t xml:space="preserve">article 19.4 </w:t>
      </w:r>
      <w:r w:rsidRPr="001C6D0B">
        <w:t xml:space="preserve">should </w:t>
      </w:r>
      <w:r>
        <w:t xml:space="preserve">instead </w:t>
      </w:r>
      <w:r w:rsidRPr="001C6D0B">
        <w:t>be replaced with asymmetric options</w:t>
      </w:r>
      <w:r>
        <w:t xml:space="preserve"> (see explanation below)</w:t>
      </w:r>
      <w:r w:rsidR="00462196">
        <w:t>.</w:t>
      </w:r>
    </w:p>
    <w:p w14:paraId="6B8C7814" w14:textId="77777777" w:rsidR="000655DC" w:rsidRDefault="000655DC" w:rsidP="00A455D1">
      <w:pPr>
        <w:pStyle w:val="BBClause2"/>
        <w:numPr>
          <w:ilvl w:val="1"/>
          <w:numId w:val="16"/>
        </w:numPr>
        <w:ind w:left="1080"/>
      </w:pPr>
      <w:r>
        <w:t xml:space="preserve">Consider whether a cap on the purchase amount should be implemented and if so, determine what an appropriate cap would be. </w:t>
      </w:r>
    </w:p>
    <w:p w14:paraId="06E77EBF" w14:textId="77777777" w:rsidR="00844CE7" w:rsidRDefault="00116660" w:rsidP="00BF1933">
      <w:pPr>
        <w:pStyle w:val="BBClause2"/>
        <w:numPr>
          <w:ilvl w:val="0"/>
          <w:numId w:val="0"/>
        </w:numPr>
        <w:ind w:left="720"/>
      </w:pPr>
      <w:r w:rsidRPr="003133A0">
        <w:rPr>
          <w:b/>
          <w:bCs/>
        </w:rPr>
        <w:t>Guidance for CEG:</w:t>
      </w:r>
      <w:r w:rsidRPr="00E655E7">
        <w:t xml:space="preserve"> </w:t>
      </w:r>
      <w:r>
        <w:t xml:space="preserve">Any discount or premium applied for breach must be carefully set so it is commercially reasonable and not so harsh that a court might treat it as an unenforceable penalty. </w:t>
      </w:r>
      <w:r w:rsidR="00C7670B">
        <w:t xml:space="preserve">A further commercial point is whether true “buy/sell” symmetry works in practice. For example, the CEG may never realistically be able to fund the purchase of the Developer’s shares. In that case, it may be more practical to give the Developer only a right to buy (a call option) and give the CEG only a right to sell (a put option), rather than making both options available to both </w:t>
      </w:r>
      <w:r w:rsidR="0040093A">
        <w:t>parti</w:t>
      </w:r>
      <w:r w:rsidR="00C7670B">
        <w:t>es.</w:t>
      </w:r>
      <w:r w:rsidR="005A1139">
        <w:t xml:space="preserve"> </w:t>
      </w:r>
      <w:r w:rsidR="003C6883">
        <w:t>Another option is to place a maximum cap on the purchase price</w:t>
      </w:r>
      <w:r w:rsidR="00EC6FEE">
        <w:t>,</w:t>
      </w:r>
      <w:r w:rsidR="003C6883">
        <w:t xml:space="preserve"> </w:t>
      </w:r>
      <w:r w:rsidR="00EC6FEE">
        <w:t>which will more likely benefit the CEG as the minority shareholder</w:t>
      </w:r>
      <w:r w:rsidR="003C6883">
        <w:t xml:space="preserve">. </w:t>
      </w:r>
    </w:p>
    <w:p w14:paraId="79F61304" w14:textId="77777777" w:rsidR="00844CE7" w:rsidRPr="00562575" w:rsidRDefault="00844CE7" w:rsidP="00562575">
      <w:pPr>
        <w:pStyle w:val="BBClause2"/>
        <w:rPr>
          <w:b/>
          <w:bCs/>
          <w:u w:val="single"/>
        </w:rPr>
      </w:pPr>
      <w:r w:rsidRPr="00562575">
        <w:rPr>
          <w:b/>
          <w:bCs/>
          <w:u w:val="single"/>
        </w:rPr>
        <w:t>Article 20: Valuation</w:t>
      </w:r>
      <w:r w:rsidR="006F402E" w:rsidRPr="00B86503">
        <w:rPr>
          <w:b/>
          <w:bCs/>
        </w:rPr>
        <w:t xml:space="preserve"> </w:t>
      </w:r>
      <w:bookmarkStart w:id="9" w:name="_Hlk224913654"/>
      <w:r w:rsidR="006F402E" w:rsidRPr="00FC0C13">
        <w:rPr>
          <w:b/>
          <w:color w:val="FF0000"/>
        </w:rPr>
        <w:t>HIGH PRIORITY</w:t>
      </w:r>
      <w:bookmarkEnd w:id="9"/>
    </w:p>
    <w:p w14:paraId="7044720B" w14:textId="77777777" w:rsidR="00F4400B" w:rsidRDefault="00844CE7" w:rsidP="00BF1933">
      <w:pPr>
        <w:pStyle w:val="BBClause2"/>
        <w:numPr>
          <w:ilvl w:val="0"/>
          <w:numId w:val="0"/>
        </w:numPr>
        <w:ind w:left="720"/>
      </w:pPr>
      <w:r w:rsidRPr="00562575">
        <w:rPr>
          <w:b/>
          <w:bCs/>
        </w:rPr>
        <w:t>Purpose</w:t>
      </w:r>
      <w:r w:rsidR="00562575">
        <w:rPr>
          <w:b/>
          <w:bCs/>
        </w:rPr>
        <w:t xml:space="preserve">: </w:t>
      </w:r>
      <w:r w:rsidR="00C7670B" w:rsidRPr="00C7670B">
        <w:t>This</w:t>
      </w:r>
      <w:r w:rsidR="00C7670B">
        <w:rPr>
          <w:b/>
          <w:bCs/>
        </w:rPr>
        <w:t xml:space="preserve"> </w:t>
      </w:r>
      <w:r w:rsidR="00C7670B">
        <w:t xml:space="preserve">article </w:t>
      </w:r>
      <w:r w:rsidR="00116660">
        <w:t xml:space="preserve">establishes an </w:t>
      </w:r>
      <w:r w:rsidR="0063233E" w:rsidRPr="0063233E">
        <w:t>expert</w:t>
      </w:r>
      <w:r w:rsidR="00116660" w:rsidRPr="00116660">
        <w:t>-</w:t>
      </w:r>
      <w:r w:rsidR="0063233E" w:rsidRPr="0063233E">
        <w:t>determination process for establishing Fair Value</w:t>
      </w:r>
      <w:r w:rsidR="00116660">
        <w:t xml:space="preserve"> on </w:t>
      </w:r>
      <w:r w:rsidR="0063233E" w:rsidRPr="0063233E">
        <w:t xml:space="preserve">any </w:t>
      </w:r>
      <w:r w:rsidR="00214A19">
        <w:t>obligatory</w:t>
      </w:r>
      <w:r w:rsidR="0063233E" w:rsidRPr="0063233E">
        <w:t xml:space="preserve"> share transfer. </w:t>
      </w:r>
      <w:r w:rsidR="00116660">
        <w:t xml:space="preserve">An </w:t>
      </w:r>
      <w:r w:rsidR="0063233E" w:rsidRPr="0063233E">
        <w:t xml:space="preserve">independent expert </w:t>
      </w:r>
      <w:r w:rsidR="00116660">
        <w:t>determines the</w:t>
      </w:r>
      <w:r w:rsidR="0063233E" w:rsidRPr="0063233E">
        <w:t xml:space="preserve"> price, </w:t>
      </w:r>
      <w:r w:rsidR="00116660">
        <w:t>and</w:t>
      </w:r>
      <w:r w:rsidR="0063233E" w:rsidRPr="0063233E">
        <w:t xml:space="preserve"> the decision </w:t>
      </w:r>
      <w:r w:rsidR="00116660">
        <w:t>is</w:t>
      </w:r>
      <w:r w:rsidR="0063233E" w:rsidRPr="0063233E">
        <w:t xml:space="preserve"> binding except in cases of fraud or manifest error. The </w:t>
      </w:r>
      <w:r w:rsidR="00116660" w:rsidRPr="00116660">
        <w:t>"</w:t>
      </w:r>
      <w:r w:rsidR="0063233E" w:rsidRPr="0063233E">
        <w:t>no minority discount</w:t>
      </w:r>
      <w:r w:rsidR="0063233E" w:rsidRPr="0063233E">
        <w:rPr>
          <w:rFonts w:cs="Georgia"/>
        </w:rPr>
        <w:t>”</w:t>
      </w:r>
      <w:r w:rsidR="0063233E" w:rsidRPr="0063233E">
        <w:t xml:space="preserve"> rule</w:t>
      </w:r>
      <w:r w:rsidR="00116660">
        <w:t xml:space="preserve"> is particularly important for</w:t>
      </w:r>
      <w:r w:rsidR="0063233E" w:rsidRPr="0063233E">
        <w:t xml:space="preserve"> the CEG</w:t>
      </w:r>
      <w:r w:rsidR="00116660">
        <w:t>, as it ensures the CEG's shares are valued as</w:t>
      </w:r>
      <w:r w:rsidR="0063233E" w:rsidRPr="0063233E">
        <w:t xml:space="preserve"> a </w:t>
      </w:r>
      <w:r w:rsidR="00116660">
        <w:t xml:space="preserve">proportionate share of the whole company rather than being discounted for </w:t>
      </w:r>
      <w:r w:rsidR="0063233E" w:rsidRPr="0063233E">
        <w:t xml:space="preserve">its </w:t>
      </w:r>
      <w:r w:rsidR="00116660">
        <w:t>minority position</w:t>
      </w:r>
      <w:r w:rsidR="0063233E" w:rsidRPr="0063233E">
        <w:t xml:space="preserve">. Expert determination is </w:t>
      </w:r>
      <w:r w:rsidR="00116660">
        <w:t xml:space="preserve">generally </w:t>
      </w:r>
      <w:r w:rsidR="0063233E" w:rsidRPr="0063233E">
        <w:t>quicker, cheaper and less formal than arbitration</w:t>
      </w:r>
      <w:r w:rsidR="00116660">
        <w:t xml:space="preserve"> while</w:t>
      </w:r>
      <w:r w:rsidR="0063233E" w:rsidRPr="0063233E">
        <w:t xml:space="preserve"> still </w:t>
      </w:r>
      <w:r w:rsidR="00116660">
        <w:t>providing</w:t>
      </w:r>
      <w:r w:rsidR="0063233E" w:rsidRPr="0063233E">
        <w:t xml:space="preserve"> independence and certainty</w:t>
      </w:r>
      <w:r w:rsidR="00116660">
        <w:t xml:space="preserve">. </w:t>
      </w:r>
    </w:p>
    <w:p w14:paraId="0CD7F7ED" w14:textId="77777777" w:rsidR="00F4400B" w:rsidRPr="001C6D0B" w:rsidRDefault="00F4400B" w:rsidP="00BF1933">
      <w:pPr>
        <w:pStyle w:val="BBClause2"/>
        <w:numPr>
          <w:ilvl w:val="0"/>
          <w:numId w:val="0"/>
        </w:numPr>
        <w:ind w:left="720"/>
        <w:rPr>
          <w:b/>
          <w:bCs/>
        </w:rPr>
      </w:pPr>
      <w:r w:rsidRPr="001C6D0B">
        <w:rPr>
          <w:b/>
          <w:bCs/>
        </w:rPr>
        <w:t xml:space="preserve">Action Required: </w:t>
      </w:r>
    </w:p>
    <w:p w14:paraId="544EF02D" w14:textId="77777777" w:rsidR="00116660" w:rsidRDefault="00F4400B" w:rsidP="00A455D1">
      <w:pPr>
        <w:pStyle w:val="BBClause2"/>
        <w:numPr>
          <w:ilvl w:val="1"/>
          <w:numId w:val="16"/>
        </w:numPr>
        <w:ind w:left="1080"/>
      </w:pPr>
      <w:r w:rsidRPr="00F4400B">
        <w:t>Decide and populate how the Valuer's costs are allocated</w:t>
      </w:r>
      <w:r w:rsidR="006E2B1B">
        <w:t>.</w:t>
      </w:r>
      <w:r w:rsidR="00116660" w:rsidRPr="00116660">
        <w:t xml:space="preserve"> </w:t>
      </w:r>
    </w:p>
    <w:p w14:paraId="7360C736" w14:textId="77777777" w:rsidR="00F4400B" w:rsidRDefault="00116660" w:rsidP="00116660">
      <w:pPr>
        <w:pStyle w:val="BBClause2"/>
        <w:numPr>
          <w:ilvl w:val="0"/>
          <w:numId w:val="0"/>
        </w:numPr>
        <w:ind w:left="720"/>
      </w:pPr>
      <w:r w:rsidRPr="003133A0">
        <w:rPr>
          <w:b/>
          <w:bCs/>
        </w:rPr>
        <w:t>Guidance for CEG:</w:t>
      </w:r>
      <w:r w:rsidRPr="00E655E7">
        <w:t xml:space="preserve"> </w:t>
      </w:r>
      <w:r>
        <w:t xml:space="preserve">The </w:t>
      </w:r>
      <w:r w:rsidRPr="0063233E">
        <w:t xml:space="preserve">choice of valuer and the allocation of valuation costs </w:t>
      </w:r>
      <w:r>
        <w:t xml:space="preserve">are </w:t>
      </w:r>
      <w:r w:rsidRPr="0063233E">
        <w:t xml:space="preserve">important considerations, </w:t>
      </w:r>
      <w:r>
        <w:t>particularly</w:t>
      </w:r>
      <w:r w:rsidRPr="0063233E">
        <w:t xml:space="preserve"> for the CEG </w:t>
      </w:r>
      <w:r>
        <w:t xml:space="preserve">as the smaller </w:t>
      </w:r>
      <w:r w:rsidRPr="0063233E">
        <w:t>stakeholder.</w:t>
      </w:r>
    </w:p>
    <w:p w14:paraId="62C74CCA" w14:textId="77777777" w:rsidR="00844CE7" w:rsidRPr="00F4400B" w:rsidRDefault="00844CE7" w:rsidP="00F4400B">
      <w:pPr>
        <w:pStyle w:val="BBClause2"/>
        <w:rPr>
          <w:b/>
          <w:bCs/>
          <w:u w:val="single"/>
        </w:rPr>
      </w:pPr>
      <w:r w:rsidRPr="00F4400B">
        <w:rPr>
          <w:b/>
          <w:bCs/>
          <w:u w:val="single"/>
        </w:rPr>
        <w:t>Article 21: Tag along rights</w:t>
      </w:r>
      <w:r w:rsidR="006F402E" w:rsidRPr="00B86503">
        <w:rPr>
          <w:b/>
          <w:bCs/>
        </w:rPr>
        <w:t xml:space="preserve"> </w:t>
      </w:r>
      <w:r w:rsidR="006F402E" w:rsidRPr="00FC0C13">
        <w:rPr>
          <w:b/>
          <w:color w:val="FF0000"/>
        </w:rPr>
        <w:t>HIGH PRIORITY</w:t>
      </w:r>
    </w:p>
    <w:p w14:paraId="12D9CA10" w14:textId="77777777" w:rsidR="004943D7" w:rsidRDefault="00844CE7" w:rsidP="00BF1933">
      <w:pPr>
        <w:pStyle w:val="BBClause2"/>
        <w:numPr>
          <w:ilvl w:val="0"/>
          <w:numId w:val="0"/>
        </w:numPr>
        <w:ind w:left="720"/>
      </w:pPr>
      <w:r w:rsidRPr="00F4400B">
        <w:rPr>
          <w:b/>
          <w:bCs/>
        </w:rPr>
        <w:t>Purpose</w:t>
      </w:r>
      <w:r w:rsidR="00F4400B" w:rsidRPr="00F4400B">
        <w:rPr>
          <w:b/>
          <w:bCs/>
        </w:rPr>
        <w:t xml:space="preserve">: </w:t>
      </w:r>
      <w:r w:rsidR="00C7670B">
        <w:t>This article g</w:t>
      </w:r>
      <w:r w:rsidR="0063233E">
        <w:t>ives</w:t>
      </w:r>
      <w:r w:rsidR="0063233E" w:rsidRPr="0063233E">
        <w:t xml:space="preserve"> the B Shareholder a tag</w:t>
      </w:r>
      <w:r w:rsidR="0063233E" w:rsidRPr="0063233E">
        <w:rPr>
          <w:rFonts w:ascii="Cambria Math" w:hAnsi="Cambria Math" w:cs="Cambria Math"/>
        </w:rPr>
        <w:t>‑</w:t>
      </w:r>
      <w:r w:rsidR="0063233E" w:rsidRPr="0063233E">
        <w:t>along right</w:t>
      </w:r>
      <w:r w:rsidR="00C27579">
        <w:t xml:space="preserve">. This means that </w:t>
      </w:r>
      <w:r w:rsidR="0063233E" w:rsidRPr="0063233E">
        <w:t xml:space="preserve">if the A Shareholder sells a stake that transfers control of the company, the B Shareholder can require its shares to be </w:t>
      </w:r>
      <w:r w:rsidR="00C27579">
        <w:t>bought on</w:t>
      </w:r>
      <w:r w:rsidR="0063233E" w:rsidRPr="0063233E">
        <w:t xml:space="preserve"> the same per</w:t>
      </w:r>
      <w:r w:rsidR="0063233E" w:rsidRPr="0063233E">
        <w:rPr>
          <w:rFonts w:ascii="Cambria Math" w:hAnsi="Cambria Math" w:cs="Cambria Math"/>
        </w:rPr>
        <w:t>‑</w:t>
      </w:r>
      <w:r w:rsidR="0063233E" w:rsidRPr="0063233E">
        <w:t xml:space="preserve">share price and terms. The A Shareholder </w:t>
      </w:r>
      <w:r w:rsidR="00C27579">
        <w:t>cannot complete</w:t>
      </w:r>
      <w:r w:rsidR="0063233E" w:rsidRPr="0063233E">
        <w:t xml:space="preserve"> its sale unless the tag</w:t>
      </w:r>
      <w:r w:rsidR="0063233E" w:rsidRPr="0063233E">
        <w:rPr>
          <w:rFonts w:ascii="Cambria Math" w:hAnsi="Cambria Math" w:cs="Cambria Math"/>
        </w:rPr>
        <w:t>‑</w:t>
      </w:r>
      <w:r w:rsidR="0063233E" w:rsidRPr="0063233E">
        <w:t xml:space="preserve">along offer has been properly made. This is </w:t>
      </w:r>
      <w:r w:rsidR="00C27579">
        <w:t xml:space="preserve">a key safeguard </w:t>
      </w:r>
      <w:r w:rsidR="0063233E" w:rsidRPr="0063233E">
        <w:t xml:space="preserve">for the CEG as a minority shareholder, </w:t>
      </w:r>
      <w:r w:rsidR="00C27579">
        <w:t>ensuring</w:t>
      </w:r>
      <w:r w:rsidR="0063233E" w:rsidRPr="0063233E">
        <w:t xml:space="preserve"> it can exit on equal terms rather than being left with a new controlling shareholder whose objectives</w:t>
      </w:r>
      <w:r w:rsidR="00C27579">
        <w:t xml:space="preserve"> </w:t>
      </w:r>
      <w:r w:rsidR="0063233E" w:rsidRPr="0063233E">
        <w:lastRenderedPageBreak/>
        <w:t xml:space="preserve">or financial position may not align with the project. </w:t>
      </w:r>
      <w:r w:rsidR="00C27579">
        <w:t>However</w:t>
      </w:r>
      <w:r w:rsidR="0063233E" w:rsidRPr="0063233E">
        <w:t>, tag</w:t>
      </w:r>
      <w:r w:rsidR="0063233E" w:rsidRPr="0063233E">
        <w:rPr>
          <w:rFonts w:ascii="Cambria Math" w:hAnsi="Cambria Math" w:cs="Cambria Math"/>
        </w:rPr>
        <w:t>‑</w:t>
      </w:r>
      <w:r w:rsidR="0063233E" w:rsidRPr="0063233E">
        <w:t>along rights may make the Developer</w:t>
      </w:r>
      <w:r w:rsidR="0063233E" w:rsidRPr="0063233E">
        <w:rPr>
          <w:rFonts w:cs="Georgia"/>
        </w:rPr>
        <w:t>’</w:t>
      </w:r>
      <w:r w:rsidR="0063233E" w:rsidRPr="0063233E">
        <w:t>s shares slightly less attractive to buyers who must also acquire the CEG</w:t>
      </w:r>
      <w:r w:rsidR="0063233E" w:rsidRPr="0063233E">
        <w:rPr>
          <w:rFonts w:cs="Georgia"/>
        </w:rPr>
        <w:t>’</w:t>
      </w:r>
      <w:r w:rsidR="0063233E" w:rsidRPr="0063233E">
        <w:t>s stake.</w:t>
      </w:r>
    </w:p>
    <w:p w14:paraId="482971C6" w14:textId="77777777" w:rsidR="00844CE7" w:rsidRPr="006F402E" w:rsidRDefault="00844CE7" w:rsidP="006F402E">
      <w:pPr>
        <w:pStyle w:val="BBClause2"/>
        <w:rPr>
          <w:b/>
          <w:bCs/>
          <w:u w:val="single"/>
        </w:rPr>
      </w:pPr>
      <w:r w:rsidRPr="004943D7">
        <w:rPr>
          <w:b/>
          <w:bCs/>
          <w:u w:val="single"/>
        </w:rPr>
        <w:t>Article 22: Drag along rights</w:t>
      </w:r>
      <w:r w:rsidR="006F402E" w:rsidRPr="00FC0C13">
        <w:rPr>
          <w:b/>
          <w:bCs/>
        </w:rPr>
        <w:t xml:space="preserve"> </w:t>
      </w:r>
      <w:r w:rsidR="006F402E" w:rsidRPr="00FC0C13">
        <w:rPr>
          <w:b/>
          <w:color w:val="FF0000"/>
        </w:rPr>
        <w:t>HIGH PRIORITY</w:t>
      </w:r>
      <w:r w:rsidR="006F402E" w:rsidRPr="006F402E">
        <w:rPr>
          <w:b/>
          <w:bCs/>
          <w:u w:val="single"/>
        </w:rPr>
        <w:t xml:space="preserve"> </w:t>
      </w:r>
    </w:p>
    <w:p w14:paraId="78FE87FA" w14:textId="77777777" w:rsidR="00C27579" w:rsidRDefault="0063233E" w:rsidP="00C27579">
      <w:pPr>
        <w:pStyle w:val="BBClause2"/>
        <w:numPr>
          <w:ilvl w:val="0"/>
          <w:numId w:val="0"/>
        </w:numPr>
        <w:ind w:left="720"/>
      </w:pPr>
      <w:r w:rsidRPr="0063233E">
        <w:rPr>
          <w:b/>
          <w:bCs/>
        </w:rPr>
        <w:t>Purpose:</w:t>
      </w:r>
      <w:r>
        <w:t xml:space="preserve"> </w:t>
      </w:r>
      <w:r w:rsidR="00C27579">
        <w:t>Drag</w:t>
      </w:r>
      <w:r w:rsidR="00C27579">
        <w:rPr>
          <w:rFonts w:ascii="Cambria Math" w:hAnsi="Cambria Math" w:cs="Cambria Math"/>
        </w:rPr>
        <w:t>‑</w:t>
      </w:r>
      <w:r w:rsidR="00C27579">
        <w:t>along rights address the converse of tag</w:t>
      </w:r>
      <w:r w:rsidR="00C27579">
        <w:rPr>
          <w:rFonts w:ascii="Cambria Math" w:hAnsi="Cambria Math" w:cs="Cambria Math"/>
        </w:rPr>
        <w:t>‑</w:t>
      </w:r>
      <w:r w:rsidR="00C27579">
        <w:t xml:space="preserve">along rights: they enable the Developer to deliver 100% of the company to a buyer requiring full ownership. Without them, the CEG could block or extract a premium from a sale, reducing value for both shareholders. </w:t>
      </w:r>
    </w:p>
    <w:p w14:paraId="57B373DC" w14:textId="77777777" w:rsidR="00C27579" w:rsidRDefault="00C27579" w:rsidP="00C27579">
      <w:pPr>
        <w:pStyle w:val="BBClause2"/>
        <w:numPr>
          <w:ilvl w:val="0"/>
          <w:numId w:val="0"/>
        </w:numPr>
        <w:ind w:left="720"/>
      </w:pPr>
      <w:r>
        <w:t>This article allows the A Shareholder to compel the B Shareholder to sell its shares to the same buyer on the same per</w:t>
      </w:r>
      <w:r>
        <w:rPr>
          <w:rFonts w:ascii="Cambria Math" w:hAnsi="Cambria Math" w:cs="Cambria Math"/>
        </w:rPr>
        <w:t>‑</w:t>
      </w:r>
      <w:r>
        <w:t xml:space="preserve">share price. The process operates through a Drag Notice with defined steps for completion and funding and includes a </w:t>
      </w:r>
      <w:r>
        <w:rPr>
          <w:rFonts w:cs="Georgia"/>
        </w:rPr>
        <w:t>“</w:t>
      </w:r>
      <w:r>
        <w:t>deemed agent</w:t>
      </w:r>
      <w:r>
        <w:rPr>
          <w:rFonts w:cs="Georgia"/>
        </w:rPr>
        <w:t>”</w:t>
      </w:r>
      <w:r>
        <w:t xml:space="preserve"> mechanism enabling the sale to proceed if the B Shareholder does not cooperate. Drag rights are a significant restriction on the CEG because they compel a sale regardless of the CEG's preference. </w:t>
      </w:r>
    </w:p>
    <w:p w14:paraId="1A70AA72" w14:textId="77777777" w:rsidR="00C27579" w:rsidRDefault="00C27579" w:rsidP="00C27579">
      <w:pPr>
        <w:pStyle w:val="BBClause2"/>
        <w:numPr>
          <w:ilvl w:val="0"/>
          <w:numId w:val="0"/>
        </w:numPr>
        <w:ind w:left="720"/>
      </w:pPr>
      <w:r w:rsidRPr="003133A0">
        <w:rPr>
          <w:b/>
          <w:bCs/>
        </w:rPr>
        <w:t>Guidance for CEG:</w:t>
      </w:r>
      <w:r w:rsidRPr="00E655E7">
        <w:t xml:space="preserve"> </w:t>
      </w:r>
      <w:r>
        <w:t xml:space="preserve">The enforcement </w:t>
      </w:r>
      <w:proofErr w:type="gramStart"/>
      <w:r>
        <w:t>tools ,</w:t>
      </w:r>
      <w:proofErr w:type="gramEnd"/>
      <w:r>
        <w:t xml:space="preserve"> particularly the deemed</w:t>
      </w:r>
      <w:r w:rsidRPr="00C27579">
        <w:t>‑</w:t>
      </w:r>
      <w:r>
        <w:t>agent power to sign documents and receive proceeds on the CEG's behalf, must be drafted carefully to be enforceable without enabling abuse.</w:t>
      </w:r>
    </w:p>
    <w:p w14:paraId="6F47A3FD" w14:textId="77777777" w:rsidR="00844CE7" w:rsidRPr="00755C06" w:rsidRDefault="00755C06" w:rsidP="000C5B2D">
      <w:pPr>
        <w:pStyle w:val="BBClause2"/>
        <w:rPr>
          <w:b/>
          <w:bCs/>
          <w:u w:val="single"/>
        </w:rPr>
      </w:pPr>
      <w:r w:rsidRPr="00755C06">
        <w:rPr>
          <w:b/>
          <w:bCs/>
          <w:u w:val="single"/>
        </w:rPr>
        <w:t>A</w:t>
      </w:r>
      <w:r w:rsidR="00844CE7" w:rsidRPr="00755C06">
        <w:rPr>
          <w:b/>
          <w:bCs/>
          <w:u w:val="single"/>
        </w:rPr>
        <w:t>rticle 23: Share issues</w:t>
      </w:r>
    </w:p>
    <w:p w14:paraId="2A6B132D" w14:textId="77777777" w:rsidR="005D3F3C" w:rsidRDefault="00844CE7" w:rsidP="00BF1933">
      <w:pPr>
        <w:pStyle w:val="BBClause2"/>
        <w:numPr>
          <w:ilvl w:val="0"/>
          <w:numId w:val="0"/>
        </w:numPr>
        <w:ind w:left="720"/>
      </w:pPr>
      <w:r w:rsidRPr="00755C06">
        <w:rPr>
          <w:b/>
          <w:bCs/>
        </w:rPr>
        <w:t>Purpose</w:t>
      </w:r>
      <w:r w:rsidR="00755C06" w:rsidRPr="00755C06">
        <w:rPr>
          <w:b/>
          <w:bCs/>
        </w:rPr>
        <w:t xml:space="preserve">: </w:t>
      </w:r>
      <w:r w:rsidR="00C7670B">
        <w:t>This article r</w:t>
      </w:r>
      <w:r w:rsidR="00A867E5" w:rsidRPr="00A867E5">
        <w:t>eplaces the statutory pre</w:t>
      </w:r>
      <w:r w:rsidR="00A867E5" w:rsidRPr="00A867E5">
        <w:rPr>
          <w:rFonts w:ascii="Cambria Math" w:hAnsi="Cambria Math" w:cs="Cambria Math"/>
        </w:rPr>
        <w:t>‑</w:t>
      </w:r>
      <w:r w:rsidR="00A867E5" w:rsidRPr="00A867E5">
        <w:t>emption rules under the Companies Act with a bespoke share</w:t>
      </w:r>
      <w:r w:rsidR="00A867E5" w:rsidRPr="00A867E5">
        <w:rPr>
          <w:rFonts w:ascii="Cambria Math" w:hAnsi="Cambria Math" w:cs="Cambria Math"/>
        </w:rPr>
        <w:t>‑</w:t>
      </w:r>
      <w:r w:rsidR="00A867E5" w:rsidRPr="00A867E5">
        <w:t xml:space="preserve">issue process. </w:t>
      </w:r>
      <w:r w:rsidR="005D3F3C" w:rsidRPr="00A867E5">
        <w:t xml:space="preserve">This protects </w:t>
      </w:r>
      <w:r w:rsidR="005D3F3C">
        <w:t xml:space="preserve">both the Developer </w:t>
      </w:r>
      <w:r w:rsidR="005D3F3C" w:rsidRPr="00A867E5">
        <w:t xml:space="preserve">and the </w:t>
      </w:r>
      <w:r w:rsidR="005D3F3C">
        <w:t>CEG from unwanted dilution while giving</w:t>
      </w:r>
      <w:r w:rsidR="005D3F3C" w:rsidRPr="00A867E5">
        <w:t xml:space="preserve"> the </w:t>
      </w:r>
      <w:r w:rsidR="005D3F3C">
        <w:t>JVCO flexibility to raise capital</w:t>
      </w:r>
      <w:r w:rsidR="005D3F3C" w:rsidRPr="00A867E5">
        <w:t xml:space="preserve">. </w:t>
      </w:r>
    </w:p>
    <w:p w14:paraId="68CB7F56" w14:textId="77777777" w:rsidR="00755C06" w:rsidRDefault="005D3F3C" w:rsidP="00BF1933">
      <w:pPr>
        <w:pStyle w:val="BBClause2"/>
        <w:numPr>
          <w:ilvl w:val="0"/>
          <w:numId w:val="0"/>
        </w:numPr>
        <w:ind w:left="720"/>
      </w:pPr>
      <w:r>
        <w:t xml:space="preserve">New </w:t>
      </w:r>
      <w:r w:rsidR="00A867E5" w:rsidRPr="00A867E5">
        <w:t xml:space="preserve">equity securities must first be offered to existing shareholders on a pari passu basis in their Respective Proportions. </w:t>
      </w:r>
      <w:r>
        <w:t>Any</w:t>
      </w:r>
      <w:r w:rsidR="00A867E5" w:rsidRPr="00A867E5">
        <w:t xml:space="preserve"> shares </w:t>
      </w:r>
      <w:r>
        <w:t xml:space="preserve">not taken up </w:t>
      </w:r>
      <w:r w:rsidR="00A867E5" w:rsidRPr="00A867E5">
        <w:t>are re</w:t>
      </w:r>
      <w:r w:rsidR="00A867E5" w:rsidRPr="00A867E5">
        <w:rPr>
          <w:rFonts w:ascii="Cambria Math" w:hAnsi="Cambria Math" w:cs="Cambria Math"/>
        </w:rPr>
        <w:t>‑</w:t>
      </w:r>
      <w:r w:rsidR="00A867E5" w:rsidRPr="00A867E5">
        <w:t xml:space="preserve">offered to </w:t>
      </w:r>
      <w:r>
        <w:t xml:space="preserve">existing </w:t>
      </w:r>
      <w:r w:rsidR="00A867E5" w:rsidRPr="00A867E5">
        <w:t xml:space="preserve">shareholders before being made available to third parties. </w:t>
      </w:r>
      <w:r>
        <w:t xml:space="preserve">Any </w:t>
      </w:r>
      <w:r w:rsidRPr="00A867E5">
        <w:t xml:space="preserve">new investor </w:t>
      </w:r>
      <w:r>
        <w:t xml:space="preserve">must sign </w:t>
      </w:r>
      <w:r w:rsidRPr="00A867E5">
        <w:t xml:space="preserve">a </w:t>
      </w:r>
      <w:r>
        <w:t>Deed</w:t>
      </w:r>
      <w:r w:rsidRPr="00A867E5">
        <w:t xml:space="preserve"> of </w:t>
      </w:r>
      <w:r>
        <w:t xml:space="preserve">Adherence, ensuring </w:t>
      </w:r>
      <w:r w:rsidRPr="00A867E5">
        <w:t xml:space="preserve">they </w:t>
      </w:r>
      <w:r>
        <w:t xml:space="preserve">are </w:t>
      </w:r>
      <w:r w:rsidRPr="00A867E5">
        <w:t>bound by the existing governance framework and shareholder agreement.</w:t>
      </w:r>
    </w:p>
    <w:p w14:paraId="61E0E5D9" w14:textId="77777777" w:rsidR="00844CE7" w:rsidRPr="00A867E5" w:rsidRDefault="004C5034" w:rsidP="00402288">
      <w:pPr>
        <w:pStyle w:val="BBClause2"/>
        <w:numPr>
          <w:ilvl w:val="0"/>
          <w:numId w:val="0"/>
        </w:numPr>
        <w:rPr>
          <w:b/>
          <w:bCs/>
        </w:rPr>
      </w:pPr>
      <w:r w:rsidRPr="00A867E5">
        <w:rPr>
          <w:b/>
          <w:bCs/>
        </w:rPr>
        <w:t>PART 4: DECISION MAKING BY SHAREHOLDERS</w:t>
      </w:r>
    </w:p>
    <w:p w14:paraId="0BDEAD59" w14:textId="77777777" w:rsidR="00844CE7" w:rsidRPr="00A867E5" w:rsidRDefault="00844CE7" w:rsidP="000C5B2D">
      <w:pPr>
        <w:pStyle w:val="BBClause2"/>
        <w:rPr>
          <w:b/>
          <w:bCs/>
          <w:u w:val="single"/>
        </w:rPr>
      </w:pPr>
      <w:r w:rsidRPr="00A867E5">
        <w:rPr>
          <w:b/>
          <w:bCs/>
          <w:u w:val="single"/>
        </w:rPr>
        <w:t>Article 24: Quorum for general meetings</w:t>
      </w:r>
    </w:p>
    <w:p w14:paraId="78ACD7F1" w14:textId="77777777" w:rsidR="00844CE7" w:rsidRDefault="00844CE7" w:rsidP="00BF1933">
      <w:pPr>
        <w:pStyle w:val="BBClause2"/>
        <w:numPr>
          <w:ilvl w:val="0"/>
          <w:numId w:val="0"/>
        </w:numPr>
        <w:ind w:left="720"/>
      </w:pPr>
      <w:r w:rsidRPr="000C5B2D">
        <w:rPr>
          <w:b/>
          <w:bCs/>
        </w:rPr>
        <w:t>Purpose</w:t>
      </w:r>
      <w:r w:rsidR="000C5B2D" w:rsidRPr="000C5B2D">
        <w:rPr>
          <w:b/>
          <w:bCs/>
        </w:rPr>
        <w:t>:</w:t>
      </w:r>
      <w:r w:rsidR="000C5B2D">
        <w:t xml:space="preserve"> </w:t>
      </w:r>
      <w:r w:rsidR="00C7670B">
        <w:t xml:space="preserve">This article </w:t>
      </w:r>
      <w:r w:rsidR="00AA1FEB">
        <w:t>r</w:t>
      </w:r>
      <w:r w:rsidR="00AA1FEB" w:rsidRPr="00AA1FEB">
        <w:t>equires that at least one A Shareholder representative and one B Shareholder representative are present for a general meeting to be quorate. This protects the CEG by ensuring that shareholder meetings cannot go ahead</w:t>
      </w:r>
      <w:r w:rsidR="00AA1FEB">
        <w:t xml:space="preserve"> </w:t>
      </w:r>
      <w:r w:rsidR="00AA1FEB" w:rsidRPr="00AA1FEB">
        <w:t>unless both shareholder groups are represented. The rule that quorum must exist both at the start of the meeting and when votes are taken also prevents either party from using “walk</w:t>
      </w:r>
      <w:r w:rsidR="00AA1FEB" w:rsidRPr="00AA1FEB">
        <w:rPr>
          <w:rFonts w:ascii="Cambria Math" w:hAnsi="Cambria Math" w:cs="Cambria Math"/>
        </w:rPr>
        <w:t>‑</w:t>
      </w:r>
      <w:r w:rsidR="00AA1FEB" w:rsidRPr="00AA1FEB">
        <w:t>out</w:t>
      </w:r>
      <w:r w:rsidR="00AA1FEB" w:rsidRPr="00AA1FEB">
        <w:rPr>
          <w:rFonts w:cs="Georgia"/>
        </w:rPr>
        <w:t>”</w:t>
      </w:r>
      <w:r w:rsidR="00AA1FEB" w:rsidRPr="00AA1FEB">
        <w:t xml:space="preserve"> tactics to invalidate decisions.</w:t>
      </w:r>
    </w:p>
    <w:p w14:paraId="19E523A0" w14:textId="77777777" w:rsidR="00844CE7" w:rsidRPr="000C5B2D" w:rsidRDefault="00844CE7" w:rsidP="000C5B2D">
      <w:pPr>
        <w:pStyle w:val="BBClause2"/>
        <w:rPr>
          <w:b/>
          <w:bCs/>
          <w:u w:val="single"/>
        </w:rPr>
      </w:pPr>
      <w:r w:rsidRPr="000C5B2D">
        <w:rPr>
          <w:b/>
          <w:bCs/>
          <w:u w:val="single"/>
        </w:rPr>
        <w:t>Article 25: Chairing general meetings</w:t>
      </w:r>
    </w:p>
    <w:p w14:paraId="06947A55" w14:textId="77777777" w:rsidR="000C5B2D" w:rsidRDefault="00844CE7" w:rsidP="00BF1933">
      <w:pPr>
        <w:pStyle w:val="BBClause2"/>
        <w:numPr>
          <w:ilvl w:val="0"/>
          <w:numId w:val="0"/>
        </w:numPr>
        <w:ind w:left="720"/>
      </w:pPr>
      <w:r w:rsidRPr="000C5B2D">
        <w:rPr>
          <w:b/>
          <w:bCs/>
        </w:rPr>
        <w:t>Purpose</w:t>
      </w:r>
      <w:r w:rsidR="000C5B2D" w:rsidRPr="000C5B2D">
        <w:rPr>
          <w:b/>
          <w:bCs/>
        </w:rPr>
        <w:t>:</w:t>
      </w:r>
      <w:r w:rsidR="000C5B2D">
        <w:rPr>
          <w:b/>
          <w:bCs/>
        </w:rPr>
        <w:t xml:space="preserve"> </w:t>
      </w:r>
      <w:r w:rsidR="00AA1FEB" w:rsidRPr="00AA1FEB">
        <w:t xml:space="preserve">This article provides that the chair of the board will also chair general meetings. If the chair cannot attend, the shareholder who appointed them can choose another one of its directors to act as chair for that meeting. This maintains the Developer’s ability to oversee the running of general meetings, reflecting its majority position in the JVCO. </w:t>
      </w:r>
    </w:p>
    <w:p w14:paraId="0925D41E" w14:textId="77777777" w:rsidR="00844CE7" w:rsidRPr="000C5B2D" w:rsidRDefault="00844CE7" w:rsidP="00110383">
      <w:pPr>
        <w:pStyle w:val="BBClause2"/>
        <w:keepNext/>
        <w:rPr>
          <w:b/>
          <w:bCs/>
          <w:u w:val="single"/>
        </w:rPr>
      </w:pPr>
      <w:r w:rsidRPr="000C5B2D">
        <w:rPr>
          <w:b/>
          <w:bCs/>
          <w:u w:val="single"/>
        </w:rPr>
        <w:lastRenderedPageBreak/>
        <w:t>Article 26: Voting</w:t>
      </w:r>
    </w:p>
    <w:p w14:paraId="0B473015" w14:textId="77777777" w:rsidR="004A5392" w:rsidRDefault="00844CE7" w:rsidP="005D3F3C">
      <w:pPr>
        <w:pStyle w:val="BBClause2"/>
        <w:numPr>
          <w:ilvl w:val="0"/>
          <w:numId w:val="0"/>
        </w:numPr>
        <w:ind w:left="720"/>
      </w:pPr>
      <w:r w:rsidRPr="000C5B2D">
        <w:rPr>
          <w:b/>
          <w:bCs/>
        </w:rPr>
        <w:t>Purpose</w:t>
      </w:r>
      <w:r w:rsidR="000C5B2D" w:rsidRPr="000C5B2D">
        <w:rPr>
          <w:b/>
          <w:bCs/>
        </w:rPr>
        <w:t xml:space="preserve">: </w:t>
      </w:r>
      <w:r w:rsidR="005D3F3C" w:rsidRPr="005D3F3C">
        <w:t>This article sets out the</w:t>
      </w:r>
      <w:r w:rsidR="005D3F3C">
        <w:rPr>
          <w:b/>
          <w:bCs/>
        </w:rPr>
        <w:t xml:space="preserve"> </w:t>
      </w:r>
      <w:proofErr w:type="gramStart"/>
      <w:r w:rsidR="005D3F3C">
        <w:t>manner in which</w:t>
      </w:r>
      <w:proofErr w:type="gramEnd"/>
      <w:r w:rsidR="005D3F3C">
        <w:t xml:space="preserve"> </w:t>
      </w:r>
      <w:r w:rsidR="004A5392">
        <w:t>shareholders</w:t>
      </w:r>
      <w:r w:rsidR="005D3F3C">
        <w:t xml:space="preserve"> may exercise voting rights at general</w:t>
      </w:r>
      <w:r w:rsidR="004A5392">
        <w:t xml:space="preserve"> meetings or via written resolutions.</w:t>
      </w:r>
    </w:p>
    <w:p w14:paraId="450C5D69" w14:textId="77777777" w:rsidR="000C5B2D" w:rsidRDefault="004A5392" w:rsidP="004A5392">
      <w:pPr>
        <w:pStyle w:val="BBClause2"/>
        <w:numPr>
          <w:ilvl w:val="0"/>
          <w:numId w:val="0"/>
        </w:numPr>
        <w:ind w:left="720"/>
      </w:pPr>
      <w:r>
        <w:t>All</w:t>
      </w:r>
      <w:r w:rsidR="000C5B2D" w:rsidRPr="000C5B2D">
        <w:t xml:space="preserve"> shareholder voting at general meetings </w:t>
      </w:r>
      <w:r w:rsidR="00AA1FEB">
        <w:t xml:space="preserve">must be </w:t>
      </w:r>
      <w:r w:rsidR="000C5B2D" w:rsidRPr="000C5B2D">
        <w:t>conducted by poll, giving one vote per share. Special protections apply to resolutions removing directors: the holder of A Shares or B Shares may cast as many votes as needed to defeat a resolution removing their respective class director. This prevents one shareholder class from removing the other’s board representatives.</w:t>
      </w:r>
      <w:r w:rsidR="005D3F3C">
        <w:t xml:space="preserve"> The article also sets out that w</w:t>
      </w:r>
      <w:r w:rsidR="000C5B2D" w:rsidRPr="000C5B2D">
        <w:t>ritten resolutions must permit votes both for and against, ensuring clarity and preventing ambiguous or one</w:t>
      </w:r>
      <w:r w:rsidR="000C5B2D" w:rsidRPr="000C5B2D">
        <w:rPr>
          <w:rFonts w:ascii="Cambria Math" w:hAnsi="Cambria Math" w:cs="Cambria Math"/>
        </w:rPr>
        <w:t>‑</w:t>
      </w:r>
      <w:r w:rsidR="000C5B2D" w:rsidRPr="000C5B2D">
        <w:t>sided voting forms.</w:t>
      </w:r>
    </w:p>
    <w:p w14:paraId="06685F70" w14:textId="77777777" w:rsidR="00844CE7" w:rsidRPr="000C5B2D" w:rsidRDefault="00844CE7" w:rsidP="000C5B2D">
      <w:pPr>
        <w:pStyle w:val="BBClause2"/>
        <w:rPr>
          <w:b/>
          <w:bCs/>
          <w:u w:val="single"/>
        </w:rPr>
      </w:pPr>
      <w:r w:rsidRPr="000C5B2D">
        <w:rPr>
          <w:b/>
          <w:bCs/>
          <w:u w:val="single"/>
        </w:rPr>
        <w:t>Article 27: Poll votes</w:t>
      </w:r>
    </w:p>
    <w:p w14:paraId="6D21FA71" w14:textId="77777777" w:rsidR="000C5B2D" w:rsidRDefault="00844CE7" w:rsidP="00BF1933">
      <w:pPr>
        <w:pStyle w:val="BBClause2"/>
        <w:numPr>
          <w:ilvl w:val="0"/>
          <w:numId w:val="0"/>
        </w:numPr>
        <w:ind w:left="720"/>
      </w:pPr>
      <w:r w:rsidRPr="000C5B2D">
        <w:rPr>
          <w:b/>
          <w:bCs/>
        </w:rPr>
        <w:t>Purpose</w:t>
      </w:r>
      <w:r w:rsidR="000C5B2D" w:rsidRPr="000C5B2D">
        <w:rPr>
          <w:b/>
          <w:bCs/>
        </w:rPr>
        <w:t xml:space="preserve">: </w:t>
      </w:r>
      <w:r w:rsidR="00AA1FEB">
        <w:t>This article p</w:t>
      </w:r>
      <w:r w:rsidR="00AB1F56" w:rsidRPr="000C5B2D">
        <w:t xml:space="preserve">reserves </w:t>
      </w:r>
      <w:r w:rsidR="000C5B2D" w:rsidRPr="000C5B2D">
        <w:t>the right of any qualifying person to demand a poll and clarifies that withdrawing a poll demand does not invalidate earlier results. This maintains procedural fairness and ensures that poll demands do not disrupt properly declared outcomes.</w:t>
      </w:r>
    </w:p>
    <w:p w14:paraId="4B91A814" w14:textId="77777777" w:rsidR="00844CE7" w:rsidRDefault="000C5B2D" w:rsidP="00BF1933">
      <w:pPr>
        <w:pStyle w:val="BBClause2"/>
        <w:numPr>
          <w:ilvl w:val="0"/>
          <w:numId w:val="0"/>
        </w:numPr>
        <w:ind w:left="720"/>
      </w:pPr>
      <w:r w:rsidRPr="000C5B2D">
        <w:t>Poll voting ensures voting power reflects shareholdings, preventing decisions being made by simple headcount.</w:t>
      </w:r>
    </w:p>
    <w:p w14:paraId="2DE9D7D1" w14:textId="77777777" w:rsidR="00844CE7" w:rsidRPr="000C5B2D" w:rsidRDefault="00844CE7" w:rsidP="000C5B2D">
      <w:pPr>
        <w:pStyle w:val="BBClause2"/>
        <w:rPr>
          <w:b/>
          <w:bCs/>
          <w:u w:val="single"/>
        </w:rPr>
      </w:pPr>
      <w:r w:rsidRPr="000C5B2D">
        <w:rPr>
          <w:b/>
          <w:bCs/>
          <w:u w:val="single"/>
        </w:rPr>
        <w:t>Article 28: Proxies</w:t>
      </w:r>
    </w:p>
    <w:p w14:paraId="7F092A83" w14:textId="77777777" w:rsidR="000C5B2D" w:rsidRPr="000C5B2D" w:rsidRDefault="00844CE7" w:rsidP="00BF1933">
      <w:pPr>
        <w:pStyle w:val="BBClause2"/>
        <w:numPr>
          <w:ilvl w:val="0"/>
          <w:numId w:val="0"/>
        </w:numPr>
        <w:ind w:left="720"/>
      </w:pPr>
      <w:r w:rsidRPr="000C5B2D">
        <w:rPr>
          <w:b/>
          <w:bCs/>
        </w:rPr>
        <w:t>Purpose</w:t>
      </w:r>
      <w:r w:rsidR="000C5B2D" w:rsidRPr="000C5B2D">
        <w:rPr>
          <w:b/>
          <w:bCs/>
        </w:rPr>
        <w:t>:</w:t>
      </w:r>
      <w:r w:rsidR="000C5B2D">
        <w:t xml:space="preserve"> </w:t>
      </w:r>
      <w:r w:rsidR="00AA1FEB">
        <w:t>This article a</w:t>
      </w:r>
      <w:r w:rsidR="00AB1F56">
        <w:t xml:space="preserve">mends </w:t>
      </w:r>
      <w:r w:rsidR="000C5B2D" w:rsidRPr="000C5B2D">
        <w:t>the Model Articles to require proxy notices to be delivered at least 48 hours before the meeting and clarifies that late proxy notices are invalid. This ensures orderly administration of votes and prevents last</w:t>
      </w:r>
      <w:r w:rsidR="000C5B2D" w:rsidRPr="000C5B2D">
        <w:rPr>
          <w:rFonts w:ascii="Cambria Math" w:hAnsi="Cambria Math" w:cs="Cambria Math"/>
        </w:rPr>
        <w:t>‑</w:t>
      </w:r>
      <w:r w:rsidR="000C5B2D" w:rsidRPr="000C5B2D">
        <w:t>minute proxy manoeuvring.</w:t>
      </w:r>
      <w:r w:rsidR="00C77070">
        <w:t xml:space="preserve"> In addition, c</w:t>
      </w:r>
      <w:r w:rsidR="000C5B2D" w:rsidRPr="000C5B2D">
        <w:t xml:space="preserve">lear proxy deadlines protect meeting integrity by ensuring the </w:t>
      </w:r>
      <w:r w:rsidR="0040093A">
        <w:t>JVCO</w:t>
      </w:r>
      <w:r w:rsidR="000C5B2D" w:rsidRPr="000C5B2D">
        <w:t xml:space="preserve"> knows in advance who is entitled to vote and can issue voting papers accordingly.</w:t>
      </w:r>
    </w:p>
    <w:p w14:paraId="1DB0EFA2" w14:textId="77777777" w:rsidR="00844CE7" w:rsidRPr="004C5034" w:rsidRDefault="00844CE7" w:rsidP="00402288">
      <w:pPr>
        <w:pStyle w:val="BBClause2"/>
        <w:numPr>
          <w:ilvl w:val="0"/>
          <w:numId w:val="0"/>
        </w:numPr>
        <w:rPr>
          <w:b/>
          <w:bCs/>
        </w:rPr>
      </w:pPr>
      <w:r w:rsidRPr="004C5034">
        <w:rPr>
          <w:b/>
          <w:bCs/>
        </w:rPr>
        <w:t>PART 5: ADMINISTRATIVE ARRANGEMENTS</w:t>
      </w:r>
    </w:p>
    <w:p w14:paraId="27E5E010" w14:textId="77777777" w:rsidR="00844CE7" w:rsidRPr="004C5034" w:rsidRDefault="00844CE7" w:rsidP="004C5034">
      <w:pPr>
        <w:pStyle w:val="BBClause2"/>
        <w:rPr>
          <w:b/>
          <w:bCs/>
          <w:u w:val="single"/>
        </w:rPr>
      </w:pPr>
      <w:r w:rsidRPr="004C5034">
        <w:rPr>
          <w:b/>
          <w:bCs/>
          <w:u w:val="single"/>
        </w:rPr>
        <w:t>Article 29: Means of communication to be used</w:t>
      </w:r>
    </w:p>
    <w:p w14:paraId="38D180DB" w14:textId="77777777" w:rsidR="00844CE7" w:rsidRDefault="00844CE7" w:rsidP="00BF1933">
      <w:pPr>
        <w:pStyle w:val="BBClause2"/>
        <w:numPr>
          <w:ilvl w:val="0"/>
          <w:numId w:val="0"/>
        </w:numPr>
        <w:ind w:left="720"/>
      </w:pPr>
      <w:r w:rsidRPr="00C77070">
        <w:rPr>
          <w:b/>
          <w:bCs/>
        </w:rPr>
        <w:t>Purpose</w:t>
      </w:r>
      <w:r w:rsidR="004C5034" w:rsidRPr="00C77070">
        <w:rPr>
          <w:b/>
          <w:bCs/>
        </w:rPr>
        <w:t xml:space="preserve">: </w:t>
      </w:r>
      <w:r w:rsidR="00C77070">
        <w:t xml:space="preserve">This article sets out </w:t>
      </w:r>
      <w:r w:rsidR="004C5034" w:rsidRPr="004C5034">
        <w:t>clear rules for how notices and documents are deemed received when sent by hand, post or email, and ensures notices are only treated as received during usual business hours. Clear communication rules are essential to avoid disputes over timing</w:t>
      </w:r>
      <w:r w:rsidR="004A5392">
        <w:t>,</w:t>
      </w:r>
      <w:r w:rsidR="0040093A">
        <w:t xml:space="preserve"> </w:t>
      </w:r>
      <w:r w:rsidR="004C5034" w:rsidRPr="004C5034">
        <w:t xml:space="preserve">particularly for board and shareholder decisions where deadlines for notices, consents or objections are critical. The </w:t>
      </w:r>
      <w:r w:rsidR="00C77070">
        <w:t xml:space="preserve">article </w:t>
      </w:r>
      <w:r w:rsidR="004C5034" w:rsidRPr="004C5034">
        <w:t>also sets out what is needed to prove service, giving certainty to both shareholder classes and reducing scope for arguments about whether a notice was validly delivered.</w:t>
      </w:r>
      <w:r w:rsidR="004A5392" w:rsidRPr="004A5392">
        <w:t xml:space="preserve"> </w:t>
      </w:r>
      <w:r w:rsidR="004A5392" w:rsidRPr="004C5034">
        <w:t>By aligning deemed</w:t>
      </w:r>
      <w:r w:rsidR="004A5392" w:rsidRPr="004C5034">
        <w:rPr>
          <w:rFonts w:ascii="Cambria Math" w:hAnsi="Cambria Math" w:cs="Cambria Math"/>
        </w:rPr>
        <w:t>‑</w:t>
      </w:r>
      <w:r w:rsidR="004A5392" w:rsidRPr="004C5034">
        <w:t xml:space="preserve">receipt rules with business hours at the place of receipt, the </w:t>
      </w:r>
      <w:r w:rsidR="004A5392">
        <w:t>article</w:t>
      </w:r>
      <w:r w:rsidR="004A5392" w:rsidRPr="004C5034">
        <w:t xml:space="preserve"> prevents unfairness arising from notices arriving late at night.</w:t>
      </w:r>
    </w:p>
    <w:p w14:paraId="5849307E" w14:textId="77777777" w:rsidR="004C5034" w:rsidRPr="004C5034" w:rsidRDefault="004C5034" w:rsidP="00BF1933">
      <w:pPr>
        <w:pStyle w:val="BBClause2"/>
        <w:numPr>
          <w:ilvl w:val="0"/>
          <w:numId w:val="0"/>
        </w:numPr>
        <w:ind w:left="720"/>
        <w:rPr>
          <w:b/>
          <w:bCs/>
        </w:rPr>
      </w:pPr>
      <w:r w:rsidRPr="004C5034">
        <w:rPr>
          <w:b/>
          <w:bCs/>
        </w:rPr>
        <w:t xml:space="preserve">Action Required: </w:t>
      </w:r>
    </w:p>
    <w:p w14:paraId="0AD630F0" w14:textId="77777777" w:rsidR="004C5034" w:rsidRDefault="004C5034" w:rsidP="00A455D1">
      <w:pPr>
        <w:pStyle w:val="BBClause2"/>
        <w:numPr>
          <w:ilvl w:val="0"/>
          <w:numId w:val="17"/>
        </w:numPr>
        <w:tabs>
          <w:tab w:val="clear" w:pos="360"/>
          <w:tab w:val="num" w:pos="1080"/>
        </w:tabs>
        <w:ind w:left="1080"/>
      </w:pPr>
      <w:r w:rsidRPr="004C5034">
        <w:t xml:space="preserve">Ensure addresses and email details for service are correctly specified in the </w:t>
      </w:r>
      <w:r w:rsidR="00EF7D77" w:rsidRPr="004C5034">
        <w:t>Shareholder Agreement.</w:t>
      </w:r>
    </w:p>
    <w:p w14:paraId="56200E86" w14:textId="77777777" w:rsidR="00844CE7" w:rsidRPr="004C5034" w:rsidRDefault="00844CE7" w:rsidP="004C5034">
      <w:pPr>
        <w:pStyle w:val="BBClause2"/>
        <w:rPr>
          <w:b/>
          <w:bCs/>
          <w:u w:val="single"/>
        </w:rPr>
      </w:pPr>
      <w:r w:rsidRPr="004C5034">
        <w:rPr>
          <w:b/>
          <w:bCs/>
          <w:u w:val="single"/>
        </w:rPr>
        <w:t>Article 30: Indemnity and insurance</w:t>
      </w:r>
    </w:p>
    <w:p w14:paraId="26DA1262" w14:textId="77777777" w:rsidR="00844CE7" w:rsidRDefault="00844CE7" w:rsidP="00BF1933">
      <w:pPr>
        <w:pStyle w:val="BBClause2"/>
        <w:numPr>
          <w:ilvl w:val="0"/>
          <w:numId w:val="0"/>
        </w:numPr>
        <w:ind w:left="720"/>
      </w:pPr>
      <w:r w:rsidRPr="004C5034">
        <w:rPr>
          <w:b/>
          <w:bCs/>
        </w:rPr>
        <w:t>Purpose</w:t>
      </w:r>
      <w:r w:rsidR="004C5034" w:rsidRPr="004C5034">
        <w:rPr>
          <w:b/>
          <w:bCs/>
        </w:rPr>
        <w:t>:</w:t>
      </w:r>
      <w:r w:rsidR="004C5034">
        <w:t xml:space="preserve"> </w:t>
      </w:r>
      <w:r w:rsidR="00C77070">
        <w:t xml:space="preserve">This article </w:t>
      </w:r>
      <w:r w:rsidR="004A5392">
        <w:t>indemnifies "</w:t>
      </w:r>
      <w:r w:rsidR="004C5034" w:rsidRPr="004C5034">
        <w:t>Relevant Officers” (typically directors and company secretaries)</w:t>
      </w:r>
      <w:r w:rsidR="004A5392">
        <w:t xml:space="preserve"> </w:t>
      </w:r>
      <w:r w:rsidR="004C5034" w:rsidRPr="004C5034">
        <w:t xml:space="preserve">from company assets for costs and liabilities incurred in their official capacity. It also </w:t>
      </w:r>
      <w:r w:rsidR="004A5392">
        <w:t>permits</w:t>
      </w:r>
      <w:r w:rsidR="004C5034" w:rsidRPr="004C5034">
        <w:t xml:space="preserve"> the Company to advance </w:t>
      </w:r>
      <w:r w:rsidR="004A5392">
        <w:t xml:space="preserve">defence </w:t>
      </w:r>
      <w:r w:rsidR="004C5034" w:rsidRPr="004C5034">
        <w:t xml:space="preserve">costs and purchase </w:t>
      </w:r>
      <w:r w:rsidR="004C5034" w:rsidRPr="004C5034">
        <w:lastRenderedPageBreak/>
        <w:t xml:space="preserve">directors’ and officers’ (D&amp;O) insurance. These protections </w:t>
      </w:r>
      <w:r w:rsidR="004A5392">
        <w:t xml:space="preserve">encourage </w:t>
      </w:r>
      <w:r w:rsidR="004C5034" w:rsidRPr="004C5034">
        <w:t>individuals</w:t>
      </w:r>
      <w:r w:rsidR="004C5034">
        <w:t xml:space="preserve"> </w:t>
      </w:r>
      <w:r w:rsidR="004A5392">
        <w:t>t</w:t>
      </w:r>
      <w:r w:rsidR="004C5034" w:rsidRPr="004C5034">
        <w:t xml:space="preserve">o take on board roles without fear of personal liability, </w:t>
      </w:r>
      <w:r w:rsidR="004A5392">
        <w:t xml:space="preserve">subject to </w:t>
      </w:r>
      <w:r w:rsidR="004C5034" w:rsidRPr="004C5034">
        <w:t xml:space="preserve">the limits </w:t>
      </w:r>
      <w:r w:rsidR="004A5392">
        <w:t xml:space="preserve">of </w:t>
      </w:r>
      <w:r w:rsidR="004C5034" w:rsidRPr="004C5034">
        <w:t>the Companies Act.</w:t>
      </w:r>
    </w:p>
    <w:p w14:paraId="16FFFC11" w14:textId="77777777" w:rsidR="00844CE7" w:rsidRDefault="004C5034" w:rsidP="00BF1933">
      <w:pPr>
        <w:pStyle w:val="BBClause2"/>
        <w:numPr>
          <w:ilvl w:val="0"/>
          <w:numId w:val="0"/>
        </w:numPr>
        <w:ind w:left="720"/>
      </w:pPr>
      <w:r w:rsidRPr="004C5034">
        <w:t xml:space="preserve">The indemnity applies </w:t>
      </w:r>
      <w:r w:rsidR="004A5392">
        <w:t xml:space="preserve">only </w:t>
      </w:r>
      <w:r w:rsidRPr="004C5034">
        <w:t xml:space="preserve">where the officer is acquitted, </w:t>
      </w:r>
      <w:r w:rsidR="004A5392">
        <w:t xml:space="preserve">succeeds in </w:t>
      </w:r>
      <w:r w:rsidRPr="004C5034">
        <w:t>their case, or obtains court relief</w:t>
      </w:r>
      <w:r w:rsidR="004A5392">
        <w:t xml:space="preserve">, </w:t>
      </w:r>
      <w:r w:rsidRPr="004C5034">
        <w:t>ensuring good</w:t>
      </w:r>
      <w:r w:rsidRPr="004C5034">
        <w:rPr>
          <w:rFonts w:ascii="Cambria Math" w:hAnsi="Cambria Math" w:cs="Cambria Math"/>
        </w:rPr>
        <w:t>‑</w:t>
      </w:r>
      <w:r w:rsidRPr="004C5034">
        <w:t xml:space="preserve">faith conduct </w:t>
      </w:r>
      <w:r w:rsidR="004A5392">
        <w:t>is protected without indemnifying</w:t>
      </w:r>
      <w:r w:rsidRPr="004C5034">
        <w:t xml:space="preserve"> misconduct. The D&amp;O insurance provision adds </w:t>
      </w:r>
      <w:r w:rsidR="004A5392">
        <w:t>a further</w:t>
      </w:r>
      <w:r w:rsidRPr="004C5034">
        <w:t xml:space="preserve"> layer of protection in line with standard corporate governance practice.</w:t>
      </w:r>
    </w:p>
    <w:p w14:paraId="7575D012" w14:textId="77777777" w:rsidR="00844CE7" w:rsidRDefault="00844CE7" w:rsidP="00BF1933">
      <w:pPr>
        <w:pStyle w:val="BBClause2"/>
        <w:numPr>
          <w:ilvl w:val="0"/>
          <w:numId w:val="0"/>
        </w:numPr>
        <w:ind w:left="720"/>
      </w:pPr>
    </w:p>
    <w:p w14:paraId="43BC2FB6" w14:textId="77777777" w:rsidR="00195963" w:rsidRDefault="00195963" w:rsidP="00C30752">
      <w:pPr>
        <w:pStyle w:val="BBClause2"/>
        <w:numPr>
          <w:ilvl w:val="0"/>
          <w:numId w:val="0"/>
        </w:numPr>
      </w:pPr>
    </w:p>
    <w:sectPr w:rsidR="00195963" w:rsidSect="009E5A91">
      <w:headerReference w:type="even" r:id="rId22"/>
      <w:headerReference w:type="default" r:id="rId23"/>
      <w:footerReference w:type="default" r:id="rId24"/>
      <w:headerReference w:type="first" r:id="rId25"/>
      <w:pgSz w:w="11906" w:h="16838" w:code="9"/>
      <w:pgMar w:top="1440" w:right="1418" w:bottom="1440" w:left="1418" w:header="709" w:footer="709" w:gutter="0"/>
      <w:pgNumType w:start="1"/>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4F8176AD" w14:textId="77777777" w:rsidR="000D3612" w:rsidRDefault="000D3612" w:rsidP="00B01583">
      <w:r>
        <w:separator/>
      </w:r>
    </w:p>
  </w:endnote>
  <w:endnote w:type="continuationSeparator" w:id="0">
    <w:p w14:paraId="47A0A05D" w14:textId="77777777" w:rsidR="000D3612" w:rsidRDefault="000D3612" w:rsidP="00B01583">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Wingdings">
    <w:panose1 w:val="05000000000000000000"/>
    <w:charset w:val="02"/>
    <w:family w:val="auto"/>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Symbol">
    <w:panose1 w:val="05050102010706020507"/>
    <w:charset w:val="02"/>
    <w:family w:val="roman"/>
    <w:pitch w:val="variable"/>
    <w:sig w:usb0="00000000" w:usb1="10000000" w:usb2="00000000" w:usb3="00000000" w:csb0="80000000" w:csb1="00000000"/>
  </w:font>
  <w:font w:name="Georgia">
    <w:panose1 w:val="02040502050405020303"/>
    <w:charset w:val="00"/>
    <w:family w:val="roman"/>
    <w:pitch w:val="variable"/>
    <w:sig w:usb0="00000287" w:usb1="00000000" w:usb2="00000000" w:usb3="00000000" w:csb0="0000009F" w:csb1="00000000"/>
  </w:font>
  <w:font w:name="Tahoma">
    <w:panose1 w:val="020B0604030504040204"/>
    <w:charset w:val="00"/>
    <w:family w:val="swiss"/>
    <w:pitch w:val="variable"/>
    <w:sig w:usb0="E1002EFF" w:usb1="C000605B" w:usb2="00000029" w:usb3="00000000" w:csb0="000101FF" w:csb1="00000000"/>
  </w:font>
  <w:font w:name="Arial">
    <w:panose1 w:val="020B0604020202020204"/>
    <w:charset w:val="00"/>
    <w:family w:val="swiss"/>
    <w:pitch w:val="variable"/>
    <w:sig w:usb0="E0002EFF" w:usb1="C000785B" w:usb2="00000009" w:usb3="00000000" w:csb0="000001FF" w:csb1="00000000"/>
  </w:font>
  <w:font w:name="Cambria Math">
    <w:panose1 w:val="02040503050406030204"/>
    <w:charset w:val="00"/>
    <w:family w:val="roman"/>
    <w:pitch w:val="variable"/>
    <w:sig w:usb0="E00006FF" w:usb1="420024FF" w:usb2="02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E8008CB" w14:textId="77777777" w:rsidR="009E5A91" w:rsidRDefault="009E5A91">
    <w:pPr>
      <w:pStyle w:val="Footer"/>
    </w:pPr>
    <w:fldSimple w:instr="DOCPROPERTY iManageFooter \* MERGEFORMAT">
      <w:r>
        <w:t>00014125/1.11350158.1</w:t>
      </w:r>
    </w:fldSimple>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651079E" w14:textId="503FC6D8" w:rsidR="009E5A91" w:rsidRDefault="005C3BAB">
    <w:pPr>
      <w:pStyle w:val="Footer"/>
    </w:pPr>
    <w:fldSimple w:instr="DOCPROPERTY iManageFooter \* MERGEFORMAT">
      <w:r w:rsidR="00FF7741">
        <w:t>#94717363v1&lt;MATTERS&gt; - GBE - Guidance for Articles of Association</w:t>
      </w:r>
    </w:fldSimple>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3702D6E" w14:textId="03752699" w:rsidR="009E5A91" w:rsidRDefault="005C3BAB" w:rsidP="00813873">
    <w:pPr>
      <w:pStyle w:val="Footer"/>
      <w:jc w:val="left"/>
    </w:pPr>
    <w:fldSimple w:instr="DOCPROPERTY iManageFooter \* MERGEFORMAT">
      <w:r w:rsidR="00FF7741">
        <w:t>#94717363v1&lt;MATTERS&gt; - GBE - Guidance for Articles of Association</w:t>
      </w:r>
    </w:fldSimple>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CB42E9A" w14:textId="4E42EBE1" w:rsidR="009E5A91" w:rsidRDefault="005C3BAB" w:rsidP="00813873">
    <w:pPr>
      <w:pStyle w:val="Footer"/>
      <w:jc w:val="left"/>
    </w:pPr>
    <w:fldSimple w:instr="DOCPROPERTY iManageFooter \* MERGEFORMAT">
      <w:r w:rsidR="00FF7741">
        <w:t>#94717363v1&lt;MATTERS&gt; - GBE - Guidance for Articles of Association</w:t>
      </w:r>
    </w:fldSimple>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E15B27B" w14:textId="161B52BB" w:rsidR="009E5A91" w:rsidRDefault="005C3BAB" w:rsidP="00813873">
    <w:pPr>
      <w:pStyle w:val="Footer"/>
      <w:jc w:val="left"/>
    </w:pPr>
    <w:fldSimple w:instr="DOCPROPERTY iManageFooter \* MERGEFORMAT">
      <w:r w:rsidR="00FF7741">
        <w:t>#94717363v1&lt;MATTERS&gt; - GBE - Guidance for Articles of Association</w:t>
      </w:r>
    </w:fldSimple>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5027CFB3" w14:textId="77777777" w:rsidR="000D3612" w:rsidRDefault="000D3612" w:rsidP="00B01583">
      <w:r>
        <w:separator/>
      </w:r>
    </w:p>
  </w:footnote>
  <w:footnote w:type="continuationSeparator" w:id="0">
    <w:p w14:paraId="1FF7BC0A" w14:textId="77777777" w:rsidR="000D3612" w:rsidRDefault="000D3612" w:rsidP="00B01583">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13E2D70" w14:textId="77777777" w:rsidR="009C5CE5" w:rsidRDefault="00FF7741">
    <w:pPr>
      <w:pStyle w:val="Header"/>
    </w:pPr>
    <w:r>
      <w:rPr>
        <w:noProof/>
      </w:rPr>
      <w:pict w14:anchorId="13CCFDCF">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324003126" o:spid="_x0000_s1026" type="#_x0000_t136" style="position:absolute;left:0;text-align:left;margin-left:0;margin-top:0;width:580.95pt;height:55.3pt;rotation:315;z-index:-251655168;mso-position-horizontal:center;mso-position-horizontal-relative:margin;mso-position-vertical:center;mso-position-vertical-relative:margin" o:allowincell="f" fillcolor="silver" stroked="f">
          <v:fill opacity=".5"/>
          <v:textpath style="font-family:&quot;Georgia&quot;;font-size:1pt" string="CONFIDENTIAL DRAFT"/>
          <w10:wrap anchorx="margin" anchory="margin"/>
        </v:shape>
      </w:pic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5000" w:type="pct"/>
      <w:tblCellMar>
        <w:left w:w="57" w:type="dxa"/>
        <w:right w:w="57" w:type="dxa"/>
      </w:tblCellMar>
      <w:tblLook w:val="01E0" w:firstRow="1" w:lastRow="1" w:firstColumn="1" w:lastColumn="1" w:noHBand="0" w:noVBand="0"/>
    </w:tblPr>
    <w:tblGrid>
      <w:gridCol w:w="3582"/>
      <w:gridCol w:w="5444"/>
    </w:tblGrid>
    <w:tr w:rsidR="00982913" w:rsidRPr="006223B8" w14:paraId="470C89B2" w14:textId="77777777" w:rsidTr="00E44E72">
      <w:trPr>
        <w:cantSplit/>
        <w:trHeight w:val="810"/>
      </w:trPr>
      <w:tc>
        <w:tcPr>
          <w:tcW w:w="1984" w:type="pct"/>
        </w:tcPr>
        <w:p w14:paraId="6A5AF0FF" w14:textId="77777777" w:rsidR="00982913" w:rsidRPr="006223B8" w:rsidRDefault="00982913" w:rsidP="00C501B2">
          <w:r w:rsidRPr="006223B8">
            <w:rPr>
              <w:noProof/>
            </w:rPr>
            <w:drawing>
              <wp:inline distT="0" distB="0" distL="0" distR="0" wp14:anchorId="44C86AF9" wp14:editId="57BC99F0">
                <wp:extent cx="1518700" cy="390523"/>
                <wp:effectExtent l="0" t="0" r="5715" b="0"/>
                <wp:docPr id="2106889247" name="Picture 2" descr="A close up of a sign&#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04906643" name="Picture 2" descr="A close up of a sign&#10;&#10;AI-generated content may be incorrect."/>
                        <pic:cNvPicPr>
                          <a:picLocks noChangeAspect="1" noChangeArrowheads="1"/>
                        </pic:cNvPicPr>
                      </pic:nvPicPr>
                      <pic:blipFill>
                        <a:blip r:embed="rId1" cstate="print">
                          <a:extLst>
                            <a:ext uri="{28A0092B-C50C-407E-A947-70E740481C1C}">
                              <a14:useLocalDpi xmlns:a14="http://schemas.microsoft.com/office/drawing/2010/main" val="0"/>
                            </a:ext>
                          </a:extLst>
                        </a:blip>
                        <a:srcRect/>
                        <a:stretch>
                          <a:fillRect/>
                        </a:stretch>
                      </pic:blipFill>
                      <pic:spPr bwMode="auto">
                        <a:xfrm>
                          <a:off x="0" y="0"/>
                          <a:ext cx="1529626" cy="393333"/>
                        </a:xfrm>
                        <a:prstGeom prst="rect">
                          <a:avLst/>
                        </a:prstGeom>
                        <a:noFill/>
                        <a:ln>
                          <a:noFill/>
                        </a:ln>
                      </pic:spPr>
                    </pic:pic>
                  </a:graphicData>
                </a:graphic>
              </wp:inline>
            </w:drawing>
          </w:r>
        </w:p>
      </w:tc>
      <w:tc>
        <w:tcPr>
          <w:tcW w:w="3016" w:type="pct"/>
          <w:vAlign w:val="center"/>
        </w:tcPr>
        <w:p w14:paraId="3DDC49EB" w14:textId="77777777" w:rsidR="00982913" w:rsidRPr="00C501B2" w:rsidRDefault="009071AC" w:rsidP="00E44E72">
          <w:pPr>
            <w:pStyle w:val="BodyText"/>
            <w:jc w:val="right"/>
            <w:rPr>
              <w:sz w:val="20"/>
            </w:rPr>
          </w:pPr>
          <w:r>
            <w:rPr>
              <w:sz w:val="20"/>
            </w:rPr>
            <w:t>Shareholders' Agreement</w:t>
          </w:r>
        </w:p>
      </w:tc>
    </w:tr>
  </w:tbl>
  <w:p w14:paraId="470B5CE3" w14:textId="77777777" w:rsidR="00C501B2" w:rsidRPr="006223B8" w:rsidRDefault="00FF7741" w:rsidP="00C501B2">
    <w:pPr>
      <w:pStyle w:val="Header"/>
      <w:rPr>
        <w:rFonts w:eastAsia="Arial"/>
      </w:rPr>
    </w:pPr>
    <w:r>
      <w:rPr>
        <w:noProof/>
      </w:rPr>
      <w:pict w14:anchorId="2D2F81E5">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324003127" o:spid="_x0000_s1027" type="#_x0000_t136" style="position:absolute;left:0;text-align:left;margin-left:0;margin-top:0;width:580.95pt;height:55.3pt;rotation:315;z-index:-251653120;mso-position-horizontal:center;mso-position-horizontal-relative:margin;mso-position-vertical:center;mso-position-vertical-relative:margin" o:allowincell="f" fillcolor="silver" stroked="f">
          <v:fill opacity=".5"/>
          <v:textpath style="font-family:&quot;Georgia&quot;;font-size:1pt" string="CONFIDENTIAL DRAFT"/>
          <w10:wrap anchorx="margin" anchory="margin"/>
        </v:shape>
      </w:pic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A195BD3" w14:textId="77777777" w:rsidR="009C5CE5" w:rsidRDefault="00FF7741">
    <w:pPr>
      <w:pStyle w:val="Header"/>
    </w:pPr>
    <w:r>
      <w:rPr>
        <w:noProof/>
      </w:rPr>
      <w:pict w14:anchorId="42A39BD6">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324003125" o:spid="_x0000_s1025" type="#_x0000_t136" style="position:absolute;left:0;text-align:left;margin-left:0;margin-top:0;width:580.95pt;height:55.3pt;rotation:315;z-index:-251657216;mso-position-horizontal:center;mso-position-horizontal-relative:margin;mso-position-vertical:center;mso-position-vertical-relative:margin" o:allowincell="f" fillcolor="silver" stroked="f">
          <v:fill opacity=".5"/>
          <v:textpath style="font-family:&quot;Georgia&quot;;font-size:1pt" string="CONFIDENTIAL DRAFT"/>
          <w10:wrap anchorx="margin" anchory="margin"/>
        </v:shape>
      </w:pic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8530DE9" w14:textId="77777777" w:rsidR="00E07042" w:rsidRDefault="00FF7741">
    <w:pPr>
      <w:pStyle w:val="Header"/>
    </w:pPr>
    <w:r>
      <w:rPr>
        <w:noProof/>
      </w:rPr>
      <w:pict w14:anchorId="19FD00FC">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324003129" o:spid="_x0000_s1029" type="#_x0000_t136" style="position:absolute;left:0;text-align:left;margin-left:0;margin-top:0;width:580.95pt;height:55.3pt;rotation:315;z-index:-251649024;mso-position-horizontal:center;mso-position-horizontal-relative:margin;mso-position-vertical:center;mso-position-vertical-relative:margin" o:allowincell="f" fillcolor="silver" stroked="f">
          <v:fill opacity=".5"/>
          <v:textpath style="font-family:&quot;Georgia&quot;;font-size:1pt" string="CONFIDENTIAL DRAFT"/>
          <w10:wrap anchorx="margin" anchory="margin"/>
        </v:shape>
      </w:pic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E76FA31" w14:textId="77777777" w:rsidR="00E07042" w:rsidRDefault="00FF7741">
    <w:pPr>
      <w:pStyle w:val="Header"/>
    </w:pPr>
    <w:r>
      <w:rPr>
        <w:noProof/>
      </w:rPr>
      <w:pict w14:anchorId="3B473C67">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324003130" o:spid="_x0000_s1030" type="#_x0000_t136" style="position:absolute;left:0;text-align:left;margin-left:0;margin-top:0;width:580.95pt;height:55.3pt;rotation:315;z-index:-251646976;mso-position-horizontal:center;mso-position-horizontal-relative:margin;mso-position-vertical:center;mso-position-vertical-relative:margin" o:allowincell="f" fillcolor="silver" stroked="f">
          <v:fill opacity=".5"/>
          <v:textpath style="font-family:&quot;Georgia&quot;;font-size:1pt" string="CONFIDENTIAL DRAFT"/>
          <w10:wrap anchorx="margin" anchory="margin"/>
        </v:shape>
      </w:pic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8790562" w14:textId="77777777" w:rsidR="00E07042" w:rsidRDefault="00FF7741">
    <w:pPr>
      <w:pStyle w:val="Header"/>
    </w:pPr>
    <w:r>
      <w:rPr>
        <w:noProof/>
      </w:rPr>
      <w:pict w14:anchorId="26F4CF6E">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324003128" o:spid="_x0000_s1028" type="#_x0000_t136" style="position:absolute;left:0;text-align:left;margin-left:0;margin-top:0;width:580.95pt;height:55.3pt;rotation:315;z-index:-251651072;mso-position-horizontal:center;mso-position-horizontal-relative:margin;mso-position-vertical:center;mso-position-vertical-relative:margin" o:allowincell="f" fillcolor="silver" stroked="f">
          <v:fill opacity=".5"/>
          <v:textpath style="font-family:&quot;Georgia&quot;;font-size:1pt" string="CONFIDENTIAL DRAFT"/>
          <w10:wrap anchorx="margin" anchory="margin"/>
        </v:shape>
      </w:pict>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0BDE5AD" w14:textId="77777777" w:rsidR="00E07042" w:rsidRDefault="00FF7741">
    <w:pPr>
      <w:pStyle w:val="Header"/>
    </w:pPr>
    <w:r>
      <w:rPr>
        <w:noProof/>
      </w:rPr>
      <w:pict w14:anchorId="5B536D60">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324003132" o:spid="_x0000_s1032" type="#_x0000_t136" style="position:absolute;left:0;text-align:left;margin-left:0;margin-top:0;width:580.95pt;height:55.3pt;rotation:315;z-index:-251642880;mso-position-horizontal:center;mso-position-horizontal-relative:margin;mso-position-vertical:center;mso-position-vertical-relative:margin" o:allowincell="f" fillcolor="silver" stroked="f">
          <v:fill opacity=".5"/>
          <v:textpath style="font-family:&quot;Georgia&quot;;font-size:1pt" string="CONFIDENTIAL DRAFT"/>
          <w10:wrap anchorx="margin" anchory="margin"/>
        </v:shape>
      </w:pict>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D96D7EB" w14:textId="77777777" w:rsidR="00E07042" w:rsidRDefault="00FF7741">
    <w:pPr>
      <w:pStyle w:val="Header"/>
    </w:pPr>
    <w:r>
      <w:rPr>
        <w:noProof/>
      </w:rPr>
      <w:pict w14:anchorId="69756E38">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324003133" o:spid="_x0000_s1033" type="#_x0000_t136" style="position:absolute;left:0;text-align:left;margin-left:0;margin-top:0;width:580.95pt;height:55.3pt;rotation:315;z-index:-251640832;mso-position-horizontal:center;mso-position-horizontal-relative:margin;mso-position-vertical:center;mso-position-vertical-relative:margin" o:allowincell="f" fillcolor="silver" stroked="f">
          <v:fill opacity=".5"/>
          <v:textpath style="font-family:&quot;Georgia&quot;;font-size:1pt" string="CONFIDENTIAL DRAFT"/>
          <w10:wrap anchorx="margin" anchory="margin"/>
        </v:shape>
      </w:pict>
    </w: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B5053FA" w14:textId="77777777" w:rsidR="00E07042" w:rsidRDefault="00FF7741">
    <w:pPr>
      <w:pStyle w:val="Header"/>
    </w:pPr>
    <w:r>
      <w:rPr>
        <w:noProof/>
      </w:rPr>
      <w:pict w14:anchorId="5CB237C0">
        <v:shapetype id="_x0000_t136" coordsize="21600,21600" o:spt="136" adj="10800" path="m@7,l@8,m@5,21600l@6,21600e">
          <v:formulas>
            <v:f eqn="sum #0 0 10800"/>
            <v:f eqn="prod #0 2 1"/>
            <v:f eqn="sum 21600 0 @1"/>
            <v:f eqn="sum 0 0 @2"/>
            <v:f eqn="sum 21600 0 @3"/>
            <v:f eqn="if @0 @3 0"/>
            <v:f eqn="if @0 21600 @1"/>
            <v:f eqn="if @0 0 @2"/>
            <v:f eqn="if @0 @4 21600"/>
            <v:f eqn="mid @5 @6"/>
            <v:f eqn="mid @8 @5"/>
            <v:f eqn="mid @7 @8"/>
            <v:f eqn="mid @6 @7"/>
            <v:f eqn="sum @6 0 @5"/>
          </v:formulas>
          <v:path textpathok="t" o:connecttype="custom" o:connectlocs="@9,0;@10,10800;@11,21600;@12,10800" o:connectangles="270,180,90,0"/>
          <v:textpath on="t" fitshape="t"/>
          <v:handles>
            <v:h position="#0,bottomRight" xrange="6629,14971"/>
          </v:handles>
          <o:lock v:ext="edit" text="t" shapetype="t"/>
        </v:shapetype>
        <v:shape id="PowerPlusWaterMarkObject324003131" o:spid="_x0000_s1031" type="#_x0000_t136" style="position:absolute;left:0;text-align:left;margin-left:0;margin-top:0;width:580.95pt;height:55.3pt;rotation:315;z-index:-251644928;mso-position-horizontal:center;mso-position-horizontal-relative:margin;mso-position-vertical:center;mso-position-vertical-relative:margin" o:allowincell="f" fillcolor="silver" stroked="f">
          <v:fill opacity=".5"/>
          <v:textpath style="font-family:&quot;Georgia&quot;;font-size:1pt" string="CONFIDENTIAL DRAFT"/>
          <w10:wrap anchorx="margin" anchory="margin"/>
        </v:shape>
      </w:pic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0F574F4"/>
    <w:multiLevelType w:val="hybridMultilevel"/>
    <w:tmpl w:val="1D20CF60"/>
    <w:lvl w:ilvl="0" w:tplc="0809000B">
      <w:start w:val="1"/>
      <w:numFmt w:val="bullet"/>
      <w:lvlText w:val=""/>
      <w:lvlJc w:val="left"/>
      <w:pPr>
        <w:ind w:left="720" w:hanging="360"/>
      </w:pPr>
      <w:rPr>
        <w:rFonts w:ascii="Wingdings" w:hAnsi="Wingdings" w:hint="default"/>
      </w:rPr>
    </w:lvl>
    <w:lvl w:ilvl="1" w:tplc="08090003">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 w15:restartNumberingAfterBreak="0">
    <w:nsid w:val="03D9466E"/>
    <w:multiLevelType w:val="multilevel"/>
    <w:tmpl w:val="22B85D12"/>
    <w:styleLink w:val="NumberingSchedules"/>
    <w:lvl w:ilvl="0">
      <w:start w:val="1"/>
      <w:numFmt w:val="decimal"/>
      <w:pStyle w:val="BBScheduleHeading1"/>
      <w:lvlText w:val="%1."/>
      <w:lvlJc w:val="left"/>
      <w:pPr>
        <w:tabs>
          <w:tab w:val="num" w:pos="720"/>
        </w:tabs>
        <w:ind w:left="720" w:hanging="720"/>
      </w:pPr>
      <w:rPr>
        <w:rFonts w:hint="default"/>
      </w:rPr>
    </w:lvl>
    <w:lvl w:ilvl="1">
      <w:start w:val="1"/>
      <w:numFmt w:val="decimal"/>
      <w:pStyle w:val="BBSchedule2"/>
      <w:lvlText w:val="%1.%2"/>
      <w:lvlJc w:val="left"/>
      <w:pPr>
        <w:tabs>
          <w:tab w:val="num" w:pos="720"/>
        </w:tabs>
        <w:ind w:left="720" w:hanging="720"/>
      </w:pPr>
      <w:rPr>
        <w:rFonts w:hint="default"/>
      </w:rPr>
    </w:lvl>
    <w:lvl w:ilvl="2">
      <w:start w:val="1"/>
      <w:numFmt w:val="lowerLetter"/>
      <w:pStyle w:val="BBSchedule3"/>
      <w:lvlText w:val="(%3)"/>
      <w:lvlJc w:val="left"/>
      <w:pPr>
        <w:tabs>
          <w:tab w:val="num" w:pos="1440"/>
        </w:tabs>
        <w:ind w:left="1440" w:hanging="720"/>
      </w:pPr>
      <w:rPr>
        <w:rFonts w:hint="default"/>
      </w:rPr>
    </w:lvl>
    <w:lvl w:ilvl="3">
      <w:start w:val="1"/>
      <w:numFmt w:val="lowerRoman"/>
      <w:pStyle w:val="BBSchedule4"/>
      <w:lvlText w:val="(%4)"/>
      <w:lvlJc w:val="left"/>
      <w:pPr>
        <w:tabs>
          <w:tab w:val="num" w:pos="2160"/>
        </w:tabs>
        <w:ind w:left="2160" w:hanging="720"/>
      </w:pPr>
      <w:rPr>
        <w:rFonts w:hint="default"/>
      </w:rPr>
    </w:lvl>
    <w:lvl w:ilvl="4">
      <w:start w:val="1"/>
      <w:numFmt w:val="upperLetter"/>
      <w:pStyle w:val="BBSchedule5"/>
      <w:lvlText w:val="(%5)"/>
      <w:lvlJc w:val="left"/>
      <w:pPr>
        <w:tabs>
          <w:tab w:val="num" w:pos="2880"/>
        </w:tabs>
        <w:ind w:left="2880" w:hanging="720"/>
      </w:pPr>
      <w:rPr>
        <w:rFonts w:hint="default"/>
      </w:rPr>
    </w:lvl>
    <w:lvl w:ilvl="5">
      <w:start w:val="1"/>
      <w:numFmt w:val="upperRoman"/>
      <w:pStyle w:val="BBSchedule6"/>
      <w:lvlText w:val="(%6)"/>
      <w:lvlJc w:val="left"/>
      <w:pPr>
        <w:tabs>
          <w:tab w:val="num" w:pos="3600"/>
        </w:tabs>
        <w:ind w:left="3600" w:hanging="720"/>
      </w:pPr>
      <w:rPr>
        <w:rFonts w:hint="default"/>
      </w:rPr>
    </w:lvl>
    <w:lvl w:ilvl="6">
      <w:start w:val="1"/>
      <w:numFmt w:val="lowerLetter"/>
      <w:pStyle w:val="BBSchedule7"/>
      <w:lvlText w:val="(%7)"/>
      <w:lvlJc w:val="left"/>
      <w:pPr>
        <w:tabs>
          <w:tab w:val="num" w:pos="4321"/>
        </w:tabs>
        <w:ind w:left="4321" w:hanging="721"/>
      </w:pPr>
      <w:rPr>
        <w:rFonts w:hint="default"/>
      </w:rPr>
    </w:lvl>
    <w:lvl w:ilvl="7">
      <w:start w:val="1"/>
      <w:numFmt w:val="lowerRoman"/>
      <w:pStyle w:val="BBSchedule8"/>
      <w:lvlText w:val="(%8)"/>
      <w:lvlJc w:val="left"/>
      <w:pPr>
        <w:tabs>
          <w:tab w:val="num" w:pos="5041"/>
        </w:tabs>
        <w:ind w:left="5041" w:hanging="720"/>
      </w:pPr>
      <w:rPr>
        <w:rFonts w:hint="default"/>
      </w:rPr>
    </w:lvl>
    <w:lvl w:ilvl="8">
      <w:start w:val="1"/>
      <w:numFmt w:val="lowerRoman"/>
      <w:pStyle w:val="BBSchedule9"/>
      <w:lvlText w:val="%9."/>
      <w:lvlJc w:val="left"/>
      <w:pPr>
        <w:tabs>
          <w:tab w:val="num" w:pos="5761"/>
        </w:tabs>
        <w:ind w:left="5761" w:hanging="720"/>
      </w:pPr>
      <w:rPr>
        <w:rFonts w:hint="default"/>
      </w:rPr>
    </w:lvl>
  </w:abstractNum>
  <w:abstractNum w:abstractNumId="2" w15:restartNumberingAfterBreak="0">
    <w:nsid w:val="08CE7B96"/>
    <w:multiLevelType w:val="multilevel"/>
    <w:tmpl w:val="6082D288"/>
    <w:lvl w:ilvl="0">
      <w:start w:val="1"/>
      <w:numFmt w:val="decimal"/>
      <w:lvlText w:val="%1."/>
      <w:lvlJc w:val="left"/>
      <w:pPr>
        <w:ind w:left="720" w:hanging="720"/>
      </w:pPr>
      <w:rPr>
        <w:rFonts w:hint="default"/>
      </w:rPr>
    </w:lvl>
    <w:lvl w:ilvl="1">
      <w:start w:val="1"/>
      <w:numFmt w:val="bullet"/>
      <w:lvlText w:val=""/>
      <w:lvlJc w:val="left"/>
      <w:pPr>
        <w:ind w:left="360" w:hanging="360"/>
      </w:pPr>
      <w:rPr>
        <w:rFonts w:ascii="Wingdings" w:hAnsi="Wingdings" w:hint="default"/>
      </w:rPr>
    </w:lvl>
    <w:lvl w:ilvl="2">
      <w:start w:val="1"/>
      <w:numFmt w:val="decimal"/>
      <w:lvlText w:val="%1.%2.%3"/>
      <w:lvlJc w:val="left"/>
      <w:pPr>
        <w:tabs>
          <w:tab w:val="num" w:pos="1622"/>
        </w:tabs>
        <w:ind w:left="1622" w:hanging="902"/>
      </w:pPr>
      <w:rPr>
        <w:rFonts w:hint="default"/>
      </w:rPr>
    </w:lvl>
    <w:lvl w:ilvl="3">
      <w:start w:val="1"/>
      <w:numFmt w:val="decimal"/>
      <w:lvlText w:val="%1.%2.%3.%4"/>
      <w:lvlJc w:val="left"/>
      <w:pPr>
        <w:tabs>
          <w:tab w:val="num" w:pos="2699"/>
        </w:tabs>
        <w:ind w:left="2699" w:hanging="1077"/>
      </w:pPr>
      <w:rPr>
        <w:rFonts w:hint="default"/>
      </w:rPr>
    </w:lvl>
    <w:lvl w:ilvl="4">
      <w:start w:val="1"/>
      <w:numFmt w:val="lowerLetter"/>
      <w:lvlText w:val="(%5)"/>
      <w:lvlJc w:val="left"/>
      <w:pPr>
        <w:tabs>
          <w:tab w:val="num" w:pos="2699"/>
        </w:tabs>
        <w:ind w:left="2699" w:hanging="1077"/>
      </w:pPr>
      <w:rPr>
        <w:rFonts w:hint="default"/>
      </w:rPr>
    </w:lvl>
    <w:lvl w:ilvl="5">
      <w:start w:val="1"/>
      <w:numFmt w:val="lowerRoman"/>
      <w:lvlText w:val="(%6)"/>
      <w:lvlJc w:val="left"/>
      <w:pPr>
        <w:tabs>
          <w:tab w:val="num" w:pos="3238"/>
        </w:tabs>
        <w:ind w:left="3238" w:hanging="539"/>
      </w:pPr>
      <w:rPr>
        <w:rFonts w:hint="default"/>
      </w:rPr>
    </w:lvl>
    <w:lvl w:ilvl="6">
      <w:start w:val="1"/>
      <w:numFmt w:val="upperLetter"/>
      <w:lvlText w:val="(%7)"/>
      <w:lvlJc w:val="left"/>
      <w:pPr>
        <w:tabs>
          <w:tab w:val="num" w:pos="3912"/>
        </w:tabs>
        <w:ind w:left="3912" w:hanging="674"/>
      </w:pPr>
      <w:rPr>
        <w:rFonts w:hint="default"/>
      </w:rPr>
    </w:lvl>
    <w:lvl w:ilvl="7">
      <w:start w:val="1"/>
      <w:numFmt w:val="upperRoman"/>
      <w:lvlText w:val="(%8)"/>
      <w:lvlJc w:val="left"/>
      <w:pPr>
        <w:tabs>
          <w:tab w:val="num" w:pos="4587"/>
        </w:tabs>
        <w:ind w:left="4587" w:hanging="675"/>
      </w:pPr>
      <w:rPr>
        <w:rFonts w:hint="default"/>
      </w:rPr>
    </w:lvl>
    <w:lvl w:ilvl="8">
      <w:start w:val="1"/>
      <w:numFmt w:val="lowerRoman"/>
      <w:lvlText w:val="%9."/>
      <w:lvlJc w:val="left"/>
      <w:pPr>
        <w:tabs>
          <w:tab w:val="num" w:pos="5262"/>
        </w:tabs>
        <w:ind w:left="5262" w:hanging="675"/>
      </w:pPr>
      <w:rPr>
        <w:rFonts w:hint="default"/>
      </w:rPr>
    </w:lvl>
  </w:abstractNum>
  <w:abstractNum w:abstractNumId="3" w15:restartNumberingAfterBreak="0">
    <w:nsid w:val="286315E9"/>
    <w:multiLevelType w:val="multilevel"/>
    <w:tmpl w:val="D47AE55E"/>
    <w:lvl w:ilvl="0">
      <w:start w:val="1"/>
      <w:numFmt w:val="upperLetter"/>
      <w:pStyle w:val="BBRecitals"/>
      <w:lvlText w:val="(%1)"/>
      <w:lvlJc w:val="left"/>
      <w:pPr>
        <w:ind w:left="720" w:hanging="720"/>
      </w:pPr>
      <w:rPr>
        <w:rFonts w:hint="default"/>
        <w:b w:val="0"/>
        <w:bCs/>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4" w15:restartNumberingAfterBreak="0">
    <w:nsid w:val="2F6B5EA9"/>
    <w:multiLevelType w:val="multilevel"/>
    <w:tmpl w:val="77080A38"/>
    <w:styleLink w:val="BulletList"/>
    <w:lvl w:ilvl="0">
      <w:start w:val="1"/>
      <w:numFmt w:val="bullet"/>
      <w:pStyle w:val="BBBulletatMargin"/>
      <w:lvlText w:val=""/>
      <w:lvlJc w:val="left"/>
      <w:pPr>
        <w:tabs>
          <w:tab w:val="num" w:pos="720"/>
        </w:tabs>
        <w:ind w:left="720" w:hanging="720"/>
      </w:pPr>
      <w:rPr>
        <w:rFonts w:ascii="Symbol" w:hAnsi="Symbol" w:hint="default"/>
      </w:rPr>
    </w:lvl>
    <w:lvl w:ilvl="1">
      <w:start w:val="1"/>
      <w:numFmt w:val="bullet"/>
      <w:pStyle w:val="BBBullet1"/>
      <w:lvlText w:val=""/>
      <w:lvlJc w:val="left"/>
      <w:pPr>
        <w:tabs>
          <w:tab w:val="num" w:pos="1622"/>
        </w:tabs>
        <w:ind w:left="1622" w:hanging="902"/>
      </w:pPr>
      <w:rPr>
        <w:rFonts w:ascii="Symbol" w:hAnsi="Symbol" w:hint="default"/>
      </w:rPr>
    </w:lvl>
    <w:lvl w:ilvl="2">
      <w:start w:val="1"/>
      <w:numFmt w:val="bullet"/>
      <w:pStyle w:val="BBBullet2"/>
      <w:lvlText w:val=""/>
      <w:lvlJc w:val="left"/>
      <w:pPr>
        <w:tabs>
          <w:tab w:val="num" w:pos="1622"/>
        </w:tabs>
        <w:ind w:left="1622" w:hanging="902"/>
      </w:pPr>
      <w:rPr>
        <w:rFonts w:ascii="Symbol" w:hAnsi="Symbol" w:hint="default"/>
      </w:rPr>
    </w:lvl>
    <w:lvl w:ilvl="3">
      <w:start w:val="1"/>
      <w:numFmt w:val="bullet"/>
      <w:pStyle w:val="BBBullet3"/>
      <w:lvlText w:val=""/>
      <w:lvlJc w:val="left"/>
      <w:pPr>
        <w:tabs>
          <w:tab w:val="num" w:pos="2699"/>
        </w:tabs>
        <w:ind w:left="2699" w:hanging="1077"/>
      </w:pPr>
      <w:rPr>
        <w:rFonts w:ascii="Symbol" w:hAnsi="Symbol" w:hint="default"/>
      </w:rPr>
    </w:lvl>
    <w:lvl w:ilvl="4">
      <w:start w:val="1"/>
      <w:numFmt w:val="bullet"/>
      <w:pStyle w:val="BBBullet4"/>
      <w:lvlText w:val=""/>
      <w:lvlJc w:val="left"/>
      <w:pPr>
        <w:tabs>
          <w:tab w:val="num" w:pos="3238"/>
        </w:tabs>
        <w:ind w:left="3238" w:hanging="539"/>
      </w:pPr>
      <w:rPr>
        <w:rFonts w:ascii="Symbol" w:hAnsi="Symbol" w:hint="default"/>
      </w:rPr>
    </w:lvl>
    <w:lvl w:ilvl="5">
      <w:start w:val="1"/>
      <w:numFmt w:val="bullet"/>
      <w:pStyle w:val="BBBullet5"/>
      <w:lvlText w:val=""/>
      <w:lvlJc w:val="left"/>
      <w:pPr>
        <w:tabs>
          <w:tab w:val="num" w:pos="3238"/>
        </w:tabs>
        <w:ind w:left="3238" w:hanging="539"/>
      </w:pPr>
      <w:rPr>
        <w:rFonts w:ascii="Symbol" w:hAnsi="Symbol" w:hint="default"/>
      </w:rPr>
    </w:lvl>
    <w:lvl w:ilvl="6">
      <w:start w:val="1"/>
      <w:numFmt w:val="bullet"/>
      <w:pStyle w:val="BBBullet6"/>
      <w:lvlText w:val=""/>
      <w:lvlJc w:val="left"/>
      <w:pPr>
        <w:tabs>
          <w:tab w:val="num" w:pos="3912"/>
        </w:tabs>
        <w:ind w:left="3912" w:hanging="674"/>
      </w:pPr>
      <w:rPr>
        <w:rFonts w:ascii="Symbol" w:hAnsi="Symbol" w:hint="default"/>
      </w:rPr>
    </w:lvl>
    <w:lvl w:ilvl="7">
      <w:start w:val="1"/>
      <w:numFmt w:val="bullet"/>
      <w:pStyle w:val="BBBullet7"/>
      <w:lvlText w:val=""/>
      <w:lvlJc w:val="left"/>
      <w:pPr>
        <w:tabs>
          <w:tab w:val="num" w:pos="4587"/>
        </w:tabs>
        <w:ind w:left="4587" w:hanging="675"/>
      </w:pPr>
      <w:rPr>
        <w:rFonts w:ascii="Symbol" w:hAnsi="Symbol" w:hint="default"/>
      </w:rPr>
    </w:lvl>
    <w:lvl w:ilvl="8">
      <w:start w:val="1"/>
      <w:numFmt w:val="bullet"/>
      <w:pStyle w:val="BBBullet8"/>
      <w:lvlText w:val=""/>
      <w:lvlJc w:val="left"/>
      <w:pPr>
        <w:tabs>
          <w:tab w:val="num" w:pos="5262"/>
        </w:tabs>
        <w:ind w:left="5262" w:hanging="675"/>
      </w:pPr>
      <w:rPr>
        <w:rFonts w:ascii="Symbol" w:hAnsi="Symbol" w:hint="default"/>
      </w:rPr>
    </w:lvl>
  </w:abstractNum>
  <w:abstractNum w:abstractNumId="5" w15:restartNumberingAfterBreak="0">
    <w:nsid w:val="3C2C365B"/>
    <w:multiLevelType w:val="multilevel"/>
    <w:tmpl w:val="033460DE"/>
    <w:styleLink w:val="NumberingMain"/>
    <w:lvl w:ilvl="0">
      <w:start w:val="1"/>
      <w:numFmt w:val="decimal"/>
      <w:pStyle w:val="BBHeading1"/>
      <w:lvlText w:val="%1."/>
      <w:lvlJc w:val="left"/>
      <w:pPr>
        <w:ind w:left="720" w:hanging="720"/>
      </w:pPr>
      <w:rPr>
        <w:rFonts w:hint="default"/>
      </w:rPr>
    </w:lvl>
    <w:lvl w:ilvl="1">
      <w:start w:val="1"/>
      <w:numFmt w:val="decimal"/>
      <w:pStyle w:val="BBClause2"/>
      <w:lvlText w:val="%1.%2"/>
      <w:lvlJc w:val="left"/>
      <w:pPr>
        <w:ind w:left="720" w:hanging="720"/>
      </w:pPr>
      <w:rPr>
        <w:rFonts w:hint="default"/>
      </w:rPr>
    </w:lvl>
    <w:lvl w:ilvl="2">
      <w:start w:val="1"/>
      <w:numFmt w:val="decimal"/>
      <w:pStyle w:val="BBClause3"/>
      <w:lvlText w:val="%1.%2.%3"/>
      <w:lvlJc w:val="left"/>
      <w:pPr>
        <w:tabs>
          <w:tab w:val="num" w:pos="1622"/>
        </w:tabs>
        <w:ind w:left="1622" w:hanging="902"/>
      </w:pPr>
      <w:rPr>
        <w:rFonts w:hint="default"/>
      </w:rPr>
    </w:lvl>
    <w:lvl w:ilvl="3">
      <w:start w:val="1"/>
      <w:numFmt w:val="decimal"/>
      <w:pStyle w:val="BBClause4"/>
      <w:lvlText w:val="%1.%2.%3.%4"/>
      <w:lvlJc w:val="left"/>
      <w:pPr>
        <w:tabs>
          <w:tab w:val="num" w:pos="2699"/>
        </w:tabs>
        <w:ind w:left="2699" w:hanging="1077"/>
      </w:pPr>
      <w:rPr>
        <w:rFonts w:hint="default"/>
      </w:rPr>
    </w:lvl>
    <w:lvl w:ilvl="4">
      <w:start w:val="1"/>
      <w:numFmt w:val="lowerLetter"/>
      <w:pStyle w:val="BBClause5"/>
      <w:lvlText w:val="(%5)"/>
      <w:lvlJc w:val="left"/>
      <w:pPr>
        <w:tabs>
          <w:tab w:val="num" w:pos="2699"/>
        </w:tabs>
        <w:ind w:left="2699" w:hanging="1077"/>
      </w:pPr>
      <w:rPr>
        <w:rFonts w:hint="default"/>
      </w:rPr>
    </w:lvl>
    <w:lvl w:ilvl="5">
      <w:start w:val="1"/>
      <w:numFmt w:val="lowerRoman"/>
      <w:pStyle w:val="BBClause6"/>
      <w:lvlText w:val="(%6)"/>
      <w:lvlJc w:val="left"/>
      <w:pPr>
        <w:tabs>
          <w:tab w:val="num" w:pos="3238"/>
        </w:tabs>
        <w:ind w:left="3238" w:hanging="539"/>
      </w:pPr>
      <w:rPr>
        <w:rFonts w:hint="default"/>
      </w:rPr>
    </w:lvl>
    <w:lvl w:ilvl="6">
      <w:start w:val="1"/>
      <w:numFmt w:val="upperLetter"/>
      <w:pStyle w:val="BBClause7"/>
      <w:lvlText w:val="(%7)"/>
      <w:lvlJc w:val="left"/>
      <w:pPr>
        <w:tabs>
          <w:tab w:val="num" w:pos="3912"/>
        </w:tabs>
        <w:ind w:left="3912" w:hanging="674"/>
      </w:pPr>
      <w:rPr>
        <w:rFonts w:hint="default"/>
      </w:rPr>
    </w:lvl>
    <w:lvl w:ilvl="7">
      <w:start w:val="1"/>
      <w:numFmt w:val="upperRoman"/>
      <w:pStyle w:val="BBClause8"/>
      <w:lvlText w:val="(%8)"/>
      <w:lvlJc w:val="left"/>
      <w:pPr>
        <w:tabs>
          <w:tab w:val="num" w:pos="4587"/>
        </w:tabs>
        <w:ind w:left="4587" w:hanging="675"/>
      </w:pPr>
      <w:rPr>
        <w:rFonts w:hint="default"/>
      </w:rPr>
    </w:lvl>
    <w:lvl w:ilvl="8">
      <w:start w:val="1"/>
      <w:numFmt w:val="lowerRoman"/>
      <w:pStyle w:val="BBClause9"/>
      <w:lvlText w:val="%9."/>
      <w:lvlJc w:val="left"/>
      <w:pPr>
        <w:tabs>
          <w:tab w:val="num" w:pos="5262"/>
        </w:tabs>
        <w:ind w:left="5262" w:hanging="675"/>
      </w:pPr>
      <w:rPr>
        <w:rFonts w:hint="default"/>
      </w:rPr>
    </w:lvl>
  </w:abstractNum>
  <w:abstractNum w:abstractNumId="6" w15:restartNumberingAfterBreak="0">
    <w:nsid w:val="48953B76"/>
    <w:multiLevelType w:val="multilevel"/>
    <w:tmpl w:val="CB5C1A90"/>
    <w:name w:val="BBScheduleList"/>
    <w:lvl w:ilvl="0">
      <w:start w:val="1"/>
      <w:numFmt w:val="none"/>
      <w:suff w:val="nothing"/>
      <w:lvlText w:val=""/>
      <w:lvlJc w:val="left"/>
      <w:pPr>
        <w:ind w:left="0" w:firstLine="0"/>
      </w:pPr>
      <w:rPr>
        <w:rFonts w:hint="default"/>
      </w:rPr>
    </w:lvl>
    <w:lvl w:ilvl="1">
      <w:start w:val="1"/>
      <w:numFmt w:val="decimal"/>
      <w:lvlText w:val="%2."/>
      <w:lvlJc w:val="left"/>
      <w:pPr>
        <w:tabs>
          <w:tab w:val="num" w:pos="720"/>
        </w:tabs>
        <w:ind w:left="720" w:hanging="720"/>
      </w:pPr>
      <w:rPr>
        <w:rFonts w:hint="default"/>
        <w:b w:val="0"/>
        <w:i w:val="0"/>
      </w:rPr>
    </w:lvl>
    <w:lvl w:ilvl="2">
      <w:start w:val="1"/>
      <w:numFmt w:val="decimal"/>
      <w:lvlText w:val="%2.%3"/>
      <w:lvlJc w:val="left"/>
      <w:pPr>
        <w:tabs>
          <w:tab w:val="num" w:pos="720"/>
        </w:tabs>
        <w:ind w:left="720" w:hanging="720"/>
      </w:pPr>
      <w:rPr>
        <w:rFonts w:hint="default"/>
        <w:b w:val="0"/>
        <w:i w:val="0"/>
      </w:rPr>
    </w:lvl>
    <w:lvl w:ilvl="3">
      <w:start w:val="1"/>
      <w:numFmt w:val="lowerLetter"/>
      <w:lvlText w:val="(%4)"/>
      <w:lvlJc w:val="left"/>
      <w:pPr>
        <w:tabs>
          <w:tab w:val="num" w:pos="1440"/>
        </w:tabs>
        <w:ind w:left="1440" w:hanging="720"/>
      </w:pPr>
      <w:rPr>
        <w:rFonts w:hint="default"/>
        <w:b w:val="0"/>
        <w:i w:val="0"/>
      </w:rPr>
    </w:lvl>
    <w:lvl w:ilvl="4">
      <w:start w:val="1"/>
      <w:numFmt w:val="lowerRoman"/>
      <w:lvlText w:val="(%5)"/>
      <w:lvlJc w:val="left"/>
      <w:pPr>
        <w:tabs>
          <w:tab w:val="num" w:pos="2160"/>
        </w:tabs>
        <w:ind w:left="2160" w:hanging="720"/>
      </w:pPr>
      <w:rPr>
        <w:rFonts w:hint="default"/>
        <w:b w:val="0"/>
        <w:i w:val="0"/>
      </w:rPr>
    </w:lvl>
    <w:lvl w:ilvl="5">
      <w:start w:val="1"/>
      <w:numFmt w:val="upperLetter"/>
      <w:lvlText w:val="(%6)"/>
      <w:lvlJc w:val="left"/>
      <w:pPr>
        <w:tabs>
          <w:tab w:val="num" w:pos="2880"/>
        </w:tabs>
        <w:ind w:left="2880" w:hanging="720"/>
      </w:pPr>
      <w:rPr>
        <w:rFonts w:hint="default"/>
        <w:b w:val="0"/>
        <w:i w:val="0"/>
      </w:rPr>
    </w:lvl>
    <w:lvl w:ilvl="6">
      <w:start w:val="1"/>
      <w:numFmt w:val="upperRoman"/>
      <w:lvlText w:val="(%7)"/>
      <w:lvlJc w:val="left"/>
      <w:pPr>
        <w:tabs>
          <w:tab w:val="num" w:pos="3600"/>
        </w:tabs>
        <w:ind w:left="3600" w:hanging="720"/>
      </w:pPr>
      <w:rPr>
        <w:rFonts w:hint="default"/>
        <w:b w:val="0"/>
        <w:i w:val="0"/>
      </w:rPr>
    </w:lvl>
    <w:lvl w:ilvl="7">
      <w:start w:val="1"/>
      <w:numFmt w:val="none"/>
      <w:suff w:val="nothing"/>
      <w:lvlText w:val=""/>
      <w:lvlJc w:val="left"/>
      <w:pPr>
        <w:ind w:left="0" w:firstLine="0"/>
      </w:pPr>
      <w:rPr>
        <w:rFonts w:hint="default"/>
      </w:rPr>
    </w:lvl>
    <w:lvl w:ilvl="8">
      <w:start w:val="1"/>
      <w:numFmt w:val="none"/>
      <w:suff w:val="nothing"/>
      <w:lvlText w:val=""/>
      <w:lvlJc w:val="left"/>
      <w:pPr>
        <w:ind w:left="0" w:firstLine="0"/>
      </w:pPr>
      <w:rPr>
        <w:rFonts w:hint="default"/>
      </w:rPr>
    </w:lvl>
  </w:abstractNum>
  <w:abstractNum w:abstractNumId="7" w15:restartNumberingAfterBreak="0">
    <w:nsid w:val="49231AE8"/>
    <w:multiLevelType w:val="multilevel"/>
    <w:tmpl w:val="447A854A"/>
    <w:lvl w:ilvl="0">
      <w:start w:val="1"/>
      <w:numFmt w:val="decimal"/>
      <w:pStyle w:val="BBScheduleTitle"/>
      <w:suff w:val="nothing"/>
      <w:lvlText w:val="SCHEDULE %1"/>
      <w:lvlJc w:val="center"/>
      <w:pPr>
        <w:ind w:left="720" w:hanging="720"/>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8" w15:restartNumberingAfterBreak="0">
    <w:nsid w:val="4E18471A"/>
    <w:multiLevelType w:val="multilevel"/>
    <w:tmpl w:val="735036AE"/>
    <w:lvl w:ilvl="0">
      <w:start w:val="1"/>
      <w:numFmt w:val="none"/>
      <w:pStyle w:val="BBDefinition"/>
      <w:lvlText w:val=""/>
      <w:lvlJc w:val="left"/>
      <w:pPr>
        <w:ind w:left="720" w:hanging="720"/>
      </w:pPr>
      <w:rPr>
        <w:rFonts w:hint="default"/>
      </w:rPr>
    </w:lvl>
    <w:lvl w:ilvl="1">
      <w:start w:val="1"/>
      <w:numFmt w:val="lowerLetter"/>
      <w:pStyle w:val="BBDefinitionLevel1"/>
      <w:lvlText w:val="(%2)"/>
      <w:lvlJc w:val="left"/>
      <w:pPr>
        <w:ind w:left="1440" w:hanging="720"/>
      </w:pPr>
      <w:rPr>
        <w:rFonts w:hint="default"/>
      </w:rPr>
    </w:lvl>
    <w:lvl w:ilvl="2">
      <w:start w:val="1"/>
      <w:numFmt w:val="lowerRoman"/>
      <w:pStyle w:val="BBDefinitionLevel2"/>
      <w:lvlText w:val="(%3)"/>
      <w:lvlJc w:val="left"/>
      <w:pPr>
        <w:ind w:left="2268" w:hanging="828"/>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9" w15:restartNumberingAfterBreak="0">
    <w:nsid w:val="531357FB"/>
    <w:multiLevelType w:val="multilevel"/>
    <w:tmpl w:val="933002F4"/>
    <w:styleLink w:val="Parties"/>
    <w:lvl w:ilvl="0">
      <w:start w:val="1"/>
      <w:numFmt w:val="decimal"/>
      <w:pStyle w:val="PartiesNumbering"/>
      <w:lvlText w:val="(%1)"/>
      <w:lvlJc w:val="left"/>
      <w:pPr>
        <w:tabs>
          <w:tab w:val="num" w:pos="720"/>
        </w:tabs>
        <w:ind w:left="720" w:hanging="720"/>
      </w:pPr>
      <w:rPr>
        <w:rFonts w:hint="default"/>
      </w:rPr>
    </w:lvl>
    <w:lvl w:ilvl="1">
      <w:start w:val="1"/>
      <w:numFmt w:val="lowerLetter"/>
      <w:lvlText w:val="%2)"/>
      <w:lvlJc w:val="left"/>
      <w:pPr>
        <w:ind w:left="720" w:hanging="360"/>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0" w15:restartNumberingAfterBreak="0">
    <w:nsid w:val="56D73E20"/>
    <w:multiLevelType w:val="hybridMultilevel"/>
    <w:tmpl w:val="4680EF52"/>
    <w:lvl w:ilvl="0" w:tplc="0809000B">
      <w:start w:val="1"/>
      <w:numFmt w:val="bullet"/>
      <w:lvlText w:val=""/>
      <w:lvlJc w:val="left"/>
      <w:pPr>
        <w:ind w:left="360" w:hanging="360"/>
      </w:pPr>
      <w:rPr>
        <w:rFonts w:ascii="Wingdings" w:hAnsi="Wingdings" w:hint="default"/>
      </w:rPr>
    </w:lvl>
    <w:lvl w:ilvl="1" w:tplc="08090003">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11" w15:restartNumberingAfterBreak="0">
    <w:nsid w:val="57B75B91"/>
    <w:multiLevelType w:val="multilevel"/>
    <w:tmpl w:val="C4BA8974"/>
    <w:styleLink w:val="Recitals"/>
    <w:lvl w:ilvl="0">
      <w:start w:val="1"/>
      <w:numFmt w:val="upperLetter"/>
      <w:lvlText w:val="(%1)"/>
      <w:lvlJc w:val="left"/>
      <w:pPr>
        <w:tabs>
          <w:tab w:val="num" w:pos="720"/>
        </w:tabs>
        <w:ind w:left="720" w:hanging="720"/>
      </w:pPr>
      <w:rPr>
        <w:rFonts w:hint="default"/>
      </w:rPr>
    </w:lvl>
    <w:lvl w:ilvl="1">
      <w:start w:val="1"/>
      <w:numFmt w:val="lowerLetter"/>
      <w:lvlText w:val="%2)"/>
      <w:lvlJc w:val="left"/>
      <w:pPr>
        <w:ind w:left="720" w:hanging="360"/>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2" w15:restartNumberingAfterBreak="0">
    <w:nsid w:val="599E57EB"/>
    <w:multiLevelType w:val="multilevel"/>
    <w:tmpl w:val="933002F4"/>
    <w:numStyleLink w:val="Parties"/>
  </w:abstractNum>
  <w:abstractNum w:abstractNumId="13" w15:restartNumberingAfterBreak="0">
    <w:nsid w:val="75E177F3"/>
    <w:multiLevelType w:val="multilevel"/>
    <w:tmpl w:val="22B85D12"/>
    <w:numStyleLink w:val="NumberingSchedules"/>
  </w:abstractNum>
  <w:abstractNum w:abstractNumId="14" w15:restartNumberingAfterBreak="0">
    <w:nsid w:val="77DE56B0"/>
    <w:multiLevelType w:val="multilevel"/>
    <w:tmpl w:val="20AE0F74"/>
    <w:lvl w:ilvl="0">
      <w:start w:val="1"/>
      <w:numFmt w:val="bullet"/>
      <w:lvlText w:val=""/>
      <w:lvlJc w:val="left"/>
      <w:pPr>
        <w:tabs>
          <w:tab w:val="num" w:pos="360"/>
        </w:tabs>
        <w:ind w:left="360" w:hanging="360"/>
      </w:pPr>
      <w:rPr>
        <w:rFonts w:ascii="Wingdings" w:hAnsi="Wingdings" w:hint="default"/>
        <w:sz w:val="20"/>
      </w:rPr>
    </w:lvl>
    <w:lvl w:ilvl="1" w:tentative="1">
      <w:start w:val="1"/>
      <w:numFmt w:val="bullet"/>
      <w:lvlText w:val="o"/>
      <w:lvlJc w:val="left"/>
      <w:pPr>
        <w:tabs>
          <w:tab w:val="num" w:pos="1080"/>
        </w:tabs>
        <w:ind w:left="1080" w:hanging="360"/>
      </w:pPr>
      <w:rPr>
        <w:rFonts w:ascii="Courier New" w:hAnsi="Courier New" w:hint="default"/>
        <w:sz w:val="20"/>
      </w:rPr>
    </w:lvl>
    <w:lvl w:ilvl="2" w:tentative="1">
      <w:start w:val="1"/>
      <w:numFmt w:val="bullet"/>
      <w:lvlText w:val=""/>
      <w:lvlJc w:val="left"/>
      <w:pPr>
        <w:tabs>
          <w:tab w:val="num" w:pos="1800"/>
        </w:tabs>
        <w:ind w:left="1800" w:hanging="360"/>
      </w:pPr>
      <w:rPr>
        <w:rFonts w:ascii="Wingdings" w:hAnsi="Wingdings" w:hint="default"/>
        <w:sz w:val="20"/>
      </w:rPr>
    </w:lvl>
    <w:lvl w:ilvl="3" w:tentative="1">
      <w:start w:val="1"/>
      <w:numFmt w:val="bullet"/>
      <w:lvlText w:val=""/>
      <w:lvlJc w:val="left"/>
      <w:pPr>
        <w:tabs>
          <w:tab w:val="num" w:pos="2520"/>
        </w:tabs>
        <w:ind w:left="2520" w:hanging="360"/>
      </w:pPr>
      <w:rPr>
        <w:rFonts w:ascii="Wingdings" w:hAnsi="Wingdings" w:hint="default"/>
        <w:sz w:val="20"/>
      </w:rPr>
    </w:lvl>
    <w:lvl w:ilvl="4" w:tentative="1">
      <w:start w:val="1"/>
      <w:numFmt w:val="bullet"/>
      <w:lvlText w:val=""/>
      <w:lvlJc w:val="left"/>
      <w:pPr>
        <w:tabs>
          <w:tab w:val="num" w:pos="3240"/>
        </w:tabs>
        <w:ind w:left="3240" w:hanging="360"/>
      </w:pPr>
      <w:rPr>
        <w:rFonts w:ascii="Wingdings" w:hAnsi="Wingdings" w:hint="default"/>
        <w:sz w:val="20"/>
      </w:rPr>
    </w:lvl>
    <w:lvl w:ilvl="5" w:tentative="1">
      <w:start w:val="1"/>
      <w:numFmt w:val="bullet"/>
      <w:lvlText w:val=""/>
      <w:lvlJc w:val="left"/>
      <w:pPr>
        <w:tabs>
          <w:tab w:val="num" w:pos="3960"/>
        </w:tabs>
        <w:ind w:left="3960" w:hanging="360"/>
      </w:pPr>
      <w:rPr>
        <w:rFonts w:ascii="Wingdings" w:hAnsi="Wingdings" w:hint="default"/>
        <w:sz w:val="20"/>
      </w:rPr>
    </w:lvl>
    <w:lvl w:ilvl="6" w:tentative="1">
      <w:start w:val="1"/>
      <w:numFmt w:val="bullet"/>
      <w:lvlText w:val=""/>
      <w:lvlJc w:val="left"/>
      <w:pPr>
        <w:tabs>
          <w:tab w:val="num" w:pos="4680"/>
        </w:tabs>
        <w:ind w:left="4680" w:hanging="360"/>
      </w:pPr>
      <w:rPr>
        <w:rFonts w:ascii="Wingdings" w:hAnsi="Wingdings" w:hint="default"/>
        <w:sz w:val="20"/>
      </w:rPr>
    </w:lvl>
    <w:lvl w:ilvl="7" w:tentative="1">
      <w:start w:val="1"/>
      <w:numFmt w:val="bullet"/>
      <w:lvlText w:val=""/>
      <w:lvlJc w:val="left"/>
      <w:pPr>
        <w:tabs>
          <w:tab w:val="num" w:pos="5400"/>
        </w:tabs>
        <w:ind w:left="5400" w:hanging="360"/>
      </w:pPr>
      <w:rPr>
        <w:rFonts w:ascii="Wingdings" w:hAnsi="Wingdings" w:hint="default"/>
        <w:sz w:val="20"/>
      </w:rPr>
    </w:lvl>
    <w:lvl w:ilvl="8" w:tentative="1">
      <w:start w:val="1"/>
      <w:numFmt w:val="bullet"/>
      <w:lvlText w:val=""/>
      <w:lvlJc w:val="left"/>
      <w:pPr>
        <w:tabs>
          <w:tab w:val="num" w:pos="6120"/>
        </w:tabs>
        <w:ind w:left="6120" w:hanging="360"/>
      </w:pPr>
      <w:rPr>
        <w:rFonts w:ascii="Wingdings" w:hAnsi="Wingdings" w:hint="default"/>
        <w:sz w:val="20"/>
      </w:rPr>
    </w:lvl>
  </w:abstractNum>
  <w:abstractNum w:abstractNumId="15" w15:restartNumberingAfterBreak="0">
    <w:nsid w:val="7A555237"/>
    <w:multiLevelType w:val="hybridMultilevel"/>
    <w:tmpl w:val="9C4CAE54"/>
    <w:lvl w:ilvl="0" w:tplc="AD7847E6">
      <w:start w:val="1"/>
      <w:numFmt w:val="decimal"/>
      <w:lvlText w:val="(%1)"/>
      <w:lvlJc w:val="left"/>
      <w:pPr>
        <w:ind w:left="720" w:hanging="360"/>
      </w:pPr>
      <w:rPr>
        <w:rFonts w:hint="default"/>
      </w:rPr>
    </w:lvl>
    <w:lvl w:ilvl="1" w:tplc="08090019">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6" w15:restartNumberingAfterBreak="0">
    <w:nsid w:val="7A7362DB"/>
    <w:multiLevelType w:val="hybridMultilevel"/>
    <w:tmpl w:val="53344504"/>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num w:numId="1" w16cid:durableId="710425439">
    <w:abstractNumId w:val="1"/>
  </w:num>
  <w:num w:numId="2" w16cid:durableId="83498367">
    <w:abstractNumId w:val="4"/>
  </w:num>
  <w:num w:numId="3" w16cid:durableId="752943439">
    <w:abstractNumId w:val="9"/>
  </w:num>
  <w:num w:numId="4" w16cid:durableId="1874881795">
    <w:abstractNumId w:val="12"/>
  </w:num>
  <w:num w:numId="5" w16cid:durableId="1748654350">
    <w:abstractNumId w:val="11"/>
  </w:num>
  <w:num w:numId="6" w16cid:durableId="909313039">
    <w:abstractNumId w:val="5"/>
  </w:num>
  <w:num w:numId="7" w16cid:durableId="1133140534">
    <w:abstractNumId w:val="4"/>
  </w:num>
  <w:num w:numId="8" w16cid:durableId="525599901">
    <w:abstractNumId w:val="5"/>
    <w:lvlOverride w:ilvl="1">
      <w:lvl w:ilvl="1">
        <w:start w:val="1"/>
        <w:numFmt w:val="decimal"/>
        <w:pStyle w:val="BBClause2"/>
        <w:lvlText w:val="%1.%2"/>
        <w:lvlJc w:val="left"/>
        <w:pPr>
          <w:ind w:left="720" w:hanging="720"/>
        </w:pPr>
        <w:rPr>
          <w:rFonts w:hint="default"/>
          <w:b w:val="0"/>
          <w:bCs w:val="0"/>
        </w:rPr>
      </w:lvl>
    </w:lvlOverride>
    <w:lvlOverride w:ilvl="2">
      <w:lvl w:ilvl="2">
        <w:start w:val="1"/>
        <w:numFmt w:val="decimal"/>
        <w:pStyle w:val="BBClause3"/>
        <w:lvlText w:val="%1.%2.%3"/>
        <w:lvlJc w:val="left"/>
        <w:pPr>
          <w:tabs>
            <w:tab w:val="num" w:pos="1622"/>
          </w:tabs>
          <w:ind w:left="1622" w:hanging="902"/>
        </w:pPr>
        <w:rPr>
          <w:rFonts w:hint="default"/>
          <w:b w:val="0"/>
          <w:bCs w:val="0"/>
          <w:i w:val="0"/>
          <w:iCs w:val="0"/>
        </w:rPr>
      </w:lvl>
    </w:lvlOverride>
  </w:num>
  <w:num w:numId="9" w16cid:durableId="799298954">
    <w:abstractNumId w:val="8"/>
  </w:num>
  <w:num w:numId="10" w16cid:durableId="396634208">
    <w:abstractNumId w:val="3"/>
  </w:num>
  <w:num w:numId="11" w16cid:durableId="1735926167">
    <w:abstractNumId w:val="7"/>
  </w:num>
  <w:num w:numId="12" w16cid:durableId="1398673678">
    <w:abstractNumId w:val="13"/>
  </w:num>
  <w:num w:numId="13" w16cid:durableId="1377315265">
    <w:abstractNumId w:val="16"/>
  </w:num>
  <w:num w:numId="14" w16cid:durableId="1171065895">
    <w:abstractNumId w:val="10"/>
  </w:num>
  <w:num w:numId="15" w16cid:durableId="2117748269">
    <w:abstractNumId w:val="0"/>
  </w:num>
  <w:num w:numId="16" w16cid:durableId="24445552">
    <w:abstractNumId w:val="2"/>
  </w:num>
  <w:num w:numId="17" w16cid:durableId="997733469">
    <w:abstractNumId w:val="14"/>
  </w:num>
  <w:num w:numId="18" w16cid:durableId="1554149201">
    <w:abstractNumId w:val="15"/>
  </w:num>
  <w:numIdMacAtCleanup w:val="18"/>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10"/>
  <w:proofState w:spelling="clean" w:grammar="clean"/>
  <w:attachedTemplate r:id="rId1"/>
  <w:stylePaneFormatFilter w:val="B804" w:allStyles="0" w:customStyles="0" w:latentStyles="1" w:stylesInUse="0" w:headingStyles="0" w:numberingStyles="0" w:tableStyles="0" w:directFormattingOnRuns="0" w:directFormattingOnParagraphs="0" w:directFormattingOnNumbering="0" w:directFormattingOnTables="1" w:clearFormatting="1" w:top3HeadingStyles="1" w:visibleStyles="0" w:alternateStyleNames="1"/>
  <w:stylePaneSortMethod w:val="0000"/>
  <w:defaultTabStop w:val="720"/>
  <w:characterSpacingControl w:val="doNotCompress"/>
  <w:hdrShapeDefaults>
    <o:shapedefaults v:ext="edit" spidmax="2050"/>
    <o:shapelayout v:ext="edit">
      <o:idmap v:ext="edit" data="1"/>
    </o:shapelayout>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TMS_CultureId" w:val="en-GB"/>
    <w:docVar w:name="TMS_OfficeId" w:val="London"/>
    <w:docVar w:name="TMS_TEMPLATE_ID" w:val="AGREEMENT"/>
  </w:docVars>
  <w:rsids>
    <w:rsidRoot w:val="00B95336"/>
    <w:rsid w:val="00004B6F"/>
    <w:rsid w:val="000128DF"/>
    <w:rsid w:val="0001347A"/>
    <w:rsid w:val="000175A1"/>
    <w:rsid w:val="000179D9"/>
    <w:rsid w:val="000224C7"/>
    <w:rsid w:val="0002312C"/>
    <w:rsid w:val="00023465"/>
    <w:rsid w:val="000246DC"/>
    <w:rsid w:val="000258B6"/>
    <w:rsid w:val="0002778C"/>
    <w:rsid w:val="00031358"/>
    <w:rsid w:val="0003420D"/>
    <w:rsid w:val="00041614"/>
    <w:rsid w:val="0004239F"/>
    <w:rsid w:val="0004386D"/>
    <w:rsid w:val="00043871"/>
    <w:rsid w:val="0004779B"/>
    <w:rsid w:val="000558A0"/>
    <w:rsid w:val="00063248"/>
    <w:rsid w:val="000655DC"/>
    <w:rsid w:val="00071F4C"/>
    <w:rsid w:val="00076792"/>
    <w:rsid w:val="00084C40"/>
    <w:rsid w:val="00085287"/>
    <w:rsid w:val="0009275F"/>
    <w:rsid w:val="000A03BB"/>
    <w:rsid w:val="000A0F22"/>
    <w:rsid w:val="000A1ACD"/>
    <w:rsid w:val="000A36C8"/>
    <w:rsid w:val="000B0AF1"/>
    <w:rsid w:val="000C5B2D"/>
    <w:rsid w:val="000C7E74"/>
    <w:rsid w:val="000D0CC1"/>
    <w:rsid w:val="000D1FB9"/>
    <w:rsid w:val="000D3612"/>
    <w:rsid w:val="000D3DA9"/>
    <w:rsid w:val="000D6502"/>
    <w:rsid w:val="000E08DD"/>
    <w:rsid w:val="000E4D65"/>
    <w:rsid w:val="000E6FA0"/>
    <w:rsid w:val="000E7ACE"/>
    <w:rsid w:val="000E7ECF"/>
    <w:rsid w:val="00100603"/>
    <w:rsid w:val="00110383"/>
    <w:rsid w:val="00110D63"/>
    <w:rsid w:val="00116660"/>
    <w:rsid w:val="00120A6E"/>
    <w:rsid w:val="0012438F"/>
    <w:rsid w:val="001256A3"/>
    <w:rsid w:val="00126520"/>
    <w:rsid w:val="00127662"/>
    <w:rsid w:val="001279EF"/>
    <w:rsid w:val="0014266F"/>
    <w:rsid w:val="00146110"/>
    <w:rsid w:val="001501A5"/>
    <w:rsid w:val="0015259E"/>
    <w:rsid w:val="00152A99"/>
    <w:rsid w:val="001621AF"/>
    <w:rsid w:val="0016372F"/>
    <w:rsid w:val="0016379B"/>
    <w:rsid w:val="001649A5"/>
    <w:rsid w:val="001712BB"/>
    <w:rsid w:val="00181E9C"/>
    <w:rsid w:val="001957E1"/>
    <w:rsid w:val="00195963"/>
    <w:rsid w:val="00197A41"/>
    <w:rsid w:val="001B3E13"/>
    <w:rsid w:val="001B663E"/>
    <w:rsid w:val="001B72D6"/>
    <w:rsid w:val="001C51B2"/>
    <w:rsid w:val="001C6D0B"/>
    <w:rsid w:val="001D0D06"/>
    <w:rsid w:val="001D101D"/>
    <w:rsid w:val="001E71EE"/>
    <w:rsid w:val="001F1CD9"/>
    <w:rsid w:val="001F39A3"/>
    <w:rsid w:val="0020171E"/>
    <w:rsid w:val="00203B5C"/>
    <w:rsid w:val="00204BAC"/>
    <w:rsid w:val="002064B6"/>
    <w:rsid w:val="00206F22"/>
    <w:rsid w:val="002106DD"/>
    <w:rsid w:val="002115D4"/>
    <w:rsid w:val="002142D7"/>
    <w:rsid w:val="00214A19"/>
    <w:rsid w:val="002153F1"/>
    <w:rsid w:val="002154A8"/>
    <w:rsid w:val="002169BB"/>
    <w:rsid w:val="00221CCF"/>
    <w:rsid w:val="0022388F"/>
    <w:rsid w:val="00240549"/>
    <w:rsid w:val="00241A69"/>
    <w:rsid w:val="00247C56"/>
    <w:rsid w:val="00250395"/>
    <w:rsid w:val="002521F3"/>
    <w:rsid w:val="00253B90"/>
    <w:rsid w:val="00254A1C"/>
    <w:rsid w:val="0025511A"/>
    <w:rsid w:val="0026372C"/>
    <w:rsid w:val="00263BD4"/>
    <w:rsid w:val="00267622"/>
    <w:rsid w:val="00273BA1"/>
    <w:rsid w:val="00274B97"/>
    <w:rsid w:val="00282EBC"/>
    <w:rsid w:val="00295A39"/>
    <w:rsid w:val="002A04C1"/>
    <w:rsid w:val="002A5913"/>
    <w:rsid w:val="002C4E15"/>
    <w:rsid w:val="002D16C9"/>
    <w:rsid w:val="002D1F2D"/>
    <w:rsid w:val="002D3E0C"/>
    <w:rsid w:val="002D43F0"/>
    <w:rsid w:val="002D48BA"/>
    <w:rsid w:val="002E5887"/>
    <w:rsid w:val="002F269F"/>
    <w:rsid w:val="00301DDE"/>
    <w:rsid w:val="00310C12"/>
    <w:rsid w:val="00316166"/>
    <w:rsid w:val="0032670A"/>
    <w:rsid w:val="00335CB2"/>
    <w:rsid w:val="00335E47"/>
    <w:rsid w:val="003413F4"/>
    <w:rsid w:val="00343172"/>
    <w:rsid w:val="003431CE"/>
    <w:rsid w:val="00343509"/>
    <w:rsid w:val="00351315"/>
    <w:rsid w:val="00352648"/>
    <w:rsid w:val="00354FD0"/>
    <w:rsid w:val="00356D2A"/>
    <w:rsid w:val="003576E8"/>
    <w:rsid w:val="00357E7B"/>
    <w:rsid w:val="00361064"/>
    <w:rsid w:val="00366FD3"/>
    <w:rsid w:val="00380112"/>
    <w:rsid w:val="003812EA"/>
    <w:rsid w:val="003814E4"/>
    <w:rsid w:val="00383576"/>
    <w:rsid w:val="00386748"/>
    <w:rsid w:val="003957AB"/>
    <w:rsid w:val="003A2D3B"/>
    <w:rsid w:val="003A3064"/>
    <w:rsid w:val="003B1D5C"/>
    <w:rsid w:val="003C5B2F"/>
    <w:rsid w:val="003C6883"/>
    <w:rsid w:val="003C7973"/>
    <w:rsid w:val="003D6DF6"/>
    <w:rsid w:val="003E11EB"/>
    <w:rsid w:val="003E3758"/>
    <w:rsid w:val="003E7832"/>
    <w:rsid w:val="003F0E5F"/>
    <w:rsid w:val="003F3057"/>
    <w:rsid w:val="003F5948"/>
    <w:rsid w:val="003F6DAB"/>
    <w:rsid w:val="003F77E1"/>
    <w:rsid w:val="0040093A"/>
    <w:rsid w:val="00402288"/>
    <w:rsid w:val="0040309B"/>
    <w:rsid w:val="00405FB9"/>
    <w:rsid w:val="00410B83"/>
    <w:rsid w:val="004116E6"/>
    <w:rsid w:val="00411DD5"/>
    <w:rsid w:val="00412051"/>
    <w:rsid w:val="00413319"/>
    <w:rsid w:val="004201D6"/>
    <w:rsid w:val="00420E59"/>
    <w:rsid w:val="00423E48"/>
    <w:rsid w:val="0042453B"/>
    <w:rsid w:val="00426B86"/>
    <w:rsid w:val="00433269"/>
    <w:rsid w:val="0045064D"/>
    <w:rsid w:val="00460234"/>
    <w:rsid w:val="004607C3"/>
    <w:rsid w:val="00462196"/>
    <w:rsid w:val="00462C67"/>
    <w:rsid w:val="004630A2"/>
    <w:rsid w:val="00467782"/>
    <w:rsid w:val="00471D4D"/>
    <w:rsid w:val="004815A2"/>
    <w:rsid w:val="0049112C"/>
    <w:rsid w:val="00491EDE"/>
    <w:rsid w:val="004943D7"/>
    <w:rsid w:val="00494F48"/>
    <w:rsid w:val="00497104"/>
    <w:rsid w:val="004A2778"/>
    <w:rsid w:val="004A5392"/>
    <w:rsid w:val="004B005D"/>
    <w:rsid w:val="004C5034"/>
    <w:rsid w:val="004C75FF"/>
    <w:rsid w:val="004D305E"/>
    <w:rsid w:val="004D78FD"/>
    <w:rsid w:val="004E1906"/>
    <w:rsid w:val="004E4312"/>
    <w:rsid w:val="004E5FCA"/>
    <w:rsid w:val="004E66C6"/>
    <w:rsid w:val="004F1C69"/>
    <w:rsid w:val="004F479D"/>
    <w:rsid w:val="004F5FD0"/>
    <w:rsid w:val="004F7064"/>
    <w:rsid w:val="004F73FD"/>
    <w:rsid w:val="0050335F"/>
    <w:rsid w:val="005066F1"/>
    <w:rsid w:val="005118A9"/>
    <w:rsid w:val="00514B45"/>
    <w:rsid w:val="00520A34"/>
    <w:rsid w:val="00523CF7"/>
    <w:rsid w:val="00525B83"/>
    <w:rsid w:val="00530164"/>
    <w:rsid w:val="005304FF"/>
    <w:rsid w:val="005343C0"/>
    <w:rsid w:val="00537431"/>
    <w:rsid w:val="0053780F"/>
    <w:rsid w:val="0054151A"/>
    <w:rsid w:val="00544D1C"/>
    <w:rsid w:val="00546266"/>
    <w:rsid w:val="00550980"/>
    <w:rsid w:val="00550DD3"/>
    <w:rsid w:val="00550E45"/>
    <w:rsid w:val="00551214"/>
    <w:rsid w:val="00561389"/>
    <w:rsid w:val="00562575"/>
    <w:rsid w:val="00566E84"/>
    <w:rsid w:val="00570BD5"/>
    <w:rsid w:val="0057237B"/>
    <w:rsid w:val="0057372D"/>
    <w:rsid w:val="005741EA"/>
    <w:rsid w:val="0057500F"/>
    <w:rsid w:val="00576A87"/>
    <w:rsid w:val="00582FF1"/>
    <w:rsid w:val="00587A36"/>
    <w:rsid w:val="005916FF"/>
    <w:rsid w:val="0059175F"/>
    <w:rsid w:val="00593695"/>
    <w:rsid w:val="005944F4"/>
    <w:rsid w:val="005A1139"/>
    <w:rsid w:val="005A64AB"/>
    <w:rsid w:val="005A6A83"/>
    <w:rsid w:val="005A7772"/>
    <w:rsid w:val="005B3027"/>
    <w:rsid w:val="005B4A80"/>
    <w:rsid w:val="005B7FF8"/>
    <w:rsid w:val="005C2FD7"/>
    <w:rsid w:val="005C3BAB"/>
    <w:rsid w:val="005C495D"/>
    <w:rsid w:val="005C49D8"/>
    <w:rsid w:val="005C6D0B"/>
    <w:rsid w:val="005D06B1"/>
    <w:rsid w:val="005D2052"/>
    <w:rsid w:val="005D28D0"/>
    <w:rsid w:val="005D3F3C"/>
    <w:rsid w:val="005D57F9"/>
    <w:rsid w:val="005D66CF"/>
    <w:rsid w:val="005E0CBA"/>
    <w:rsid w:val="005E27D3"/>
    <w:rsid w:val="005E424C"/>
    <w:rsid w:val="005E5517"/>
    <w:rsid w:val="005E71B8"/>
    <w:rsid w:val="005F2CC0"/>
    <w:rsid w:val="005F552B"/>
    <w:rsid w:val="006002B6"/>
    <w:rsid w:val="00600EAF"/>
    <w:rsid w:val="00604555"/>
    <w:rsid w:val="00606572"/>
    <w:rsid w:val="00606F20"/>
    <w:rsid w:val="00615A5E"/>
    <w:rsid w:val="0061633C"/>
    <w:rsid w:val="0062249B"/>
    <w:rsid w:val="006238EF"/>
    <w:rsid w:val="00630558"/>
    <w:rsid w:val="0063233E"/>
    <w:rsid w:val="0064323D"/>
    <w:rsid w:val="00643B5F"/>
    <w:rsid w:val="006523E4"/>
    <w:rsid w:val="006572E3"/>
    <w:rsid w:val="006636B9"/>
    <w:rsid w:val="006645E7"/>
    <w:rsid w:val="0066731B"/>
    <w:rsid w:val="006708B1"/>
    <w:rsid w:val="006877DB"/>
    <w:rsid w:val="00693789"/>
    <w:rsid w:val="006A1A3C"/>
    <w:rsid w:val="006A4761"/>
    <w:rsid w:val="006B2680"/>
    <w:rsid w:val="006B6E94"/>
    <w:rsid w:val="006C1A24"/>
    <w:rsid w:val="006C4419"/>
    <w:rsid w:val="006C6E7F"/>
    <w:rsid w:val="006C733F"/>
    <w:rsid w:val="006D7168"/>
    <w:rsid w:val="006E2B1B"/>
    <w:rsid w:val="006E36DD"/>
    <w:rsid w:val="006E6169"/>
    <w:rsid w:val="006F005E"/>
    <w:rsid w:val="006F0F59"/>
    <w:rsid w:val="006F402E"/>
    <w:rsid w:val="006F4AE5"/>
    <w:rsid w:val="006F7052"/>
    <w:rsid w:val="0070043F"/>
    <w:rsid w:val="00701FC5"/>
    <w:rsid w:val="00704176"/>
    <w:rsid w:val="00706A90"/>
    <w:rsid w:val="00722980"/>
    <w:rsid w:val="0072341B"/>
    <w:rsid w:val="00724EAE"/>
    <w:rsid w:val="007278BA"/>
    <w:rsid w:val="00740F96"/>
    <w:rsid w:val="00745850"/>
    <w:rsid w:val="007512E2"/>
    <w:rsid w:val="0075392B"/>
    <w:rsid w:val="0075491E"/>
    <w:rsid w:val="00755C06"/>
    <w:rsid w:val="007565C2"/>
    <w:rsid w:val="00756D4C"/>
    <w:rsid w:val="00761E93"/>
    <w:rsid w:val="0076506C"/>
    <w:rsid w:val="007700B9"/>
    <w:rsid w:val="00777762"/>
    <w:rsid w:val="00780484"/>
    <w:rsid w:val="007947A8"/>
    <w:rsid w:val="00795BD9"/>
    <w:rsid w:val="00796FC3"/>
    <w:rsid w:val="007A4324"/>
    <w:rsid w:val="007B2314"/>
    <w:rsid w:val="007B61E4"/>
    <w:rsid w:val="007B67E1"/>
    <w:rsid w:val="007B7049"/>
    <w:rsid w:val="007C339C"/>
    <w:rsid w:val="007C4A0E"/>
    <w:rsid w:val="007D039E"/>
    <w:rsid w:val="007E2377"/>
    <w:rsid w:val="007E4F82"/>
    <w:rsid w:val="007E6815"/>
    <w:rsid w:val="007F292F"/>
    <w:rsid w:val="007F62A8"/>
    <w:rsid w:val="007F7792"/>
    <w:rsid w:val="00802760"/>
    <w:rsid w:val="00805B81"/>
    <w:rsid w:val="0081096B"/>
    <w:rsid w:val="00813873"/>
    <w:rsid w:val="008149D0"/>
    <w:rsid w:val="008155CD"/>
    <w:rsid w:val="00816003"/>
    <w:rsid w:val="00821BEB"/>
    <w:rsid w:val="0083652B"/>
    <w:rsid w:val="00837CC6"/>
    <w:rsid w:val="00840787"/>
    <w:rsid w:val="008416D7"/>
    <w:rsid w:val="00842131"/>
    <w:rsid w:val="00843645"/>
    <w:rsid w:val="00844CE7"/>
    <w:rsid w:val="00855328"/>
    <w:rsid w:val="0086086B"/>
    <w:rsid w:val="00871FBD"/>
    <w:rsid w:val="00873C55"/>
    <w:rsid w:val="008747FE"/>
    <w:rsid w:val="0087689C"/>
    <w:rsid w:val="0087741F"/>
    <w:rsid w:val="0088151C"/>
    <w:rsid w:val="00884969"/>
    <w:rsid w:val="008855F9"/>
    <w:rsid w:val="008873FB"/>
    <w:rsid w:val="00891141"/>
    <w:rsid w:val="00897C3C"/>
    <w:rsid w:val="008A4ACD"/>
    <w:rsid w:val="008A4D32"/>
    <w:rsid w:val="008B3C8F"/>
    <w:rsid w:val="008B5DD0"/>
    <w:rsid w:val="008B6A31"/>
    <w:rsid w:val="008C034D"/>
    <w:rsid w:val="008C4C93"/>
    <w:rsid w:val="008D41D3"/>
    <w:rsid w:val="008D6D15"/>
    <w:rsid w:val="008E505B"/>
    <w:rsid w:val="008F2BBF"/>
    <w:rsid w:val="008F2DB0"/>
    <w:rsid w:val="008F3CD5"/>
    <w:rsid w:val="008F74EB"/>
    <w:rsid w:val="00903647"/>
    <w:rsid w:val="00905DE7"/>
    <w:rsid w:val="009071AC"/>
    <w:rsid w:val="00916331"/>
    <w:rsid w:val="009237C3"/>
    <w:rsid w:val="0092582E"/>
    <w:rsid w:val="00930FD7"/>
    <w:rsid w:val="00931B73"/>
    <w:rsid w:val="00935CE2"/>
    <w:rsid w:val="009467D2"/>
    <w:rsid w:val="009506BE"/>
    <w:rsid w:val="00953230"/>
    <w:rsid w:val="009566F8"/>
    <w:rsid w:val="00960206"/>
    <w:rsid w:val="009626FD"/>
    <w:rsid w:val="00972976"/>
    <w:rsid w:val="00982913"/>
    <w:rsid w:val="009829EA"/>
    <w:rsid w:val="00984373"/>
    <w:rsid w:val="00986AEA"/>
    <w:rsid w:val="00991368"/>
    <w:rsid w:val="00997C22"/>
    <w:rsid w:val="00997C62"/>
    <w:rsid w:val="009A52B7"/>
    <w:rsid w:val="009B7C71"/>
    <w:rsid w:val="009C10BF"/>
    <w:rsid w:val="009C1EE7"/>
    <w:rsid w:val="009C5CE5"/>
    <w:rsid w:val="009C6FF4"/>
    <w:rsid w:val="009D2455"/>
    <w:rsid w:val="009D30A7"/>
    <w:rsid w:val="009D3F62"/>
    <w:rsid w:val="009E2F1D"/>
    <w:rsid w:val="009E30F0"/>
    <w:rsid w:val="009E5A91"/>
    <w:rsid w:val="009F0EA7"/>
    <w:rsid w:val="009F294D"/>
    <w:rsid w:val="009F51E3"/>
    <w:rsid w:val="009F5866"/>
    <w:rsid w:val="00A02FED"/>
    <w:rsid w:val="00A03BE2"/>
    <w:rsid w:val="00A03C1C"/>
    <w:rsid w:val="00A10B86"/>
    <w:rsid w:val="00A13130"/>
    <w:rsid w:val="00A2088C"/>
    <w:rsid w:val="00A30BFD"/>
    <w:rsid w:val="00A42A2C"/>
    <w:rsid w:val="00A455D1"/>
    <w:rsid w:val="00A458BE"/>
    <w:rsid w:val="00A50DEC"/>
    <w:rsid w:val="00A60FE5"/>
    <w:rsid w:val="00A64198"/>
    <w:rsid w:val="00A646A7"/>
    <w:rsid w:val="00A6609B"/>
    <w:rsid w:val="00A755C3"/>
    <w:rsid w:val="00A76074"/>
    <w:rsid w:val="00A820ED"/>
    <w:rsid w:val="00A867E5"/>
    <w:rsid w:val="00A91261"/>
    <w:rsid w:val="00A936FC"/>
    <w:rsid w:val="00A954AB"/>
    <w:rsid w:val="00AA04BB"/>
    <w:rsid w:val="00AA1FEB"/>
    <w:rsid w:val="00AB1F56"/>
    <w:rsid w:val="00AB3760"/>
    <w:rsid w:val="00AB78D2"/>
    <w:rsid w:val="00AC1747"/>
    <w:rsid w:val="00AC26EC"/>
    <w:rsid w:val="00AC4423"/>
    <w:rsid w:val="00AC5C69"/>
    <w:rsid w:val="00AD1002"/>
    <w:rsid w:val="00AD3C9A"/>
    <w:rsid w:val="00AE0DE6"/>
    <w:rsid w:val="00AE331A"/>
    <w:rsid w:val="00AE3EDE"/>
    <w:rsid w:val="00B01583"/>
    <w:rsid w:val="00B0293E"/>
    <w:rsid w:val="00B03BF0"/>
    <w:rsid w:val="00B0522D"/>
    <w:rsid w:val="00B068CB"/>
    <w:rsid w:val="00B117D3"/>
    <w:rsid w:val="00B1356B"/>
    <w:rsid w:val="00B14CCC"/>
    <w:rsid w:val="00B17531"/>
    <w:rsid w:val="00B317B5"/>
    <w:rsid w:val="00B40A3C"/>
    <w:rsid w:val="00B46ECB"/>
    <w:rsid w:val="00B52B94"/>
    <w:rsid w:val="00B54509"/>
    <w:rsid w:val="00B61133"/>
    <w:rsid w:val="00B61E0D"/>
    <w:rsid w:val="00B62641"/>
    <w:rsid w:val="00B62D0E"/>
    <w:rsid w:val="00B63DCA"/>
    <w:rsid w:val="00B66563"/>
    <w:rsid w:val="00B669A4"/>
    <w:rsid w:val="00B72D6B"/>
    <w:rsid w:val="00B76A50"/>
    <w:rsid w:val="00B76EA5"/>
    <w:rsid w:val="00B808B1"/>
    <w:rsid w:val="00B8090B"/>
    <w:rsid w:val="00B86503"/>
    <w:rsid w:val="00B90E96"/>
    <w:rsid w:val="00B91EE7"/>
    <w:rsid w:val="00B925A2"/>
    <w:rsid w:val="00B9352C"/>
    <w:rsid w:val="00B95336"/>
    <w:rsid w:val="00B95E92"/>
    <w:rsid w:val="00B97CA8"/>
    <w:rsid w:val="00BA46EE"/>
    <w:rsid w:val="00BA5901"/>
    <w:rsid w:val="00BA6861"/>
    <w:rsid w:val="00BB01DB"/>
    <w:rsid w:val="00BB08D5"/>
    <w:rsid w:val="00BB3440"/>
    <w:rsid w:val="00BB4475"/>
    <w:rsid w:val="00BB5637"/>
    <w:rsid w:val="00BB5B6D"/>
    <w:rsid w:val="00BC07B8"/>
    <w:rsid w:val="00BC10A2"/>
    <w:rsid w:val="00BC2AA5"/>
    <w:rsid w:val="00BC3670"/>
    <w:rsid w:val="00BC3BA5"/>
    <w:rsid w:val="00BC7DE9"/>
    <w:rsid w:val="00BD446B"/>
    <w:rsid w:val="00BD5F83"/>
    <w:rsid w:val="00BD77A5"/>
    <w:rsid w:val="00BE3780"/>
    <w:rsid w:val="00BF0AFA"/>
    <w:rsid w:val="00BF1933"/>
    <w:rsid w:val="00C005D7"/>
    <w:rsid w:val="00C007F3"/>
    <w:rsid w:val="00C045FD"/>
    <w:rsid w:val="00C07128"/>
    <w:rsid w:val="00C2329C"/>
    <w:rsid w:val="00C238FF"/>
    <w:rsid w:val="00C27579"/>
    <w:rsid w:val="00C30752"/>
    <w:rsid w:val="00C3418C"/>
    <w:rsid w:val="00C41428"/>
    <w:rsid w:val="00C4254A"/>
    <w:rsid w:val="00C44FEA"/>
    <w:rsid w:val="00C501B2"/>
    <w:rsid w:val="00C510FE"/>
    <w:rsid w:val="00C610EE"/>
    <w:rsid w:val="00C65AF6"/>
    <w:rsid w:val="00C66C97"/>
    <w:rsid w:val="00C66D77"/>
    <w:rsid w:val="00C70422"/>
    <w:rsid w:val="00C7670B"/>
    <w:rsid w:val="00C77070"/>
    <w:rsid w:val="00C823F8"/>
    <w:rsid w:val="00C837FD"/>
    <w:rsid w:val="00CA68D4"/>
    <w:rsid w:val="00CB6ABB"/>
    <w:rsid w:val="00CB7735"/>
    <w:rsid w:val="00CC11AC"/>
    <w:rsid w:val="00CC1F48"/>
    <w:rsid w:val="00CC42E7"/>
    <w:rsid w:val="00CC5437"/>
    <w:rsid w:val="00CD02C6"/>
    <w:rsid w:val="00CD21CF"/>
    <w:rsid w:val="00CD68BF"/>
    <w:rsid w:val="00CD7A0D"/>
    <w:rsid w:val="00CE3833"/>
    <w:rsid w:val="00CE3BBC"/>
    <w:rsid w:val="00CE4878"/>
    <w:rsid w:val="00CE664F"/>
    <w:rsid w:val="00D018A2"/>
    <w:rsid w:val="00D05C63"/>
    <w:rsid w:val="00D05DC3"/>
    <w:rsid w:val="00D11A36"/>
    <w:rsid w:val="00D12633"/>
    <w:rsid w:val="00D139FD"/>
    <w:rsid w:val="00D14AF4"/>
    <w:rsid w:val="00D16AE8"/>
    <w:rsid w:val="00D175CB"/>
    <w:rsid w:val="00D17633"/>
    <w:rsid w:val="00D2498F"/>
    <w:rsid w:val="00D335E0"/>
    <w:rsid w:val="00D35E4A"/>
    <w:rsid w:val="00D4017A"/>
    <w:rsid w:val="00D4557D"/>
    <w:rsid w:val="00D46DDB"/>
    <w:rsid w:val="00D53F50"/>
    <w:rsid w:val="00D54FAA"/>
    <w:rsid w:val="00D628FE"/>
    <w:rsid w:val="00D6482A"/>
    <w:rsid w:val="00D71E70"/>
    <w:rsid w:val="00D816F4"/>
    <w:rsid w:val="00D82F88"/>
    <w:rsid w:val="00D832B0"/>
    <w:rsid w:val="00D833B4"/>
    <w:rsid w:val="00D8484B"/>
    <w:rsid w:val="00D905EE"/>
    <w:rsid w:val="00D9663C"/>
    <w:rsid w:val="00DA502F"/>
    <w:rsid w:val="00DA7186"/>
    <w:rsid w:val="00DA762B"/>
    <w:rsid w:val="00DB05AF"/>
    <w:rsid w:val="00DB42C6"/>
    <w:rsid w:val="00DB5DBF"/>
    <w:rsid w:val="00DB6C6E"/>
    <w:rsid w:val="00DB7EB4"/>
    <w:rsid w:val="00DC09D5"/>
    <w:rsid w:val="00DC4E62"/>
    <w:rsid w:val="00DD203F"/>
    <w:rsid w:val="00DE07FA"/>
    <w:rsid w:val="00DE17E0"/>
    <w:rsid w:val="00DE19DB"/>
    <w:rsid w:val="00DF4070"/>
    <w:rsid w:val="00E03200"/>
    <w:rsid w:val="00E04274"/>
    <w:rsid w:val="00E07042"/>
    <w:rsid w:val="00E105F5"/>
    <w:rsid w:val="00E15F6B"/>
    <w:rsid w:val="00E162BB"/>
    <w:rsid w:val="00E32103"/>
    <w:rsid w:val="00E34D14"/>
    <w:rsid w:val="00E35FFC"/>
    <w:rsid w:val="00E44E72"/>
    <w:rsid w:val="00E477C7"/>
    <w:rsid w:val="00E47B26"/>
    <w:rsid w:val="00E656C5"/>
    <w:rsid w:val="00E66BF3"/>
    <w:rsid w:val="00E67085"/>
    <w:rsid w:val="00E678D0"/>
    <w:rsid w:val="00E71EC7"/>
    <w:rsid w:val="00E721E1"/>
    <w:rsid w:val="00E779BE"/>
    <w:rsid w:val="00E877B0"/>
    <w:rsid w:val="00E87CD1"/>
    <w:rsid w:val="00E925EF"/>
    <w:rsid w:val="00E92E3F"/>
    <w:rsid w:val="00E94EBF"/>
    <w:rsid w:val="00E9613C"/>
    <w:rsid w:val="00E96A71"/>
    <w:rsid w:val="00E97A5E"/>
    <w:rsid w:val="00EA24A0"/>
    <w:rsid w:val="00EA2D04"/>
    <w:rsid w:val="00EA3455"/>
    <w:rsid w:val="00EA7300"/>
    <w:rsid w:val="00EB18DB"/>
    <w:rsid w:val="00EB2CDB"/>
    <w:rsid w:val="00EC6545"/>
    <w:rsid w:val="00EC6FEE"/>
    <w:rsid w:val="00EC7768"/>
    <w:rsid w:val="00ED04F2"/>
    <w:rsid w:val="00ED0742"/>
    <w:rsid w:val="00ED1A32"/>
    <w:rsid w:val="00ED3AEC"/>
    <w:rsid w:val="00ED3C6F"/>
    <w:rsid w:val="00EE12B9"/>
    <w:rsid w:val="00EE133C"/>
    <w:rsid w:val="00EE3987"/>
    <w:rsid w:val="00EE3CF5"/>
    <w:rsid w:val="00EE4055"/>
    <w:rsid w:val="00EE4853"/>
    <w:rsid w:val="00EF009F"/>
    <w:rsid w:val="00EF191B"/>
    <w:rsid w:val="00EF39E4"/>
    <w:rsid w:val="00EF7251"/>
    <w:rsid w:val="00EF7D77"/>
    <w:rsid w:val="00F05390"/>
    <w:rsid w:val="00F055A9"/>
    <w:rsid w:val="00F0733F"/>
    <w:rsid w:val="00F076D0"/>
    <w:rsid w:val="00F14B29"/>
    <w:rsid w:val="00F25216"/>
    <w:rsid w:val="00F32594"/>
    <w:rsid w:val="00F439D2"/>
    <w:rsid w:val="00F4400B"/>
    <w:rsid w:val="00F46A80"/>
    <w:rsid w:val="00F50C96"/>
    <w:rsid w:val="00F51ECC"/>
    <w:rsid w:val="00F5266E"/>
    <w:rsid w:val="00F53054"/>
    <w:rsid w:val="00F62681"/>
    <w:rsid w:val="00F70A1F"/>
    <w:rsid w:val="00F80A38"/>
    <w:rsid w:val="00F878A1"/>
    <w:rsid w:val="00F93198"/>
    <w:rsid w:val="00F93C54"/>
    <w:rsid w:val="00F9514A"/>
    <w:rsid w:val="00F9553A"/>
    <w:rsid w:val="00F97644"/>
    <w:rsid w:val="00FA271E"/>
    <w:rsid w:val="00FA2BCE"/>
    <w:rsid w:val="00FA3D8D"/>
    <w:rsid w:val="00FA7031"/>
    <w:rsid w:val="00FA7C51"/>
    <w:rsid w:val="00FB0223"/>
    <w:rsid w:val="00FB3091"/>
    <w:rsid w:val="00FB4183"/>
    <w:rsid w:val="00FC5475"/>
    <w:rsid w:val="00FC6DAB"/>
    <w:rsid w:val="00FD1981"/>
    <w:rsid w:val="00FD1DFC"/>
    <w:rsid w:val="00FE13FE"/>
    <w:rsid w:val="00FE1FBC"/>
    <w:rsid w:val="00FF270F"/>
    <w:rsid w:val="00FF5BB0"/>
    <w:rsid w:val="00FF60E1"/>
    <w:rsid w:val="00FF6D1D"/>
    <w:rsid w:val="00FF7741"/>
  </w:rsids>
  <m:mathPr>
    <m:mathFont m:val="Cambria Math"/>
    <m:brkBin m:val="before"/>
    <m:brkBinSub m:val="--"/>
    <m:smallFrac m:val="0"/>
    <m:dispDef/>
    <m:lMargin m:val="0"/>
    <m:rMargin m:val="0"/>
    <m:defJc m:val="centerGroup"/>
    <m:wrapIndent m:val="1440"/>
    <m:intLim m:val="subSup"/>
    <m:naryLim m:val="undOvr"/>
  </m:mathPr>
  <w:themeFontLang w:val="en-GB"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6A0082A0"/>
  <w14:defaultImageDpi w14:val="32767"/>
  <w15:docId w15:val="{E3A3F505-B7B1-42EB-90B3-6A50BFE6F15E}"/>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Georgia" w:eastAsiaTheme="minorHAnsi" w:hAnsi="Georgia" w:cs="Times New Roman"/>
        <w:lang w:val="en-GB" w:eastAsia="en-US" w:bidi="ar-SA"/>
      </w:rPr>
    </w:rPrDefault>
    <w:pPrDefault/>
  </w:docDefaults>
  <w:latentStyles w:defLockedState="0" w:defUIPriority="99" w:defSemiHidden="0" w:defUnhideWhenUsed="0" w:defQFormat="0" w:count="376">
    <w:lsdException w:name="Normal" w:uiPriority="0" w:qFormat="1"/>
    <w:lsdException w:name="heading 1" w:semiHidden="1" w:qFormat="1"/>
    <w:lsdException w:name="heading 2" w:semiHidden="1" w:qFormat="1"/>
    <w:lsdException w:name="heading 3" w:semiHidden="1" w:unhideWhenUsed="1" w:qFormat="1"/>
    <w:lsdException w:name="heading 4" w:semiHidden="1" w:unhideWhenUsed="1" w:qFormat="1"/>
    <w:lsdException w:name="heading 5" w:semiHidden="1" w:unhideWhenUsed="1" w:qFormat="1"/>
    <w:lsdException w:name="heading 6" w:semiHidden="1" w:unhideWhenUsed="1" w:qFormat="1"/>
    <w:lsdException w:name="heading 7" w:semiHidden="1" w:unhideWhenUsed="1" w:qFormat="1"/>
    <w:lsdException w:name="heading 8" w:semiHidden="1" w:unhideWhenUsed="1" w:qFormat="1"/>
    <w:lsdException w:name="heading 9" w:semiHidden="1"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iPriority="0" w:unhideWhenUsed="1"/>
    <w:lsdException w:name="endnote text" w:semiHidden="1" w:uiPriority="0" w:unhideWhenUsed="1"/>
    <w:lsdException w:name="table of authorities" w:semiHidden="1" w:unhideWhenUsed="1"/>
    <w:lsdException w:name="macro" w:semiHidden="1"/>
    <w:lsdException w:name="toa heading" w:semiHidden="1" w:unhideWhenUsed="1"/>
    <w:lsdException w:name="List" w:semiHidden="1" w:unhideWhenUsed="1"/>
    <w:lsdException w:name="List Bullet" w:semiHidden="1"/>
    <w:lsdException w:name="List Number" w:semiHidden="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lsdException w:name="List Continue 4" w:semiHidden="1"/>
    <w:lsdException w:name="List Continue 5" w:semiHidden="1"/>
    <w:lsdException w:name="Message Header" w:semiHidden="1"/>
    <w:lsdException w:name="Subtitle"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semiHidden="1"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qFormat="1"/>
    <w:lsdException w:name="Quote" w:qFormat="1"/>
    <w:lsdException w:name="Intense Quote"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qFormat="1"/>
    <w:lsdException w:name="Intense Emphasis" w:qFormat="1"/>
    <w:lsdException w:name="Subtle Reference" w:qFormat="1"/>
    <w:lsdException w:name="Intense Reference" w:semiHidden="1" w:qFormat="1"/>
    <w:lsdException w:name="Book Title" w:semiHidden="1" w:qFormat="1"/>
    <w:lsdException w:name="Bibliography" w:semiHidden="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uiPriority w:val="99"/>
    <w:qFormat/>
    <w:rsid w:val="00195963"/>
  </w:style>
  <w:style w:type="paragraph" w:styleId="Heading1">
    <w:name w:val="heading 1"/>
    <w:basedOn w:val="Normal"/>
    <w:next w:val="Normal"/>
    <w:link w:val="Heading1Char"/>
    <w:uiPriority w:val="99"/>
    <w:semiHidden/>
    <w:qFormat/>
    <w:rsid w:val="0016372F"/>
    <w:pPr>
      <w:keepNext/>
      <w:keepLines/>
      <w:spacing w:before="480"/>
      <w:outlineLvl w:val="0"/>
    </w:pPr>
    <w:rPr>
      <w:rFonts w:asciiTheme="majorHAnsi" w:eastAsiaTheme="majorEastAsia" w:hAnsiTheme="majorHAnsi" w:cstheme="majorBidi"/>
      <w:b/>
      <w:bCs/>
      <w:color w:val="365F91" w:themeColor="accent1" w:themeShade="BF"/>
      <w:sz w:val="28"/>
      <w:szCs w:val="28"/>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numbering" w:customStyle="1" w:styleId="NumberingMain">
    <w:name w:val="Numbering Main"/>
    <w:uiPriority w:val="99"/>
    <w:rsid w:val="00BF0AFA"/>
    <w:pPr>
      <w:numPr>
        <w:numId w:val="6"/>
      </w:numPr>
    </w:pPr>
  </w:style>
  <w:style w:type="paragraph" w:customStyle="1" w:styleId="BBHeading1Lower">
    <w:name w:val="B&amp;B Heading 1 (Lower)"/>
    <w:basedOn w:val="BBHeading1"/>
    <w:next w:val="BBBodyTextIndent1"/>
    <w:uiPriority w:val="9"/>
    <w:rsid w:val="00B76EA5"/>
    <w:rPr>
      <w:caps w:val="0"/>
    </w:rPr>
  </w:style>
  <w:style w:type="paragraph" w:customStyle="1" w:styleId="BBHeading2">
    <w:name w:val="B&amp;B Heading 2"/>
    <w:basedOn w:val="BBClause2"/>
    <w:next w:val="BBBodyTextIndent2"/>
    <w:uiPriority w:val="9"/>
    <w:qFormat/>
    <w:rsid w:val="001D101D"/>
    <w:pPr>
      <w:keepNext/>
      <w:outlineLvl w:val="1"/>
    </w:pPr>
    <w:rPr>
      <w:b/>
    </w:rPr>
  </w:style>
  <w:style w:type="paragraph" w:styleId="Header">
    <w:name w:val="header"/>
    <w:aliases w:val="B&amp;B Header"/>
    <w:basedOn w:val="Normal"/>
    <w:link w:val="HeaderChar"/>
    <w:uiPriority w:val="99"/>
    <w:rsid w:val="00B8090B"/>
    <w:pPr>
      <w:tabs>
        <w:tab w:val="center" w:pos="4513"/>
        <w:tab w:val="right" w:pos="9026"/>
      </w:tabs>
      <w:jc w:val="both"/>
    </w:pPr>
  </w:style>
  <w:style w:type="character" w:customStyle="1" w:styleId="HeaderChar">
    <w:name w:val="Header Char"/>
    <w:aliases w:val="B&amp;B Header Char"/>
    <w:basedOn w:val="DefaultParagraphFont"/>
    <w:link w:val="Header"/>
    <w:uiPriority w:val="99"/>
    <w:rsid w:val="00494F48"/>
  </w:style>
  <w:style w:type="paragraph" w:styleId="Footer">
    <w:name w:val="footer"/>
    <w:aliases w:val="B&amp;B Footer"/>
    <w:basedOn w:val="Normal"/>
    <w:link w:val="FooterChar"/>
    <w:uiPriority w:val="99"/>
    <w:semiHidden/>
    <w:rsid w:val="00B91EE7"/>
    <w:pPr>
      <w:tabs>
        <w:tab w:val="center" w:pos="4513"/>
        <w:tab w:val="right" w:pos="9026"/>
      </w:tabs>
      <w:jc w:val="center"/>
    </w:pPr>
  </w:style>
  <w:style w:type="character" w:customStyle="1" w:styleId="FooterChar">
    <w:name w:val="Footer Char"/>
    <w:aliases w:val="B&amp;B Footer Char"/>
    <w:basedOn w:val="DefaultParagraphFont"/>
    <w:link w:val="Footer"/>
    <w:uiPriority w:val="99"/>
    <w:semiHidden/>
    <w:rsid w:val="00B91EE7"/>
  </w:style>
  <w:style w:type="paragraph" w:customStyle="1" w:styleId="BBHeading3">
    <w:name w:val="B&amp;B Heading 3"/>
    <w:basedOn w:val="BBClause3"/>
    <w:next w:val="BBBodyTextIndent3"/>
    <w:uiPriority w:val="9"/>
    <w:qFormat/>
    <w:rsid w:val="000B0AF1"/>
    <w:pPr>
      <w:keepNext/>
      <w:outlineLvl w:val="2"/>
    </w:pPr>
    <w:rPr>
      <w:b/>
    </w:rPr>
  </w:style>
  <w:style w:type="paragraph" w:customStyle="1" w:styleId="BBHeading4">
    <w:name w:val="B&amp;B Heading 4"/>
    <w:basedOn w:val="BBClause4"/>
    <w:next w:val="BBBodyTextIndent4"/>
    <w:uiPriority w:val="9"/>
    <w:qFormat/>
    <w:rsid w:val="001D101D"/>
    <w:pPr>
      <w:keepNext/>
      <w:outlineLvl w:val="3"/>
    </w:pPr>
    <w:rPr>
      <w:b/>
    </w:rPr>
  </w:style>
  <w:style w:type="paragraph" w:customStyle="1" w:styleId="BBHeading5">
    <w:name w:val="B&amp;B Heading 5"/>
    <w:basedOn w:val="BBClause5"/>
    <w:next w:val="BBBodyTextIndent5"/>
    <w:uiPriority w:val="9"/>
    <w:rsid w:val="001D101D"/>
    <w:pPr>
      <w:keepNext/>
      <w:outlineLvl w:val="4"/>
    </w:pPr>
    <w:rPr>
      <w:b/>
    </w:rPr>
  </w:style>
  <w:style w:type="paragraph" w:customStyle="1" w:styleId="BBHeading1">
    <w:name w:val="B&amp;B Heading 1"/>
    <w:basedOn w:val="BodyText"/>
    <w:next w:val="BBBodyTextIndent1"/>
    <w:uiPriority w:val="9"/>
    <w:qFormat/>
    <w:rsid w:val="00BF0AFA"/>
    <w:pPr>
      <w:keepNext/>
      <w:numPr>
        <w:numId w:val="8"/>
      </w:numPr>
      <w:outlineLvl w:val="0"/>
    </w:pPr>
    <w:rPr>
      <w:b/>
      <w:caps/>
    </w:rPr>
  </w:style>
  <w:style w:type="paragraph" w:styleId="BodyText">
    <w:name w:val="Body Text"/>
    <w:aliases w:val="B&amp;B Body Text"/>
    <w:basedOn w:val="Normal"/>
    <w:link w:val="BodyTextChar"/>
    <w:rsid w:val="00D35E4A"/>
    <w:pPr>
      <w:spacing w:after="240"/>
      <w:jc w:val="both"/>
    </w:pPr>
    <w:rPr>
      <w:sz w:val="22"/>
    </w:rPr>
  </w:style>
  <w:style w:type="character" w:customStyle="1" w:styleId="BodyTextChar">
    <w:name w:val="Body Text Char"/>
    <w:aliases w:val="B&amp;B Body Text Char"/>
    <w:basedOn w:val="DefaultParagraphFont"/>
    <w:link w:val="BodyText"/>
    <w:rsid w:val="00D35E4A"/>
    <w:rPr>
      <w:sz w:val="22"/>
    </w:rPr>
  </w:style>
  <w:style w:type="paragraph" w:customStyle="1" w:styleId="BBHeading6">
    <w:name w:val="B&amp;B Heading 6"/>
    <w:basedOn w:val="BBClause6"/>
    <w:next w:val="BBBodyTextIndent6"/>
    <w:uiPriority w:val="9"/>
    <w:rsid w:val="001D101D"/>
    <w:pPr>
      <w:keepNext/>
      <w:outlineLvl w:val="5"/>
    </w:pPr>
    <w:rPr>
      <w:b/>
    </w:rPr>
  </w:style>
  <w:style w:type="paragraph" w:customStyle="1" w:styleId="BBHeading7">
    <w:name w:val="B&amp;B Heading 7"/>
    <w:basedOn w:val="BBClause7"/>
    <w:next w:val="BBBodyTextIndent7"/>
    <w:uiPriority w:val="9"/>
    <w:rsid w:val="001D101D"/>
    <w:pPr>
      <w:keepNext/>
      <w:outlineLvl w:val="6"/>
    </w:pPr>
    <w:rPr>
      <w:b/>
    </w:rPr>
  </w:style>
  <w:style w:type="paragraph" w:customStyle="1" w:styleId="BBHeading8">
    <w:name w:val="B&amp;B Heading 8"/>
    <w:basedOn w:val="BBClause8"/>
    <w:next w:val="BBBodyTextIndent8"/>
    <w:uiPriority w:val="9"/>
    <w:rsid w:val="001D101D"/>
    <w:pPr>
      <w:keepNext/>
      <w:outlineLvl w:val="7"/>
    </w:pPr>
    <w:rPr>
      <w:b/>
    </w:rPr>
  </w:style>
  <w:style w:type="paragraph" w:customStyle="1" w:styleId="BBHeading9">
    <w:name w:val="B&amp;B Heading 9"/>
    <w:basedOn w:val="BBClause9"/>
    <w:next w:val="BBBodyTextIndent9"/>
    <w:uiPriority w:val="9"/>
    <w:rsid w:val="001D101D"/>
    <w:pPr>
      <w:keepNext/>
      <w:outlineLvl w:val="8"/>
    </w:pPr>
    <w:rPr>
      <w:b/>
    </w:rPr>
  </w:style>
  <w:style w:type="paragraph" w:customStyle="1" w:styleId="BBClause1">
    <w:name w:val="B&amp;B Clause 1"/>
    <w:basedOn w:val="BBHeading1"/>
    <w:uiPriority w:val="29"/>
    <w:qFormat/>
    <w:rsid w:val="001D101D"/>
    <w:pPr>
      <w:keepNext w:val="0"/>
    </w:pPr>
    <w:rPr>
      <w:b w:val="0"/>
      <w:caps w:val="0"/>
    </w:rPr>
  </w:style>
  <w:style w:type="paragraph" w:customStyle="1" w:styleId="BBClause2">
    <w:name w:val="B&amp;B Clause 2"/>
    <w:basedOn w:val="BodyText"/>
    <w:uiPriority w:val="29"/>
    <w:qFormat/>
    <w:rsid w:val="00BF0AFA"/>
    <w:pPr>
      <w:numPr>
        <w:ilvl w:val="1"/>
        <w:numId w:val="8"/>
      </w:numPr>
    </w:pPr>
  </w:style>
  <w:style w:type="paragraph" w:customStyle="1" w:styleId="BBClause3">
    <w:name w:val="B&amp;B Clause 3"/>
    <w:basedOn w:val="BodyText"/>
    <w:uiPriority w:val="29"/>
    <w:qFormat/>
    <w:rsid w:val="00BF0AFA"/>
    <w:pPr>
      <w:numPr>
        <w:ilvl w:val="2"/>
        <w:numId w:val="8"/>
      </w:numPr>
    </w:pPr>
  </w:style>
  <w:style w:type="paragraph" w:customStyle="1" w:styleId="BBClause4">
    <w:name w:val="B&amp;B Clause 4"/>
    <w:basedOn w:val="BodyText"/>
    <w:uiPriority w:val="29"/>
    <w:qFormat/>
    <w:rsid w:val="00BF0AFA"/>
    <w:pPr>
      <w:numPr>
        <w:ilvl w:val="3"/>
        <w:numId w:val="8"/>
      </w:numPr>
    </w:pPr>
  </w:style>
  <w:style w:type="paragraph" w:customStyle="1" w:styleId="BBClause5">
    <w:name w:val="B&amp;B Clause 5"/>
    <w:basedOn w:val="BodyText"/>
    <w:uiPriority w:val="29"/>
    <w:rsid w:val="00BF0AFA"/>
    <w:pPr>
      <w:numPr>
        <w:ilvl w:val="4"/>
        <w:numId w:val="8"/>
      </w:numPr>
    </w:pPr>
  </w:style>
  <w:style w:type="paragraph" w:customStyle="1" w:styleId="BBClause6">
    <w:name w:val="B&amp;B Clause 6"/>
    <w:basedOn w:val="BodyText"/>
    <w:uiPriority w:val="29"/>
    <w:rsid w:val="00BF0AFA"/>
    <w:pPr>
      <w:numPr>
        <w:ilvl w:val="5"/>
        <w:numId w:val="8"/>
      </w:numPr>
    </w:pPr>
  </w:style>
  <w:style w:type="paragraph" w:customStyle="1" w:styleId="BBClause7">
    <w:name w:val="B&amp;B Clause 7"/>
    <w:basedOn w:val="BodyText"/>
    <w:uiPriority w:val="29"/>
    <w:rsid w:val="00BF0AFA"/>
    <w:pPr>
      <w:numPr>
        <w:ilvl w:val="6"/>
        <w:numId w:val="8"/>
      </w:numPr>
    </w:pPr>
  </w:style>
  <w:style w:type="paragraph" w:customStyle="1" w:styleId="BBClause8">
    <w:name w:val="B&amp;B Clause 8"/>
    <w:basedOn w:val="BodyText"/>
    <w:uiPriority w:val="29"/>
    <w:rsid w:val="00BF0AFA"/>
    <w:pPr>
      <w:numPr>
        <w:ilvl w:val="7"/>
        <w:numId w:val="8"/>
      </w:numPr>
    </w:pPr>
  </w:style>
  <w:style w:type="paragraph" w:customStyle="1" w:styleId="BBClause9">
    <w:name w:val="B&amp;B Clause 9"/>
    <w:basedOn w:val="BodyText"/>
    <w:uiPriority w:val="29"/>
    <w:rsid w:val="00BF0AFA"/>
    <w:pPr>
      <w:numPr>
        <w:ilvl w:val="8"/>
        <w:numId w:val="8"/>
      </w:numPr>
    </w:pPr>
  </w:style>
  <w:style w:type="paragraph" w:customStyle="1" w:styleId="BBScheduleHeading1">
    <w:name w:val="B&amp;B Schedule Heading 1"/>
    <w:basedOn w:val="BodyText"/>
    <w:next w:val="BBBodyTextIndent1"/>
    <w:uiPriority w:val="49"/>
    <w:rsid w:val="00BF0AFA"/>
    <w:pPr>
      <w:keepNext/>
      <w:numPr>
        <w:numId w:val="12"/>
      </w:numPr>
      <w:spacing w:before="120"/>
      <w:outlineLvl w:val="0"/>
    </w:pPr>
    <w:rPr>
      <w:b/>
    </w:rPr>
  </w:style>
  <w:style w:type="paragraph" w:customStyle="1" w:styleId="BBScheduleHeading2">
    <w:name w:val="B&amp;B Schedule Heading 2"/>
    <w:basedOn w:val="BBSchedule2"/>
    <w:next w:val="BBBodyTextIndent2"/>
    <w:uiPriority w:val="49"/>
    <w:rsid w:val="001D101D"/>
    <w:pPr>
      <w:keepNext/>
      <w:outlineLvl w:val="1"/>
    </w:pPr>
    <w:rPr>
      <w:b/>
    </w:rPr>
  </w:style>
  <w:style w:type="paragraph" w:customStyle="1" w:styleId="BBScheduleHeading3">
    <w:name w:val="B&amp;B Schedule Heading 3"/>
    <w:basedOn w:val="BBSchedule3"/>
    <w:next w:val="BBBodyTextIndent3"/>
    <w:uiPriority w:val="49"/>
    <w:rsid w:val="001D101D"/>
    <w:pPr>
      <w:keepNext/>
      <w:outlineLvl w:val="2"/>
    </w:pPr>
    <w:rPr>
      <w:b/>
    </w:rPr>
  </w:style>
  <w:style w:type="paragraph" w:customStyle="1" w:styleId="BBScheduleHeading4">
    <w:name w:val="B&amp;B Schedule Heading 4"/>
    <w:basedOn w:val="BBSchedule4"/>
    <w:next w:val="BBBodyTextIndent4"/>
    <w:uiPriority w:val="49"/>
    <w:rsid w:val="001D101D"/>
    <w:pPr>
      <w:keepNext/>
      <w:outlineLvl w:val="3"/>
    </w:pPr>
    <w:rPr>
      <w:b/>
    </w:rPr>
  </w:style>
  <w:style w:type="paragraph" w:customStyle="1" w:styleId="BBScheduleHeading5">
    <w:name w:val="B&amp;B Schedule Heading 5"/>
    <w:basedOn w:val="BBSchedule5"/>
    <w:next w:val="BBBodyTextIndent5"/>
    <w:uiPriority w:val="49"/>
    <w:rsid w:val="001D101D"/>
    <w:pPr>
      <w:keepNext/>
      <w:outlineLvl w:val="4"/>
    </w:pPr>
    <w:rPr>
      <w:b/>
    </w:rPr>
  </w:style>
  <w:style w:type="paragraph" w:customStyle="1" w:styleId="BBScheduleHeading6">
    <w:name w:val="B&amp;B Schedule Heading 6"/>
    <w:basedOn w:val="BBSchedule6"/>
    <w:next w:val="BBBodyTextIndent6"/>
    <w:uiPriority w:val="49"/>
    <w:rsid w:val="001D101D"/>
    <w:pPr>
      <w:keepNext/>
      <w:outlineLvl w:val="5"/>
    </w:pPr>
    <w:rPr>
      <w:b/>
    </w:rPr>
  </w:style>
  <w:style w:type="paragraph" w:customStyle="1" w:styleId="BBScheduleHeading7">
    <w:name w:val="B&amp;B Schedule Heading 7"/>
    <w:basedOn w:val="BBSchedule7"/>
    <w:next w:val="BBBodyTextIndent7"/>
    <w:uiPriority w:val="49"/>
    <w:rsid w:val="001D101D"/>
    <w:pPr>
      <w:keepNext/>
      <w:outlineLvl w:val="6"/>
    </w:pPr>
    <w:rPr>
      <w:b/>
    </w:rPr>
  </w:style>
  <w:style w:type="paragraph" w:customStyle="1" w:styleId="BBScheduleHeading8">
    <w:name w:val="B&amp;B Schedule Heading 8"/>
    <w:basedOn w:val="BBSchedule8"/>
    <w:next w:val="BBBodyTextIndent8"/>
    <w:uiPriority w:val="49"/>
    <w:rsid w:val="001D101D"/>
    <w:pPr>
      <w:keepNext/>
      <w:outlineLvl w:val="7"/>
    </w:pPr>
    <w:rPr>
      <w:b/>
    </w:rPr>
  </w:style>
  <w:style w:type="paragraph" w:customStyle="1" w:styleId="BBScheduleHeading9">
    <w:name w:val="B&amp;B Schedule Heading 9"/>
    <w:basedOn w:val="BBSchedule9"/>
    <w:next w:val="BBBodyTextIndent9"/>
    <w:uiPriority w:val="49"/>
    <w:rsid w:val="001D101D"/>
    <w:pPr>
      <w:keepNext/>
      <w:outlineLvl w:val="8"/>
    </w:pPr>
    <w:rPr>
      <w:b/>
    </w:rPr>
  </w:style>
  <w:style w:type="paragraph" w:customStyle="1" w:styleId="BBScheduleTitle">
    <w:name w:val="B&amp;B Schedule Title"/>
    <w:basedOn w:val="BodyText"/>
    <w:next w:val="BBScheduleSub-title"/>
    <w:uiPriority w:val="47"/>
    <w:rsid w:val="000D3DA9"/>
    <w:pPr>
      <w:keepNext/>
      <w:pageBreakBefore/>
      <w:numPr>
        <w:numId w:val="11"/>
      </w:numPr>
      <w:ind w:left="-284" w:firstLine="710"/>
      <w:jc w:val="center"/>
    </w:pPr>
    <w:rPr>
      <w:b/>
      <w:szCs w:val="22"/>
    </w:rPr>
  </w:style>
  <w:style w:type="paragraph" w:customStyle="1" w:styleId="BBScheduleSub-title">
    <w:name w:val="B&amp;B Schedule Sub-title"/>
    <w:basedOn w:val="Normal"/>
    <w:next w:val="BodyText"/>
    <w:uiPriority w:val="48"/>
    <w:rsid w:val="00152A99"/>
    <w:pPr>
      <w:keepNext/>
      <w:spacing w:after="240"/>
      <w:jc w:val="center"/>
    </w:pPr>
    <w:rPr>
      <w:rFonts w:eastAsia="Georgia"/>
      <w:b/>
    </w:rPr>
  </w:style>
  <w:style w:type="paragraph" w:customStyle="1" w:styleId="BBSchedule1">
    <w:name w:val="B&amp;B Schedule 1"/>
    <w:basedOn w:val="BBScheduleHeading1"/>
    <w:uiPriority w:val="59"/>
    <w:rsid w:val="001D101D"/>
    <w:rPr>
      <w:b w:val="0"/>
    </w:rPr>
  </w:style>
  <w:style w:type="paragraph" w:customStyle="1" w:styleId="BBSchedule2">
    <w:name w:val="B&amp;B Schedule 2"/>
    <w:basedOn w:val="BodyText"/>
    <w:uiPriority w:val="59"/>
    <w:rsid w:val="00BF0AFA"/>
    <w:pPr>
      <w:numPr>
        <w:ilvl w:val="1"/>
        <w:numId w:val="12"/>
      </w:numPr>
    </w:pPr>
  </w:style>
  <w:style w:type="paragraph" w:customStyle="1" w:styleId="BBSchedule3">
    <w:name w:val="B&amp;B Schedule 3"/>
    <w:basedOn w:val="BodyText"/>
    <w:uiPriority w:val="59"/>
    <w:rsid w:val="00BF0AFA"/>
    <w:pPr>
      <w:numPr>
        <w:ilvl w:val="2"/>
        <w:numId w:val="12"/>
      </w:numPr>
    </w:pPr>
  </w:style>
  <w:style w:type="paragraph" w:customStyle="1" w:styleId="BBSchedule5">
    <w:name w:val="B&amp;B Schedule 5"/>
    <w:basedOn w:val="BodyText"/>
    <w:uiPriority w:val="59"/>
    <w:rsid w:val="00BF0AFA"/>
    <w:pPr>
      <w:numPr>
        <w:ilvl w:val="4"/>
        <w:numId w:val="12"/>
      </w:numPr>
    </w:pPr>
  </w:style>
  <w:style w:type="paragraph" w:customStyle="1" w:styleId="BBSchedule6">
    <w:name w:val="B&amp;B Schedule 6"/>
    <w:basedOn w:val="BodyText"/>
    <w:uiPriority w:val="59"/>
    <w:rsid w:val="00BF0AFA"/>
    <w:pPr>
      <w:numPr>
        <w:ilvl w:val="5"/>
        <w:numId w:val="12"/>
      </w:numPr>
    </w:pPr>
  </w:style>
  <w:style w:type="paragraph" w:customStyle="1" w:styleId="BBSchedule7">
    <w:name w:val="B&amp;B Schedule 7"/>
    <w:basedOn w:val="BodyText"/>
    <w:uiPriority w:val="59"/>
    <w:rsid w:val="00BF0AFA"/>
    <w:pPr>
      <w:numPr>
        <w:ilvl w:val="6"/>
        <w:numId w:val="12"/>
      </w:numPr>
    </w:pPr>
  </w:style>
  <w:style w:type="paragraph" w:customStyle="1" w:styleId="BBSchedule8">
    <w:name w:val="B&amp;B Schedule 8"/>
    <w:basedOn w:val="BodyText"/>
    <w:uiPriority w:val="59"/>
    <w:rsid w:val="00BF0AFA"/>
    <w:pPr>
      <w:numPr>
        <w:ilvl w:val="7"/>
        <w:numId w:val="12"/>
      </w:numPr>
    </w:pPr>
  </w:style>
  <w:style w:type="paragraph" w:customStyle="1" w:styleId="BBSchedule9">
    <w:name w:val="B&amp;B Schedule 9"/>
    <w:basedOn w:val="BodyText"/>
    <w:uiPriority w:val="59"/>
    <w:rsid w:val="00BF0AFA"/>
    <w:pPr>
      <w:numPr>
        <w:ilvl w:val="8"/>
        <w:numId w:val="12"/>
      </w:numPr>
    </w:pPr>
  </w:style>
  <w:style w:type="numbering" w:customStyle="1" w:styleId="NumberingSchedules">
    <w:name w:val="Numbering Schedules"/>
    <w:uiPriority w:val="99"/>
    <w:rsid w:val="00BF0AFA"/>
    <w:pPr>
      <w:numPr>
        <w:numId w:val="1"/>
      </w:numPr>
    </w:pPr>
  </w:style>
  <w:style w:type="paragraph" w:customStyle="1" w:styleId="BBBodyTextIndent1">
    <w:name w:val="B&amp;B Body Text Indent 1"/>
    <w:basedOn w:val="Normal"/>
    <w:uiPriority w:val="19"/>
    <w:rsid w:val="00BF0AFA"/>
    <w:pPr>
      <w:spacing w:after="240"/>
      <w:ind w:left="720"/>
      <w:jc w:val="both"/>
    </w:pPr>
    <w:rPr>
      <w:sz w:val="22"/>
    </w:rPr>
  </w:style>
  <w:style w:type="paragraph" w:customStyle="1" w:styleId="BBBodyTextIndent2">
    <w:name w:val="B&amp;B Body Text Indent 2"/>
    <w:basedOn w:val="Normal"/>
    <w:uiPriority w:val="19"/>
    <w:rsid w:val="00BF0AFA"/>
    <w:pPr>
      <w:spacing w:after="240"/>
      <w:ind w:left="720"/>
      <w:jc w:val="both"/>
    </w:pPr>
    <w:rPr>
      <w:sz w:val="22"/>
    </w:rPr>
  </w:style>
  <w:style w:type="paragraph" w:customStyle="1" w:styleId="BBBodyTextIndent3">
    <w:name w:val="B&amp;B Body Text Indent 3"/>
    <w:basedOn w:val="Normal"/>
    <w:uiPriority w:val="19"/>
    <w:rsid w:val="00BF0AFA"/>
    <w:pPr>
      <w:spacing w:after="240"/>
      <w:ind w:left="1622"/>
      <w:jc w:val="both"/>
    </w:pPr>
    <w:rPr>
      <w:rFonts w:eastAsia="Georgia"/>
      <w:sz w:val="22"/>
    </w:rPr>
  </w:style>
  <w:style w:type="paragraph" w:customStyle="1" w:styleId="BBBodyTextIndent4">
    <w:name w:val="B&amp;B Body Text Indent 4"/>
    <w:basedOn w:val="Normal"/>
    <w:uiPriority w:val="19"/>
    <w:rsid w:val="00BF0AFA"/>
    <w:pPr>
      <w:spacing w:after="240"/>
      <w:ind w:left="2699"/>
      <w:jc w:val="both"/>
    </w:pPr>
    <w:rPr>
      <w:sz w:val="22"/>
    </w:rPr>
  </w:style>
  <w:style w:type="paragraph" w:customStyle="1" w:styleId="BBBodyTextIndent5">
    <w:name w:val="B&amp;B Body Text Indent 5"/>
    <w:basedOn w:val="Normal"/>
    <w:uiPriority w:val="19"/>
    <w:rsid w:val="00BF0AFA"/>
    <w:pPr>
      <w:spacing w:after="240"/>
      <w:ind w:left="2699"/>
      <w:jc w:val="both"/>
    </w:pPr>
    <w:rPr>
      <w:sz w:val="22"/>
    </w:rPr>
  </w:style>
  <w:style w:type="paragraph" w:customStyle="1" w:styleId="BBBodyTextIndent6">
    <w:name w:val="B&amp;B Body Text Indent 6"/>
    <w:basedOn w:val="Normal"/>
    <w:uiPriority w:val="19"/>
    <w:rsid w:val="00BF0AFA"/>
    <w:pPr>
      <w:spacing w:after="240"/>
      <w:ind w:left="3238"/>
      <w:jc w:val="both"/>
    </w:pPr>
    <w:rPr>
      <w:sz w:val="22"/>
    </w:rPr>
  </w:style>
  <w:style w:type="paragraph" w:customStyle="1" w:styleId="BBBodyTextIndent7">
    <w:name w:val="B&amp;B Body Text Indent 7"/>
    <w:basedOn w:val="Normal"/>
    <w:uiPriority w:val="19"/>
    <w:rsid w:val="00BF0AFA"/>
    <w:pPr>
      <w:spacing w:after="240"/>
      <w:ind w:left="3912"/>
      <w:jc w:val="both"/>
    </w:pPr>
    <w:rPr>
      <w:sz w:val="22"/>
    </w:rPr>
  </w:style>
  <w:style w:type="paragraph" w:customStyle="1" w:styleId="BBBodyTextIndent8">
    <w:name w:val="B&amp;B Body Text Indent 8"/>
    <w:basedOn w:val="Normal"/>
    <w:uiPriority w:val="19"/>
    <w:rsid w:val="00BF0AFA"/>
    <w:pPr>
      <w:spacing w:after="240"/>
      <w:ind w:left="4587"/>
      <w:jc w:val="both"/>
    </w:pPr>
    <w:rPr>
      <w:sz w:val="22"/>
    </w:rPr>
  </w:style>
  <w:style w:type="paragraph" w:customStyle="1" w:styleId="BBBodyTextIndent9">
    <w:name w:val="B&amp;B Body Text Indent 9"/>
    <w:basedOn w:val="Normal"/>
    <w:uiPriority w:val="19"/>
    <w:rsid w:val="00BF0AFA"/>
    <w:pPr>
      <w:spacing w:after="240"/>
      <w:ind w:left="5262"/>
      <w:jc w:val="both"/>
    </w:pPr>
    <w:rPr>
      <w:sz w:val="22"/>
    </w:rPr>
  </w:style>
  <w:style w:type="paragraph" w:customStyle="1" w:styleId="BBEndnoteText">
    <w:name w:val="B&amp;B Endnote Text"/>
    <w:basedOn w:val="Normal"/>
    <w:uiPriority w:val="69"/>
    <w:semiHidden/>
    <w:rsid w:val="00B8090B"/>
    <w:pPr>
      <w:ind w:left="62" w:hanging="62"/>
      <w:jc w:val="both"/>
    </w:pPr>
    <w:rPr>
      <w:sz w:val="16"/>
    </w:rPr>
  </w:style>
  <w:style w:type="paragraph" w:customStyle="1" w:styleId="BBFootnoteText">
    <w:name w:val="B&amp;B Footnote Text"/>
    <w:basedOn w:val="Normal"/>
    <w:uiPriority w:val="69"/>
    <w:semiHidden/>
    <w:rsid w:val="00B8090B"/>
    <w:pPr>
      <w:ind w:left="113" w:hanging="113"/>
      <w:jc w:val="both"/>
    </w:pPr>
    <w:rPr>
      <w:sz w:val="16"/>
    </w:rPr>
  </w:style>
  <w:style w:type="paragraph" w:customStyle="1" w:styleId="BBSchedule4">
    <w:name w:val="B&amp;B Schedule 4"/>
    <w:basedOn w:val="BodyText"/>
    <w:uiPriority w:val="59"/>
    <w:rsid w:val="00BF0AFA"/>
    <w:pPr>
      <w:numPr>
        <w:ilvl w:val="3"/>
        <w:numId w:val="12"/>
      </w:numPr>
    </w:pPr>
  </w:style>
  <w:style w:type="paragraph" w:customStyle="1" w:styleId="BBBullet1">
    <w:name w:val="B&amp;B Bullet 1"/>
    <w:basedOn w:val="BodyText"/>
    <w:uiPriority w:val="39"/>
    <w:rsid w:val="00BF0AFA"/>
    <w:pPr>
      <w:numPr>
        <w:ilvl w:val="1"/>
        <w:numId w:val="7"/>
      </w:numPr>
    </w:pPr>
  </w:style>
  <w:style w:type="paragraph" w:customStyle="1" w:styleId="BBBullet2">
    <w:name w:val="B&amp;B Bullet 2"/>
    <w:basedOn w:val="BodyText"/>
    <w:uiPriority w:val="39"/>
    <w:rsid w:val="00BF0AFA"/>
    <w:pPr>
      <w:numPr>
        <w:ilvl w:val="2"/>
        <w:numId w:val="7"/>
      </w:numPr>
    </w:pPr>
  </w:style>
  <w:style w:type="paragraph" w:customStyle="1" w:styleId="BBBullet3">
    <w:name w:val="B&amp;B Bullet 3"/>
    <w:basedOn w:val="BodyText"/>
    <w:uiPriority w:val="39"/>
    <w:rsid w:val="00BF0AFA"/>
    <w:pPr>
      <w:numPr>
        <w:ilvl w:val="3"/>
        <w:numId w:val="7"/>
      </w:numPr>
    </w:pPr>
  </w:style>
  <w:style w:type="paragraph" w:customStyle="1" w:styleId="BBBullet4">
    <w:name w:val="B&amp;B Bullet 4"/>
    <w:basedOn w:val="BodyText"/>
    <w:uiPriority w:val="39"/>
    <w:rsid w:val="00BF0AFA"/>
    <w:pPr>
      <w:numPr>
        <w:ilvl w:val="4"/>
        <w:numId w:val="7"/>
      </w:numPr>
    </w:pPr>
  </w:style>
  <w:style w:type="paragraph" w:customStyle="1" w:styleId="BBBullet5">
    <w:name w:val="B&amp;B Bullet 5"/>
    <w:basedOn w:val="BodyText"/>
    <w:uiPriority w:val="39"/>
    <w:rsid w:val="00BF0AFA"/>
    <w:pPr>
      <w:numPr>
        <w:ilvl w:val="5"/>
        <w:numId w:val="7"/>
      </w:numPr>
    </w:pPr>
  </w:style>
  <w:style w:type="paragraph" w:customStyle="1" w:styleId="BBBullet6">
    <w:name w:val="B&amp;B Bullet 6"/>
    <w:basedOn w:val="BodyText"/>
    <w:uiPriority w:val="39"/>
    <w:rsid w:val="00BF0AFA"/>
    <w:pPr>
      <w:numPr>
        <w:ilvl w:val="6"/>
        <w:numId w:val="7"/>
      </w:numPr>
    </w:pPr>
  </w:style>
  <w:style w:type="paragraph" w:customStyle="1" w:styleId="BBBullet7">
    <w:name w:val="B&amp;B Bullet 7"/>
    <w:basedOn w:val="BodyText"/>
    <w:uiPriority w:val="39"/>
    <w:rsid w:val="00BF0AFA"/>
    <w:pPr>
      <w:numPr>
        <w:ilvl w:val="7"/>
        <w:numId w:val="7"/>
      </w:numPr>
    </w:pPr>
  </w:style>
  <w:style w:type="paragraph" w:customStyle="1" w:styleId="BBBullet8">
    <w:name w:val="B&amp;B Bullet 8"/>
    <w:basedOn w:val="BodyText"/>
    <w:uiPriority w:val="39"/>
    <w:rsid w:val="00BF0AFA"/>
    <w:pPr>
      <w:numPr>
        <w:ilvl w:val="8"/>
        <w:numId w:val="7"/>
      </w:numPr>
    </w:pPr>
  </w:style>
  <w:style w:type="paragraph" w:customStyle="1" w:styleId="BBBulletatMargin">
    <w:name w:val="B&amp;B Bullet at Margin"/>
    <w:basedOn w:val="BBBullet8"/>
    <w:uiPriority w:val="38"/>
    <w:rsid w:val="00BF0AFA"/>
    <w:pPr>
      <w:numPr>
        <w:ilvl w:val="0"/>
      </w:numPr>
    </w:pPr>
  </w:style>
  <w:style w:type="numbering" w:customStyle="1" w:styleId="BulletList">
    <w:name w:val="Bullet List"/>
    <w:uiPriority w:val="99"/>
    <w:rsid w:val="00BF0AFA"/>
    <w:pPr>
      <w:numPr>
        <w:numId w:val="2"/>
      </w:numPr>
    </w:pPr>
  </w:style>
  <w:style w:type="paragraph" w:styleId="BalloonText">
    <w:name w:val="Balloon Text"/>
    <w:basedOn w:val="Normal"/>
    <w:link w:val="BalloonTextChar"/>
    <w:uiPriority w:val="99"/>
    <w:semiHidden/>
    <w:rsid w:val="00D53F50"/>
    <w:rPr>
      <w:rFonts w:ascii="Tahoma" w:hAnsi="Tahoma" w:cs="Tahoma"/>
      <w:sz w:val="16"/>
      <w:szCs w:val="16"/>
    </w:rPr>
  </w:style>
  <w:style w:type="character" w:customStyle="1" w:styleId="BalloonTextChar">
    <w:name w:val="Balloon Text Char"/>
    <w:basedOn w:val="DefaultParagraphFont"/>
    <w:link w:val="BalloonText"/>
    <w:uiPriority w:val="99"/>
    <w:semiHidden/>
    <w:rsid w:val="001D101D"/>
    <w:rPr>
      <w:rFonts w:ascii="Tahoma" w:hAnsi="Tahoma" w:cs="Tahoma"/>
      <w:sz w:val="16"/>
      <w:szCs w:val="16"/>
    </w:rPr>
  </w:style>
  <w:style w:type="paragraph" w:customStyle="1" w:styleId="BBBodyTextNoSpacing">
    <w:name w:val="B&amp;B Body Text No Spacing"/>
    <w:basedOn w:val="BodyText"/>
    <w:uiPriority w:val="1"/>
    <w:qFormat/>
    <w:rsid w:val="00AC26EC"/>
    <w:pPr>
      <w:spacing w:after="0"/>
    </w:pPr>
  </w:style>
  <w:style w:type="paragraph" w:customStyle="1" w:styleId="BBHeading0">
    <w:name w:val="B&amp;B Heading 0"/>
    <w:basedOn w:val="BodyText"/>
    <w:next w:val="BodyText"/>
    <w:uiPriority w:val="8"/>
    <w:qFormat/>
    <w:rsid w:val="00C41428"/>
    <w:pPr>
      <w:keepNext/>
      <w:outlineLvl w:val="0"/>
    </w:pPr>
    <w:rPr>
      <w:b/>
      <w:caps/>
    </w:rPr>
  </w:style>
  <w:style w:type="character" w:customStyle="1" w:styleId="Heading1Char">
    <w:name w:val="Heading 1 Char"/>
    <w:basedOn w:val="DefaultParagraphFont"/>
    <w:link w:val="Heading1"/>
    <w:uiPriority w:val="99"/>
    <w:semiHidden/>
    <w:rsid w:val="001D101D"/>
    <w:rPr>
      <w:rFonts w:asciiTheme="majorHAnsi" w:eastAsiaTheme="majorEastAsia" w:hAnsiTheme="majorHAnsi" w:cstheme="majorBidi"/>
      <w:b/>
      <w:bCs/>
      <w:color w:val="365F91" w:themeColor="accent1" w:themeShade="BF"/>
      <w:sz w:val="28"/>
      <w:szCs w:val="28"/>
    </w:rPr>
  </w:style>
  <w:style w:type="paragraph" w:styleId="TOCHeading">
    <w:name w:val="TOC Heading"/>
    <w:basedOn w:val="Heading1"/>
    <w:next w:val="Normal"/>
    <w:uiPriority w:val="39"/>
    <w:semiHidden/>
    <w:qFormat/>
    <w:rsid w:val="0016372F"/>
    <w:pPr>
      <w:spacing w:line="276" w:lineRule="auto"/>
      <w:outlineLvl w:val="9"/>
    </w:pPr>
    <w:rPr>
      <w:lang w:val="en-US" w:eastAsia="ja-JP"/>
    </w:rPr>
  </w:style>
  <w:style w:type="paragraph" w:styleId="TOC1">
    <w:name w:val="toc 1"/>
    <w:basedOn w:val="Normal"/>
    <w:next w:val="Normal"/>
    <w:uiPriority w:val="39"/>
    <w:rsid w:val="00BE3780"/>
    <w:pPr>
      <w:tabs>
        <w:tab w:val="left" w:pos="720"/>
        <w:tab w:val="right" w:leader="dot" w:pos="8998"/>
      </w:tabs>
      <w:spacing w:after="100"/>
    </w:pPr>
  </w:style>
  <w:style w:type="character" w:styleId="Hyperlink">
    <w:name w:val="Hyperlink"/>
    <w:basedOn w:val="DefaultParagraphFont"/>
    <w:uiPriority w:val="99"/>
    <w:rsid w:val="0016372F"/>
    <w:rPr>
      <w:color w:val="0000FF" w:themeColor="hyperlink"/>
      <w:u w:val="single"/>
    </w:rPr>
  </w:style>
  <w:style w:type="paragraph" w:styleId="TOC2">
    <w:name w:val="toc 2"/>
    <w:basedOn w:val="Normal"/>
    <w:next w:val="Normal"/>
    <w:autoRedefine/>
    <w:uiPriority w:val="39"/>
    <w:rsid w:val="002A5913"/>
    <w:pPr>
      <w:tabs>
        <w:tab w:val="left" w:pos="720"/>
        <w:tab w:val="right" w:leader="dot" w:pos="9000"/>
      </w:tabs>
      <w:spacing w:after="240"/>
    </w:pPr>
    <w:rPr>
      <w:rFonts w:eastAsia="Times New Roman"/>
      <w:noProof/>
      <w:lang w:eastAsia="en-GB"/>
    </w:rPr>
  </w:style>
  <w:style w:type="numbering" w:customStyle="1" w:styleId="Parties">
    <w:name w:val="Parties"/>
    <w:uiPriority w:val="99"/>
    <w:rsid w:val="002A5913"/>
    <w:pPr>
      <w:numPr>
        <w:numId w:val="3"/>
      </w:numPr>
    </w:pPr>
  </w:style>
  <w:style w:type="paragraph" w:customStyle="1" w:styleId="PartiesNumbering">
    <w:name w:val="Parties Numbering"/>
    <w:basedOn w:val="BodyText"/>
    <w:uiPriority w:val="99"/>
    <w:rsid w:val="002A5913"/>
    <w:pPr>
      <w:numPr>
        <w:numId w:val="4"/>
      </w:numPr>
    </w:pPr>
  </w:style>
  <w:style w:type="numbering" w:customStyle="1" w:styleId="Recitals">
    <w:name w:val="Recitals"/>
    <w:uiPriority w:val="99"/>
    <w:rsid w:val="002A5913"/>
    <w:pPr>
      <w:numPr>
        <w:numId w:val="5"/>
      </w:numPr>
    </w:pPr>
  </w:style>
  <w:style w:type="paragraph" w:customStyle="1" w:styleId="RecitalsNumbering">
    <w:name w:val="Recitals Numbering"/>
    <w:basedOn w:val="BodyText"/>
    <w:uiPriority w:val="99"/>
    <w:rsid w:val="002A5913"/>
    <w:rPr>
      <w:b/>
    </w:rPr>
  </w:style>
  <w:style w:type="table" w:styleId="TableGrid">
    <w:name w:val="Table Grid"/>
    <w:basedOn w:val="TableNormal"/>
    <w:uiPriority w:val="59"/>
    <w:rsid w:val="00F80A38"/>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EndnoteText">
    <w:name w:val="endnote text"/>
    <w:basedOn w:val="Normal"/>
    <w:link w:val="EndnoteTextChar"/>
    <w:semiHidden/>
    <w:rsid w:val="009C6FF4"/>
    <w:pPr>
      <w:spacing w:after="240"/>
      <w:ind w:left="62" w:hanging="62"/>
    </w:pPr>
    <w:rPr>
      <w:rFonts w:eastAsia="Times New Roman"/>
      <w:lang w:eastAsia="en-GB"/>
    </w:rPr>
  </w:style>
  <w:style w:type="character" w:customStyle="1" w:styleId="EndnoteTextChar">
    <w:name w:val="Endnote Text Char"/>
    <w:basedOn w:val="DefaultParagraphFont"/>
    <w:link w:val="EndnoteText"/>
    <w:semiHidden/>
    <w:rsid w:val="009C6FF4"/>
    <w:rPr>
      <w:rFonts w:eastAsia="Times New Roman"/>
      <w:lang w:eastAsia="en-GB"/>
    </w:rPr>
  </w:style>
  <w:style w:type="character" w:styleId="EndnoteReference">
    <w:name w:val="endnote reference"/>
    <w:basedOn w:val="DefaultParagraphFont"/>
    <w:semiHidden/>
    <w:rsid w:val="009C6FF4"/>
    <w:rPr>
      <w:rFonts w:ascii="Georgia" w:hAnsi="Georgia"/>
      <w:sz w:val="20"/>
      <w:vertAlign w:val="superscript"/>
    </w:rPr>
  </w:style>
  <w:style w:type="paragraph" w:customStyle="1" w:styleId="BBHeading0Lower">
    <w:name w:val="B&amp;B Heading 0 (Lower)"/>
    <w:basedOn w:val="BodyText"/>
    <w:next w:val="BodyText"/>
    <w:uiPriority w:val="8"/>
    <w:qFormat/>
    <w:rsid w:val="006F7052"/>
    <w:rPr>
      <w:b/>
    </w:rPr>
  </w:style>
  <w:style w:type="paragraph" w:customStyle="1" w:styleId="BBDefinitionLevel1">
    <w:name w:val="B&amp;B Definition Level 1"/>
    <w:basedOn w:val="BBClause4"/>
    <w:uiPriority w:val="99"/>
    <w:qFormat/>
    <w:rsid w:val="00BB01DB"/>
    <w:pPr>
      <w:numPr>
        <w:ilvl w:val="1"/>
        <w:numId w:val="9"/>
      </w:numPr>
    </w:pPr>
  </w:style>
  <w:style w:type="paragraph" w:customStyle="1" w:styleId="BBDefinitionLevel2">
    <w:name w:val="B&amp;B Definition Level 2"/>
    <w:basedOn w:val="BBClause4"/>
    <w:uiPriority w:val="99"/>
    <w:qFormat/>
    <w:rsid w:val="00BB01DB"/>
    <w:pPr>
      <w:numPr>
        <w:ilvl w:val="2"/>
        <w:numId w:val="9"/>
      </w:numPr>
    </w:pPr>
  </w:style>
  <w:style w:type="paragraph" w:customStyle="1" w:styleId="BBDefinition">
    <w:name w:val="B&amp;B Definition"/>
    <w:basedOn w:val="BBClause4"/>
    <w:uiPriority w:val="99"/>
    <w:qFormat/>
    <w:rsid w:val="000C7E74"/>
    <w:pPr>
      <w:numPr>
        <w:ilvl w:val="0"/>
        <w:numId w:val="9"/>
      </w:numPr>
    </w:pPr>
  </w:style>
  <w:style w:type="paragraph" w:customStyle="1" w:styleId="BBParties">
    <w:name w:val="B&amp;B Parties"/>
    <w:basedOn w:val="PartiesNumbering"/>
    <w:uiPriority w:val="99"/>
    <w:qFormat/>
    <w:rsid w:val="003F77E1"/>
    <w:rPr>
      <w:szCs w:val="22"/>
    </w:rPr>
  </w:style>
  <w:style w:type="paragraph" w:customStyle="1" w:styleId="BBRecitals">
    <w:name w:val="B&amp;B Recitals"/>
    <w:basedOn w:val="RecitalsNumbering"/>
    <w:uiPriority w:val="99"/>
    <w:qFormat/>
    <w:rsid w:val="0042453B"/>
    <w:pPr>
      <w:numPr>
        <w:numId w:val="10"/>
      </w:numPr>
    </w:pPr>
  </w:style>
  <w:style w:type="paragraph" w:customStyle="1" w:styleId="Part">
    <w:name w:val="Part"/>
    <w:basedOn w:val="Normal"/>
    <w:uiPriority w:val="99"/>
    <w:qFormat/>
    <w:rsid w:val="00B317B5"/>
    <w:rPr>
      <w:sz w:val="22"/>
      <w:szCs w:val="22"/>
    </w:rPr>
  </w:style>
  <w:style w:type="paragraph" w:customStyle="1" w:styleId="Schedule-Part">
    <w:name w:val="Schedule - Part"/>
    <w:basedOn w:val="Part"/>
    <w:uiPriority w:val="99"/>
    <w:qFormat/>
    <w:rsid w:val="001D0D06"/>
  </w:style>
  <w:style w:type="paragraph" w:styleId="Revision">
    <w:name w:val="Revision"/>
    <w:hidden/>
    <w:uiPriority w:val="99"/>
    <w:semiHidden/>
    <w:rsid w:val="00E162BB"/>
  </w:style>
  <w:style w:type="character" w:styleId="CommentReference">
    <w:name w:val="annotation reference"/>
    <w:basedOn w:val="DefaultParagraphFont"/>
    <w:uiPriority w:val="99"/>
    <w:semiHidden/>
    <w:unhideWhenUsed/>
    <w:rsid w:val="006C6E7F"/>
    <w:rPr>
      <w:sz w:val="16"/>
      <w:szCs w:val="16"/>
    </w:rPr>
  </w:style>
  <w:style w:type="paragraph" w:styleId="CommentText">
    <w:name w:val="annotation text"/>
    <w:basedOn w:val="Normal"/>
    <w:link w:val="CommentTextChar"/>
    <w:uiPriority w:val="99"/>
    <w:unhideWhenUsed/>
    <w:rsid w:val="006C6E7F"/>
  </w:style>
  <w:style w:type="character" w:customStyle="1" w:styleId="CommentTextChar">
    <w:name w:val="Comment Text Char"/>
    <w:basedOn w:val="DefaultParagraphFont"/>
    <w:link w:val="CommentText"/>
    <w:uiPriority w:val="99"/>
    <w:rsid w:val="006C6E7F"/>
  </w:style>
  <w:style w:type="paragraph" w:styleId="CommentSubject">
    <w:name w:val="annotation subject"/>
    <w:basedOn w:val="CommentText"/>
    <w:next w:val="CommentText"/>
    <w:link w:val="CommentSubjectChar"/>
    <w:uiPriority w:val="99"/>
    <w:semiHidden/>
    <w:unhideWhenUsed/>
    <w:rsid w:val="006C6E7F"/>
    <w:rPr>
      <w:b/>
      <w:bCs/>
    </w:rPr>
  </w:style>
  <w:style w:type="character" w:customStyle="1" w:styleId="CommentSubjectChar">
    <w:name w:val="Comment Subject Char"/>
    <w:basedOn w:val="CommentTextChar"/>
    <w:link w:val="CommentSubject"/>
    <w:uiPriority w:val="99"/>
    <w:semiHidden/>
    <w:rsid w:val="006C6E7F"/>
    <w:rPr>
      <w:b/>
      <w:bCs/>
    </w:rPr>
  </w:style>
  <w:style w:type="character" w:customStyle="1" w:styleId="Defterm">
    <w:name w:val="Defterm"/>
    <w:rsid w:val="004E1906"/>
    <w:rPr>
      <w:rFonts w:ascii="Georgia" w:hAnsi="Georgia"/>
      <w:b/>
      <w:color w:val="000000"/>
      <w:sz w:val="22"/>
    </w:rPr>
  </w:style>
  <w:style w:type="paragraph" w:styleId="ListParagraph">
    <w:name w:val="List Paragraph"/>
    <w:basedOn w:val="Normal"/>
    <w:uiPriority w:val="99"/>
    <w:qFormat/>
    <w:rsid w:val="00E47B26"/>
    <w:pPr>
      <w:ind w:left="720"/>
      <w:contextualSpacing/>
    </w:pPr>
  </w:style>
  <w:style w:type="paragraph" w:styleId="FootnoteText">
    <w:name w:val="footnote text"/>
    <w:basedOn w:val="Normal"/>
    <w:link w:val="FootnoteTextChar"/>
    <w:uiPriority w:val="99"/>
    <w:semiHidden/>
    <w:unhideWhenUsed/>
    <w:rsid w:val="00B9352C"/>
  </w:style>
  <w:style w:type="character" w:customStyle="1" w:styleId="FootnoteTextChar">
    <w:name w:val="Footnote Text Char"/>
    <w:basedOn w:val="DefaultParagraphFont"/>
    <w:link w:val="FootnoteText"/>
    <w:uiPriority w:val="99"/>
    <w:semiHidden/>
    <w:rsid w:val="00B9352C"/>
  </w:style>
  <w:style w:type="character" w:styleId="FootnoteReference">
    <w:name w:val="footnote reference"/>
    <w:basedOn w:val="DefaultParagraphFont"/>
    <w:uiPriority w:val="99"/>
    <w:semiHidden/>
    <w:unhideWhenUsed/>
    <w:rsid w:val="00B9352C"/>
    <w:rPr>
      <w:vertAlign w:val="superscript"/>
    </w:rPr>
  </w:style>
  <w:style w:type="paragraph" w:styleId="NormalWeb">
    <w:name w:val="Normal (Web)"/>
    <w:basedOn w:val="Normal"/>
    <w:uiPriority w:val="99"/>
    <w:semiHidden/>
    <w:unhideWhenUsed/>
    <w:rsid w:val="00A867E5"/>
    <w:pPr>
      <w:spacing w:before="100" w:beforeAutospacing="1" w:after="100" w:afterAutospacing="1"/>
    </w:pPr>
    <w:rPr>
      <w:rFonts w:ascii="Times New Roman" w:eastAsia="Times New Roman" w:hAnsi="Times New Roman"/>
      <w:sz w:val="24"/>
      <w:szCs w:val="24"/>
      <w:lang w:eastAsia="en-GB"/>
    </w:rPr>
  </w:style>
  <w:style w:type="character" w:styleId="FollowedHyperlink">
    <w:name w:val="FollowedHyperlink"/>
    <w:basedOn w:val="DefaultParagraphFont"/>
    <w:uiPriority w:val="99"/>
    <w:semiHidden/>
    <w:unhideWhenUsed/>
    <w:rsid w:val="006B6E94"/>
    <w:rPr>
      <w:color w:val="800080" w:themeColor="followedHyperlink"/>
      <w:u w:val="single"/>
    </w:rPr>
  </w:style>
  <w:style w:type="character" w:styleId="Strong">
    <w:name w:val="Strong"/>
    <w:basedOn w:val="DefaultParagraphFont"/>
    <w:uiPriority w:val="22"/>
    <w:qFormat/>
    <w:rsid w:val="003431CE"/>
    <w:rPr>
      <w:b/>
      <w:bCs/>
    </w:rPr>
  </w:style>
  <w:style w:type="character" w:styleId="UnresolvedMention">
    <w:name w:val="Unresolved Mention"/>
    <w:basedOn w:val="DefaultParagraphFont"/>
    <w:uiPriority w:val="99"/>
    <w:semiHidden/>
    <w:unhideWhenUsed/>
    <w:rsid w:val="006F0F59"/>
    <w:rPr>
      <w:color w:val="605E5C"/>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411538149">
      <w:bodyDiv w:val="1"/>
      <w:marLeft w:val="0"/>
      <w:marRight w:val="0"/>
      <w:marTop w:val="0"/>
      <w:marBottom w:val="0"/>
      <w:divBdr>
        <w:top w:val="none" w:sz="0" w:space="0" w:color="auto"/>
        <w:left w:val="none" w:sz="0" w:space="0" w:color="auto"/>
        <w:bottom w:val="none" w:sz="0" w:space="0" w:color="auto"/>
        <w:right w:val="none" w:sz="0" w:space="0" w:color="auto"/>
      </w:divBdr>
    </w:div>
    <w:div w:id="1499615462">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8" Type="http://schemas.openxmlformats.org/officeDocument/2006/relationships/footnotes" Target="footnotes.xml"/><Relationship Id="rId13" Type="http://schemas.openxmlformats.org/officeDocument/2006/relationships/footer" Target="footer1.xml"/><Relationship Id="rId18" Type="http://schemas.openxmlformats.org/officeDocument/2006/relationships/header" Target="header5.xml"/><Relationship Id="rId26" Type="http://schemas.openxmlformats.org/officeDocument/2006/relationships/fontTable" Target="fontTable.xml"/><Relationship Id="rId3" Type="http://schemas.openxmlformats.org/officeDocument/2006/relationships/customXml" Target="../customXml/item3.xml"/><Relationship Id="rId21" Type="http://schemas.openxmlformats.org/officeDocument/2006/relationships/hyperlink" Target="https://www.gov.uk/government/publications/model-articles-for-private-companies-limited-by-shares/model-articles-for-private-companies-limited-by-shares" TargetMode="External"/><Relationship Id="rId7" Type="http://schemas.openxmlformats.org/officeDocument/2006/relationships/webSettings" Target="webSettings.xml"/><Relationship Id="rId12" Type="http://schemas.openxmlformats.org/officeDocument/2006/relationships/header" Target="header2.xml"/><Relationship Id="rId17" Type="http://schemas.openxmlformats.org/officeDocument/2006/relationships/header" Target="header4.xml"/><Relationship Id="rId25" Type="http://schemas.openxmlformats.org/officeDocument/2006/relationships/header" Target="header9.xml"/><Relationship Id="rId2" Type="http://schemas.openxmlformats.org/officeDocument/2006/relationships/customXml" Target="../customXml/item2.xml"/><Relationship Id="rId16" Type="http://schemas.openxmlformats.org/officeDocument/2006/relationships/footer" Target="footer3.xml"/><Relationship Id="rId20" Type="http://schemas.openxmlformats.org/officeDocument/2006/relationships/header" Target="header6.xml"/><Relationship Id="rId29" Type="http://schemas.openxmlformats.org/officeDocument/2006/relationships/customXml" Target="../customXml/item5.xml"/><Relationship Id="rId1" Type="http://schemas.openxmlformats.org/officeDocument/2006/relationships/customXml" Target="../customXml/item1.xml"/><Relationship Id="rId6" Type="http://schemas.openxmlformats.org/officeDocument/2006/relationships/settings" Target="settings.xml"/><Relationship Id="rId11" Type="http://schemas.openxmlformats.org/officeDocument/2006/relationships/header" Target="header1.xml"/><Relationship Id="rId24" Type="http://schemas.openxmlformats.org/officeDocument/2006/relationships/footer" Target="footer5.xml"/><Relationship Id="rId5" Type="http://schemas.openxmlformats.org/officeDocument/2006/relationships/styles" Target="styles.xml"/><Relationship Id="rId15" Type="http://schemas.openxmlformats.org/officeDocument/2006/relationships/header" Target="header3.xml"/><Relationship Id="rId23" Type="http://schemas.openxmlformats.org/officeDocument/2006/relationships/header" Target="header8.xml"/><Relationship Id="rId28" Type="http://schemas.openxmlformats.org/officeDocument/2006/relationships/customXml" Target="../customXml/item4.xml"/><Relationship Id="rId10" Type="http://schemas.openxmlformats.org/officeDocument/2006/relationships/image" Target="media/image1.png"/><Relationship Id="rId19" Type="http://schemas.openxmlformats.org/officeDocument/2006/relationships/footer" Target="footer4.xml"/><Relationship Id="rId31" Type="http://schemas.openxmlformats.org/officeDocument/2006/relationships/customXml" Target="../customXml/item7.xml"/><Relationship Id="rId4" Type="http://schemas.openxmlformats.org/officeDocument/2006/relationships/numbering" Target="numbering.xml"/><Relationship Id="rId9" Type="http://schemas.openxmlformats.org/officeDocument/2006/relationships/endnotes" Target="endnotes.xml"/><Relationship Id="rId14" Type="http://schemas.openxmlformats.org/officeDocument/2006/relationships/footer" Target="footer2.xml"/><Relationship Id="rId22" Type="http://schemas.openxmlformats.org/officeDocument/2006/relationships/header" Target="header7.xml"/><Relationship Id="rId27" Type="http://schemas.openxmlformats.org/officeDocument/2006/relationships/theme" Target="theme/theme1.xml"/><Relationship Id="rId30" Type="http://schemas.openxmlformats.org/officeDocument/2006/relationships/customXml" Target="../customXml/item6.xml"/></Relationships>
</file>

<file path=word/_rels/header2.xml.rels><?xml version="1.0" encoding="UTF-8" standalone="yes"?>
<Relationships xmlns="http://schemas.openxmlformats.org/package/2006/relationships"><Relationship Id="rId1" Type="http://schemas.openxmlformats.org/officeDocument/2006/relationships/image" Target="media/image2.png"/></Relationships>
</file>

<file path=word/_rels/settings.xml.rels><?xml version="1.0" encoding="UTF-8" standalone="yes"?>
<Relationships xmlns="http://schemas.openxmlformats.org/package/2006/relationships"><Relationship Id="rId1" Type="http://schemas.openxmlformats.org/officeDocument/2006/relationships/attachedTemplate" Target="file:///C:\ProgramData\BirdAndBird\Office\Templates\Agreement%20Template.dotx" TargetMode="Externa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B&amp;B Standard Fonts">
      <a:majorFont>
        <a:latin typeface="Georgia"/>
        <a:ea typeface=""/>
        <a:cs typeface=""/>
      </a:majorFont>
      <a:minorFont>
        <a:latin typeface="Georgi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word/webextensions/_rels/taskpanes.xml.rels><?xml version="1.0" encoding="UTF-8" standalone="yes"?>
<Relationships xmlns="http://schemas.openxmlformats.org/package/2006/relationships"><Relationship Id="rId1" Type="http://schemas.microsoft.com/office/2011/relationships/webextension" Target="webextension1.xml"/></Relationships>
</file>

<file path=word/webextensions/taskpanes.xml><?xml version="1.0" encoding="utf-8"?>
<wetp:taskpanes xmlns:wetp="http://schemas.microsoft.com/office/webextensions/taskpanes/2010/11">
  <wetp:taskpane dockstate="right" visibility="0" width="350" row="5">
    <wetp:webextensionref xmlns:r="http://schemas.openxmlformats.org/officeDocument/2006/relationships" r:id="rId1"/>
  </wetp:taskpane>
</wetp:taskpanes>
</file>

<file path=word/webextensions/webextension1.xml><?xml version="1.0" encoding="utf-8"?>
<we:webextension xmlns:we="http://schemas.microsoft.com/office/webextensions/webextension/2010/11" id="{04B5E080-164F-46B8-9C7B-8A36180EB36A}">
  <we:reference id="6cec9104-4737-421b-a03d-239e5c3d9697" version="1.0.3.0" store="EXCatalog" storeType="EXCatalog"/>
  <we:alternateReferences>
    <we:reference id="WA200007740" version="1.0.3.0" store="en-GB" storeType="OMEX"/>
  </we:alternateReferences>
  <we:properties/>
  <we:bindings/>
  <we:snapshot xmlns:r="http://schemas.openxmlformats.org/officeDocument/2006/relationships"/>
</we:webextension>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properties xmlns="http://www.imanage.com/work/xmlschema">
  <documentid>LIVE!11350158.2</documentid>
  <senderid>SIMSB</senderid>
  <senderemail>BEN.SIMS@TUGHANS.COM</senderemail>
  <lastmodified>2026-03-29T20:59:00.0000000+01:00</lastmodified>
  <database>LIVE</database>
</properties>
</file>

<file path=customXml/item2.xml><?xml version="1.0" encoding="utf-8"?>
<b:Sources xmlns:b="http://schemas.openxmlformats.org/officeDocument/2006/bibliography" xmlns="http://schemas.openxmlformats.org/officeDocument/2006/bibliography" SelectedStyle="\GB.XSL" StyleName="GB7714"/>
</file>

<file path=customXml/item3.xml><?xml version="1.0" encoding="utf-8"?>
<tns:customPropertyEditors xmlns:tns="http://schemas.microsoft.com/office/2006/customDocumentInformationPanel">
  <tns:showOnOpen>false</tns:showOnOpen>
  <tns:defaultPropertyEditorNamespace>Standard properties</tns:defaultPropertyEditorNamespace>
</tns:customPropertyEditors>
</file>

<file path=customXml/item4.xml><?xml version="1.0" encoding="utf-8"?>
<ct:contentTypeSchema xmlns:ct="http://schemas.microsoft.com/office/2006/metadata/contentType" xmlns:ma="http://schemas.microsoft.com/office/2006/metadata/properties/metaAttributes" ct:_="" ma:_="" ma:contentTypeName="Core Document" ma:contentTypeID="0x0101004691A8DE0991884F8E90AD6474FC737301003430BDA54C0C6947AD5510ED8D961E8E" ma:contentTypeVersion="13" ma:contentTypeDescription="Create a new document." ma:contentTypeScope="" ma:versionID="d18ae745e71e4703d4d8e7de04d65c09">
  <xsd:schema xmlns:xsd="http://www.w3.org/2001/XMLSchema" xmlns:xs="http://www.w3.org/2001/XMLSchema" xmlns:p="http://schemas.microsoft.com/office/2006/metadata/properties" xmlns:ns2="0f9fa326-da26-4ea8-b6a9-645e8136fe1d" xmlns:ns3="a213c276-2966-4a61-88a3-9acec9d9c2c2" xmlns:ns4="aaacb922-5235-4a66-b188-303b9b46fbd7" xmlns:ns5="13144106-1b45-4629-9905-05c2091b7dff" targetNamespace="http://schemas.microsoft.com/office/2006/metadata/properties" ma:root="true" ma:fieldsID="12487a57777791c8c8f8aafc55ee8312" ns2:_="" ns3:_="" ns4:_="" ns5:_="">
    <xsd:import namespace="0f9fa326-da26-4ea8-b6a9-645e8136fe1d"/>
    <xsd:import namespace="a213c276-2966-4a61-88a3-9acec9d9c2c2"/>
    <xsd:import namespace="aaacb922-5235-4a66-b188-303b9b46fbd7"/>
    <xsd:import namespace="13144106-1b45-4629-9905-05c2091b7dff"/>
    <xsd:element name="properties">
      <xsd:complexType>
        <xsd:sequence>
          <xsd:element name="documentManagement">
            <xsd:complexType>
              <xsd:all>
                <xsd:element ref="ns2:c6f593ada1854b629148449de059396b" minOccurs="0"/>
                <xsd:element ref="ns3:TaxCatchAll" minOccurs="0"/>
                <xsd:element ref="ns3:TaxCatchAllLabel" minOccurs="0"/>
                <xsd:element ref="ns2:m817f42addf14c9a838da36e78800043" minOccurs="0"/>
                <xsd:element ref="ns2:h573c97cf80c4aa6b446c5363dc3ac94" minOccurs="0"/>
                <xsd:element ref="ns4:LegacyData" minOccurs="0"/>
                <xsd:element ref="ns3:_dlc_DocId" minOccurs="0"/>
                <xsd:element ref="ns3:_dlc_DocIdPersistId" minOccurs="0"/>
                <xsd:element ref="ns3:_dlc_DocIdUrl" minOccurs="0"/>
                <xsd:element ref="ns5:MediaServiceMetadata" minOccurs="0"/>
                <xsd:element ref="ns5:MediaServiceFastMetadata" minOccurs="0"/>
                <xsd:element ref="ns5:MediaServiceSearchProperties" minOccurs="0"/>
                <xsd:element ref="ns5:Inpipeline" minOccurs="0"/>
                <xsd:element ref="ns5:MediaServiceDateTaken" minOccurs="0"/>
                <xsd:element ref="ns5:MediaServiceOCR" minOccurs="0"/>
                <xsd:element ref="ns5:MediaServiceGenerationTime" minOccurs="0"/>
                <xsd:element ref="ns5:MediaServiceEventHashCode" minOccurs="0"/>
                <xsd:element ref="ns5: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f9fa326-da26-4ea8-b6a9-645e8136fe1d" elementFormDefault="qualified">
    <xsd:import namespace="http://schemas.microsoft.com/office/2006/documentManagement/types"/>
    <xsd:import namespace="http://schemas.microsoft.com/office/infopath/2007/PartnerControls"/>
    <xsd:element name="c6f593ada1854b629148449de059396b" ma:index="8" nillable="true" ma:taxonomy="true" ma:internalName="c6f593ada1854b629148449de059396b" ma:taxonomyFieldName="KIM_GovernmentBody" ma:displayName="Government Body" ma:default="3;#DESNZ|bb335eaf-f697-16af-0755-aa8d4628e736" ma:fieldId="{c6f593ad-a185-4b62-9148-449de059396b}" ma:sspId="9b0aeba9-2bce-41c2-8545-5d12d676a674" ma:termSetId="46784332-da01-4f4a-94fa-2a245cb438b3" ma:anchorId="00000000-0000-0000-0000-000000000000" ma:open="false" ma:isKeyword="false">
      <xsd:complexType>
        <xsd:sequence>
          <xsd:element ref="pc:Terms" minOccurs="0" maxOccurs="1"/>
        </xsd:sequence>
      </xsd:complexType>
    </xsd:element>
    <xsd:element name="m817f42addf14c9a838da36e78800043" ma:index="12" nillable="true" ma:taxonomy="true" ma:internalName="m817f42addf14c9a838da36e78800043" ma:taxonomyFieldName="KIM_Function" ma:displayName="Function" ma:default="1;#Partner organisations|3e29f963-82a5-72a9-6184-d34c0a7bb26f" ma:fieldId="{6817f42a-ddf1-4c9a-838d-a36e78800043}" ma:sspId="9b0aeba9-2bce-41c2-8545-5d12d676a674" ma:termSetId="8a8c3714-5ee2-45f9-8c60-591b9d070299" ma:anchorId="00000000-0000-0000-0000-000000000000" ma:open="false" ma:isKeyword="false">
      <xsd:complexType>
        <xsd:sequence>
          <xsd:element ref="pc:Terms" minOccurs="0" maxOccurs="1"/>
        </xsd:sequence>
      </xsd:complexType>
    </xsd:element>
    <xsd:element name="h573c97cf80c4aa6b446c5363dc3ac94" ma:index="14" nillable="true" ma:taxonomy="true" ma:internalName="h573c97cf80c4aa6b446c5363dc3ac94" ma:taxonomyFieldName="KIM_Activity" ma:displayName="Activity" ma:default="2;#Great British Energy|0d77f157-adc3-5de6-7e9a-e68b46a048d3" ma:fieldId="{1573c97c-f80c-4aa6-b446-c5363dc3ac94}" ma:sspId="9b0aeba9-2bce-41c2-8545-5d12d676a674" ma:termSetId="5c6dcaef-f335-486f-b10e-5a74f102472a"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a213c276-2966-4a61-88a3-9acec9d9c2c2" elementFormDefault="qualified">
    <xsd:import namespace="http://schemas.microsoft.com/office/2006/documentManagement/types"/>
    <xsd:import namespace="http://schemas.microsoft.com/office/infopath/2007/PartnerControls"/>
    <xsd:element name="TaxCatchAll" ma:index="9" nillable="true" ma:displayName="Taxonomy Catch All Column" ma:hidden="true" ma:list="{a7ab5463-a0aa-422a-82da-96e054f4a9f9}" ma:internalName="TaxCatchAll" ma:showField="CatchAllData" ma:web="a213c276-2966-4a61-88a3-9acec9d9c2c2">
      <xsd:complexType>
        <xsd:complexContent>
          <xsd:extension base="dms:MultiChoiceLookup">
            <xsd:sequence>
              <xsd:element name="Value" type="dms:Lookup" maxOccurs="unbounded" minOccurs="0" nillable="true"/>
            </xsd:sequence>
          </xsd:extension>
        </xsd:complexContent>
      </xsd:complexType>
    </xsd:element>
    <xsd:element name="TaxCatchAllLabel" ma:index="10" nillable="true" ma:displayName="Taxonomy Catch All Column1" ma:hidden="true" ma:list="{a7ab5463-a0aa-422a-82da-96e054f4a9f9}" ma:internalName="TaxCatchAllLabel" ma:readOnly="true" ma:showField="CatchAllDataLabel" ma:web="a213c276-2966-4a61-88a3-9acec9d9c2c2">
      <xsd:complexType>
        <xsd:complexContent>
          <xsd:extension base="dms:MultiChoiceLookup">
            <xsd:sequence>
              <xsd:element name="Value" type="dms:Lookup" maxOccurs="unbounded" minOccurs="0" nillable="true"/>
            </xsd:sequence>
          </xsd:extension>
        </xsd:complexContent>
      </xsd:complexType>
    </xsd:element>
    <xsd:element name="_dlc_DocId" ma:index="17" nillable="true" ma:displayName="Document ID Value" ma:description="The value of the document ID assigned to this item." ma:indexed="true" ma:internalName="_dlc_DocId" ma:readOnly="true">
      <xsd:simpleType>
        <xsd:restriction base="dms:Text"/>
      </xsd:simpleType>
    </xsd:element>
    <xsd:element name="_dlc_DocIdPersistId" ma:index="18" nillable="true" ma:displayName="Persist ID" ma:description="Keep ID on add." ma:hidden="true" ma:internalName="_dlc_DocIdPersistId" ma:readOnly="true">
      <xsd:simpleType>
        <xsd:restriction base="dms:Boolean"/>
      </xsd:simpleType>
    </xsd:element>
    <xsd:element name="_dlc_DocIdUrl" ma:index="1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aaacb922-5235-4a66-b188-303b9b46fbd7" elementFormDefault="qualified">
    <xsd:import namespace="http://schemas.microsoft.com/office/2006/documentManagement/types"/>
    <xsd:import namespace="http://schemas.microsoft.com/office/infopath/2007/PartnerControls"/>
    <xsd:element name="LegacyData" ma:index="16" nillable="true" ma:displayName="Legacy Data" ma:internalName="LegacyData">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3144106-1b45-4629-9905-05c2091b7dff" elementFormDefault="qualified">
    <xsd:import namespace="http://schemas.microsoft.com/office/2006/documentManagement/types"/>
    <xsd:import namespace="http://schemas.microsoft.com/office/infopath/2007/PartnerControls"/>
    <xsd:element name="MediaServiceMetadata" ma:index="20" nillable="true" ma:displayName="MediaServiceMetadata" ma:hidden="true" ma:internalName="MediaServiceMetadata" ma:readOnly="true">
      <xsd:simpleType>
        <xsd:restriction base="dms:Note"/>
      </xsd:simpleType>
    </xsd:element>
    <xsd:element name="MediaServiceFastMetadata" ma:index="21" nillable="true" ma:displayName="MediaServiceFastMetadata" ma:hidden="true" ma:internalName="MediaServiceFastMetadata" ma:readOnly="true">
      <xsd:simpleType>
        <xsd:restriction base="dms:Note"/>
      </xsd:simpleType>
    </xsd:element>
    <xsd:element name="MediaServiceSearchProperties" ma:index="22" nillable="true" ma:displayName="MediaServiceSearchProperties" ma:hidden="true" ma:internalName="MediaServiceSearchProperties" ma:readOnly="true">
      <xsd:simpleType>
        <xsd:restriction base="dms:Note"/>
      </xsd:simpleType>
    </xsd:element>
    <xsd:element name="Inpipeline" ma:index="23" nillable="true" ma:displayName="In pipeline" ma:default="1" ma:format="Dropdown" ma:internalName="Inpipeline">
      <xsd:simpleType>
        <xsd:restriction base="dms:Boolean"/>
      </xsd:simpleType>
    </xsd:element>
    <xsd:element name="MediaServiceDateTaken" ma:index="24" nillable="true" ma:displayName="MediaServiceDateTaken" ma:hidden="true" ma:indexed="true" ma:internalName="MediaServiceDateTaken" ma:readOnly="true">
      <xsd:simpleType>
        <xsd:restriction base="dms:Text"/>
      </xsd:simpleType>
    </xsd:element>
    <xsd:element name="MediaServiceOCR" ma:index="25" nillable="true" ma:displayName="Extracted Text" ma:internalName="MediaServiceOCR" ma:readOnly="true">
      <xsd:simpleType>
        <xsd:restriction base="dms:Note">
          <xsd:maxLength value="255"/>
        </xsd:restriction>
      </xsd:simpleType>
    </xsd:element>
    <xsd:element name="MediaServiceGenerationTime" ma:index="26" nillable="true" ma:displayName="MediaServiceGenerationTime" ma:hidden="true" ma:internalName="MediaServiceGenerationTime" ma:readOnly="true">
      <xsd:simpleType>
        <xsd:restriction base="dms:Text"/>
      </xsd:simpleType>
    </xsd:element>
    <xsd:element name="MediaServiceEventHashCode" ma:index="27" nillable="true" ma:displayName="MediaServiceEventHashCode" ma:hidden="true" ma:internalName="MediaServiceEventHashCode" ma:readOnly="true">
      <xsd:simpleType>
        <xsd:restriction base="dms:Text"/>
      </xsd:simpleType>
    </xsd:element>
    <xsd:element name="MediaLengthInSeconds" ma:index="28"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6.xml><?xml version="1.0" encoding="utf-8"?>
<?mso-contentType ?>
<FormTemplates xmlns="http://schemas.microsoft.com/sharepoint/v3/contenttype/forms">
  <Display>DocumentLibraryForm</Display>
  <Edit>DocumentLibraryForm</Edit>
  <New>DocumentLibraryForm</New>
</FormTemplates>
</file>

<file path=customXml/item7.xml><?xml version="1.0" encoding="utf-8"?>
<p:properties xmlns:p="http://schemas.microsoft.com/office/2006/metadata/properties" xmlns:xsi="http://www.w3.org/2001/XMLSchema-instance" xmlns:pc="http://schemas.microsoft.com/office/infopath/2007/PartnerControls">
  <documentManagement>
    <c6f593ada1854b629148449de059396b xmlns="0f9fa326-da26-4ea8-b6a9-645e8136fe1d">
      <Terms xmlns="http://schemas.microsoft.com/office/infopath/2007/PartnerControls">
        <TermInfo xmlns="http://schemas.microsoft.com/office/infopath/2007/PartnerControls">
          <TermName xmlns="http://schemas.microsoft.com/office/infopath/2007/PartnerControls">DESNZ</TermName>
          <TermId xmlns="http://schemas.microsoft.com/office/infopath/2007/PartnerControls">bb335eaf-f697-16af-0755-aa8d4628e736</TermId>
        </TermInfo>
      </Terms>
    </c6f593ada1854b629148449de059396b>
    <LegacyData xmlns="aaacb922-5235-4a66-b188-303b9b46fbd7" xsi:nil="true"/>
    <Inpipeline xmlns="13144106-1b45-4629-9905-05c2091b7dff">true</Inpipeline>
    <m817f42addf14c9a838da36e78800043 xmlns="0f9fa326-da26-4ea8-b6a9-645e8136fe1d">
      <Terms xmlns="http://schemas.microsoft.com/office/infopath/2007/PartnerControls">
        <TermInfo xmlns="http://schemas.microsoft.com/office/infopath/2007/PartnerControls">
          <TermName xmlns="http://schemas.microsoft.com/office/infopath/2007/PartnerControls">Partner organisations</TermName>
          <TermId xmlns="http://schemas.microsoft.com/office/infopath/2007/PartnerControls">3e29f963-82a5-72a9-6184-d34c0a7bb26f</TermId>
        </TermInfo>
      </Terms>
    </m817f42addf14c9a838da36e78800043>
    <TaxCatchAll xmlns="a213c276-2966-4a61-88a3-9acec9d9c2c2">
      <Value>3</Value>
      <Value>2</Value>
      <Value>1</Value>
    </TaxCatchAll>
    <h573c97cf80c4aa6b446c5363dc3ac94 xmlns="0f9fa326-da26-4ea8-b6a9-645e8136fe1d">
      <Terms xmlns="http://schemas.microsoft.com/office/infopath/2007/PartnerControls">
        <TermInfo xmlns="http://schemas.microsoft.com/office/infopath/2007/PartnerControls">
          <TermName xmlns="http://schemas.microsoft.com/office/infopath/2007/PartnerControls">Great British Energy</TermName>
          <TermId xmlns="http://schemas.microsoft.com/office/infopath/2007/PartnerControls">0d77f157-adc3-5de6-7e9a-e68b46a048d3</TermId>
        </TermInfo>
      </Terms>
    </h573c97cf80c4aa6b446c5363dc3ac94>
    <_dlc_DocId xmlns="a213c276-2966-4a61-88a3-9acec9d9c2c2">AK2ZMWYHZNRD-2128999959-2843</_dlc_DocId>
    <_dlc_DocIdUrl xmlns="a213c276-2966-4a61-88a3-9acec9d9c2c2">
      <Url>https://beisgov.sharepoint.com/sites/GBECompany-EXT-OS-GBELocal/_layouts/15/DocIdRedir.aspx?ID=AK2ZMWYHZNRD-2128999959-2843</Url>
      <Description>AK2ZMWYHZNRD-2128999959-2843</Description>
    </_dlc_DocIdUrl>
  </documentManagement>
</p:properties>
</file>

<file path=customXml/itemProps1.xml><?xml version="1.0" encoding="utf-8"?>
<ds:datastoreItem xmlns:ds="http://schemas.openxmlformats.org/officeDocument/2006/customXml" ds:itemID="{4C7152CE-3E92-4F35-BE97-2FF5877ADBDC}">
  <ds:schemaRefs>
    <ds:schemaRef ds:uri="http://schemas.openxmlformats.org/officeDocument/2006/bibliography"/>
    <ds:schemaRef ds:uri="http://www.imanage.com/work/xmlschema"/>
  </ds:schemaRefs>
</ds:datastoreItem>
</file>

<file path=customXml/itemProps2.xml><?xml version="1.0" encoding="utf-8"?>
<ds:datastoreItem xmlns:ds="http://schemas.openxmlformats.org/officeDocument/2006/customXml" ds:itemID="{CC2926DF-51BF-4767-B7CD-5658E753CC64}">
  <ds:schemaRefs>
    <ds:schemaRef ds:uri="http://schemas.openxmlformats.org/officeDocument/2006/bibliography"/>
  </ds:schemaRefs>
</ds:datastoreItem>
</file>

<file path=customXml/itemProps3.xml><?xml version="1.0" encoding="utf-8"?>
<ds:datastoreItem xmlns:ds="http://schemas.openxmlformats.org/officeDocument/2006/customXml" ds:itemID="{C4DC161C-AD06-46A2-B5FD-A4E2BF8D9A6A}">
  <ds:schemaRefs>
    <ds:schemaRef ds:uri="http://schemas.microsoft.com/office/2006/customDocumentInformationPanel"/>
  </ds:schemaRefs>
</ds:datastoreItem>
</file>

<file path=customXml/itemProps4.xml><?xml version="1.0" encoding="utf-8"?>
<ds:datastoreItem xmlns:ds="http://schemas.openxmlformats.org/officeDocument/2006/customXml" ds:itemID="{B365BEEA-7976-460E-927E-DE1CBAAEEF9A}"/>
</file>

<file path=customXml/itemProps5.xml><?xml version="1.0" encoding="utf-8"?>
<ds:datastoreItem xmlns:ds="http://schemas.openxmlformats.org/officeDocument/2006/customXml" ds:itemID="{4FAB5585-BE05-43F9-BF0E-E3865374960A}"/>
</file>

<file path=customXml/itemProps6.xml><?xml version="1.0" encoding="utf-8"?>
<ds:datastoreItem xmlns:ds="http://schemas.openxmlformats.org/officeDocument/2006/customXml" ds:itemID="{B4D0C298-D7B4-4AAF-9CD6-A33FF8CEBB2E}"/>
</file>

<file path=customXml/itemProps7.xml><?xml version="1.0" encoding="utf-8"?>
<ds:datastoreItem xmlns:ds="http://schemas.openxmlformats.org/officeDocument/2006/customXml" ds:itemID="{5D991C2B-E856-4928-A4EF-2F33A616153B}"/>
</file>

<file path=docMetadata/LabelInfo.xml><?xml version="1.0" encoding="utf-8"?>
<clbl:labelList xmlns:clbl="http://schemas.microsoft.com/office/2020/mipLabelMetadata">
  <clbl:label id="{a1cb8a79-a344-4336-9925-391266c2293c}" enabled="0" method="" siteId="{a1cb8a79-a344-4336-9925-391266c2293c}" removed="1"/>
</clbl:labelList>
</file>

<file path=docProps/app.xml><?xml version="1.0" encoding="utf-8"?>
<Properties xmlns="http://schemas.openxmlformats.org/officeDocument/2006/extended-properties" xmlns:vt="http://schemas.openxmlformats.org/officeDocument/2006/docPropsVTypes">
  <Template>Agreement Template.dotx</Template>
  <TotalTime>8</TotalTime>
  <Pages>19</Pages>
  <Words>6288</Words>
  <Characters>34518</Characters>
  <Application>Microsoft Office Word</Application>
  <DocSecurity>0</DocSecurity>
  <Lines>704</Lines>
  <Paragraphs>217</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40658</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Bird and Bird</dc:creator>
  <cp:lastModifiedBy>NFAN</cp:lastModifiedBy>
  <cp:revision>9</cp:revision>
  <cp:lastPrinted>2013-04-23T14:29:00Z</cp:lastPrinted>
  <dcterms:created xsi:type="dcterms:W3CDTF">2026-03-29T01:17:00Z</dcterms:created>
  <dcterms:modified xsi:type="dcterms:W3CDTF">2026-04-16T14:42:00Z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lient/Matter">
    <vt:lpwstr>.</vt:lpwstr>
  </property>
  <property fmtid="{D5CDD505-2E9C-101B-9397-08002B2CF9AE}" pid="3" name="DocumentNumber">
    <vt:lpwstr>v</vt:lpwstr>
  </property>
  <property fmtid="{D5CDD505-2E9C-101B-9397-08002B2CF9AE}" pid="4" name="DocumentReference">
    <vt:lpwstr>/#v///</vt:lpwstr>
  </property>
  <property fmtid="{D5CDD505-2E9C-101B-9397-08002B2CF9AE}" pid="5" name="GrammarlyDocumentId">
    <vt:lpwstr>42598ea1-cef2-4c88-8c9d-e57b9778d50a</vt:lpwstr>
  </property>
  <property fmtid="{D5CDD505-2E9C-101B-9397-08002B2CF9AE}" pid="6" name="iManageFooter">
    <vt:lpwstr>#94717363v1&lt;MATTERS&gt; - GBE - Guidance for Articles of Association</vt:lpwstr>
  </property>
  <property fmtid="{D5CDD505-2E9C-101B-9397-08002B2CF9AE}" pid="7" name="BBIManageDocNumber">
    <vt:lpwstr>94717363</vt:lpwstr>
  </property>
  <property fmtid="{D5CDD505-2E9C-101B-9397-08002B2CF9AE}" pid="8" name="BBIManageDocVersion">
    <vt:lpwstr>1</vt:lpwstr>
  </property>
  <property fmtid="{D5CDD505-2E9C-101B-9397-08002B2CF9AE}" pid="9" name="BBIManageDocWorkspace">
    <vt:lpwstr>ENEBY.0002 - GB Energy Community Energy</vt:lpwstr>
  </property>
  <property fmtid="{D5CDD505-2E9C-101B-9397-08002B2CF9AE}" pid="10" name="BBIManageDocClient">
    <vt:lpwstr>ENEBY</vt:lpwstr>
  </property>
  <property fmtid="{D5CDD505-2E9C-101B-9397-08002B2CF9AE}" pid="11" name="BBIManageDocMatter">
    <vt:lpwstr>0002</vt:lpwstr>
  </property>
  <property fmtid="{D5CDD505-2E9C-101B-9397-08002B2CF9AE}" pid="12" name="BBIManageDocLibrary">
    <vt:lpwstr>Matters</vt:lpwstr>
  </property>
  <property fmtid="{D5CDD505-2E9C-101B-9397-08002B2CF9AE}" pid="13" name="BBIManageDocDescription">
    <vt:lpwstr>GBE - Guidance for Articles of Association</vt:lpwstr>
  </property>
  <property fmtid="{D5CDD505-2E9C-101B-9397-08002B2CF9AE}" pid="14" name="BBIManageDocFolder">
    <vt:lpwstr>ENEBY.0002 - GB Energy Community Energy\Documents\* FINAL FORM Templates and Guidance\NI documents\</vt:lpwstr>
  </property>
  <property fmtid="{D5CDD505-2E9C-101B-9397-08002B2CF9AE}" pid="15" name="BBDocRef">
    <vt:lpwstr>Matters\94717363.1</vt:lpwstr>
  </property>
  <property fmtid="{D5CDD505-2E9C-101B-9397-08002B2CF9AE}" pid="16" name="ContentTypeId">
    <vt:lpwstr>0x0101004691A8DE0991884F8E90AD6474FC737301003430BDA54C0C6947AD5510ED8D961E8E</vt:lpwstr>
  </property>
  <property fmtid="{D5CDD505-2E9C-101B-9397-08002B2CF9AE}" pid="17" name="KIM_Activity">
    <vt:lpwstr>2;#Great British Energy|0d77f157-adc3-5de6-7e9a-e68b46a048d3</vt:lpwstr>
  </property>
  <property fmtid="{D5CDD505-2E9C-101B-9397-08002B2CF9AE}" pid="18" name="_dlc_DocIdItemGuid">
    <vt:lpwstr>8107fa05-db0a-43a6-bf2b-ddbc532ac090</vt:lpwstr>
  </property>
  <property fmtid="{D5CDD505-2E9C-101B-9397-08002B2CF9AE}" pid="19" name="KIM_GovernmentBody">
    <vt:lpwstr>3;#DESNZ|bb335eaf-f697-16af-0755-aa8d4628e736</vt:lpwstr>
  </property>
  <property fmtid="{D5CDD505-2E9C-101B-9397-08002B2CF9AE}" pid="20" name="KIM_Function">
    <vt:lpwstr>1;#Partner organisations|3e29f963-82a5-72a9-6184-d34c0a7bb26f</vt:lpwstr>
  </property>
</Properties>
</file>