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header5.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footnotes.xml" ContentType="application/vnd.openxmlformats-officedocument.wordprocessingml.footnotes+xml"/>
  <Override PartName="/word/endnotes.xml" ContentType="application/vnd.openxmlformats-officedocument.wordprocessingml.endnotes+xml"/>
  <Override PartName="/word/footer4.xml" ContentType="application/vnd.openxmlformats-officedocument.wordprocessingml.footer+xml"/>
  <Override PartName="/word/header6.xml" ContentType="application/vnd.openxmlformats-officedocument.wordprocessingml.header+xml"/>
  <Override PartName="/word/header7.xml" ContentType="application/vnd.openxmlformats-officedocument.wordprocessingml.header+xml"/>
  <Override PartName="/word/header8.xml" ContentType="application/vnd.openxmlformats-officedocument.wordprocessingml.header+xml"/>
  <Override PartName="/word/footer5.xml" ContentType="application/vnd.openxmlformats-officedocument.wordprocessingml.footer+xml"/>
  <Override PartName="/word/header9.xml" ContentType="application/vnd.openxmlformats-officedocument.wordprocessingml.header+xml"/>
  <Override PartName="/word/webextensions/taskpanes.xml" ContentType="application/vnd.ms-office.webextensiontaskpanes+xml"/>
  <Override PartName="/word/webextensions/webextension1.xml" ContentType="application/vnd.ms-office.webextension+xml"/>
  <Override PartName="/word/theme/theme1.xml" ContentType="application/vnd.openxmlformats-officedocument.theme+xml"/>
  <Override PartName="/word/settings.xml" ContentType="application/vnd.openxmlformats-officedocument.wordprocessingml.settings+xml"/>
  <Override PartName="/word/fontTable.xml" ContentType="application/vnd.openxmlformats-officedocument.wordprocessingml.fontTable+xml"/>
  <Override PartName="/word/styles.xml" ContentType="application/vnd.openxmlformats-officedocument.wordprocessingml.styles+xml"/>
  <Override PartName="/word/webSettings.xml" ContentType="application/vnd.openxmlformats-officedocument.wordprocessingml.webSettings+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Override PartName="/customXml/itemProps1.xml" ContentType="application/vnd.openxmlformats-officedocument.customXmlProperties+xml"/>
  <Override PartName="/docProps/custom.xml" ContentType="application/vnd.openxmlformats-officedocument.custom-properties+xml"/>
  <Override PartName="/customXml/itemProps2.xml" ContentType="application/vnd.openxmlformats-officedocument.customXmlProperties+xml"/>
  <Override PartName="/customXml/itemProps3.xml" ContentType="application/vnd.openxmlformats-officedocument.customXmlProperties+xml"/>
  <Override PartName="/word/numbering.xml" ContentType="application/vnd.openxmlformats-officedocument.wordprocessingml.numbering+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11/relationships/webextensiontaskpanes" Target="word/webextensions/taskpanes.xml"/><Relationship Id="rId1" Type="http://schemas.openxmlformats.org/officeDocument/2006/relationships/officeDocument" Target="word/document.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767E1909" w14:textId="77777777" w:rsidR="002A5913" w:rsidRPr="00682814" w:rsidRDefault="002A5913" w:rsidP="002A5913">
      <w:pPr>
        <w:pStyle w:val="BodyText"/>
        <w:jc w:val="center"/>
        <w:rPr>
          <w:rFonts w:asciiTheme="majorHAnsi" w:hAnsiTheme="majorHAnsi"/>
          <w:b/>
          <w:szCs w:val="22"/>
        </w:rPr>
      </w:pPr>
    </w:p>
    <w:p w14:paraId="5E9354C5" w14:textId="77777777" w:rsidR="002A5913" w:rsidRPr="00682814" w:rsidRDefault="002A5913" w:rsidP="002A5913">
      <w:pPr>
        <w:pStyle w:val="BodyText"/>
        <w:jc w:val="center"/>
        <w:rPr>
          <w:rFonts w:asciiTheme="majorHAnsi" w:hAnsiTheme="majorHAnsi"/>
          <w:szCs w:val="22"/>
        </w:rPr>
      </w:pPr>
    </w:p>
    <w:p w14:paraId="5527F5FD" w14:textId="77777777" w:rsidR="002A5913" w:rsidRPr="00682814" w:rsidRDefault="002A5913" w:rsidP="002A5913">
      <w:pPr>
        <w:pStyle w:val="BodyText"/>
        <w:jc w:val="center"/>
        <w:rPr>
          <w:rFonts w:asciiTheme="majorHAnsi" w:hAnsiTheme="majorHAnsi"/>
          <w:szCs w:val="22"/>
        </w:rPr>
      </w:pPr>
    </w:p>
    <w:p w14:paraId="7914BE61" w14:textId="77777777" w:rsidR="00A30BFD" w:rsidRPr="00682814" w:rsidRDefault="00873C55" w:rsidP="002A5913">
      <w:pPr>
        <w:pStyle w:val="BodyText"/>
        <w:jc w:val="center"/>
        <w:rPr>
          <w:rFonts w:asciiTheme="majorHAnsi" w:hAnsiTheme="majorHAnsi"/>
          <w:szCs w:val="22"/>
        </w:rPr>
      </w:pPr>
      <w:r w:rsidRPr="00682814">
        <w:rPr>
          <w:rFonts w:asciiTheme="majorHAnsi" w:hAnsiTheme="majorHAnsi"/>
          <w:noProof/>
          <w:szCs w:val="22"/>
        </w:rPr>
        <w:drawing>
          <wp:inline distT="0" distB="0" distL="0" distR="0" wp14:anchorId="360FB3D1" wp14:editId="2DD31C8D">
            <wp:extent cx="3703979" cy="1143285"/>
            <wp:effectExtent l="0" t="0" r="0" b="0"/>
            <wp:docPr id="1510853083" name="Picture 1" descr="A blue and green text&#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pic:nvPicPr>
                  <pic:blipFill>
                    <a:blip r:embed="rId10">
                      <a:extLst>
                        <a:ext uri="{28A0092B-C50C-407E-A947-70E740481C1C}">
                          <a14:useLocalDpi xmlns:a14="http://schemas.microsoft.com/office/drawing/2010/main" val="0"/>
                        </a:ext>
                      </a:extLst>
                    </a:blip>
                    <a:stretch>
                      <a:fillRect/>
                    </a:stretch>
                  </pic:blipFill>
                  <pic:spPr>
                    <a:xfrm>
                      <a:off x="0" y="0"/>
                      <a:ext cx="3747490" cy="1156715"/>
                    </a:xfrm>
                    <a:prstGeom prst="rect">
                      <a:avLst/>
                    </a:prstGeom>
                  </pic:spPr>
                </pic:pic>
              </a:graphicData>
            </a:graphic>
          </wp:inline>
        </w:drawing>
      </w:r>
    </w:p>
    <w:p w14:paraId="2BD8766B" w14:textId="77777777" w:rsidR="00B95336" w:rsidRPr="00682814" w:rsidRDefault="00B95336" w:rsidP="002A5913">
      <w:pPr>
        <w:pStyle w:val="BodyText"/>
        <w:jc w:val="center"/>
        <w:rPr>
          <w:rFonts w:asciiTheme="majorHAnsi" w:hAnsiTheme="majorHAnsi"/>
          <w:szCs w:val="22"/>
        </w:rPr>
      </w:pPr>
    </w:p>
    <w:p w14:paraId="2A439EFE" w14:textId="77777777" w:rsidR="002A5913" w:rsidRPr="00682814" w:rsidRDefault="002A5913" w:rsidP="002A5913">
      <w:pPr>
        <w:pStyle w:val="BodyText"/>
        <w:jc w:val="center"/>
        <w:rPr>
          <w:rFonts w:asciiTheme="majorHAnsi" w:hAnsiTheme="majorHAnsi"/>
          <w:szCs w:val="22"/>
        </w:rPr>
      </w:pPr>
    </w:p>
    <w:p w14:paraId="7F3751FB" w14:textId="77777777" w:rsidR="002A5913" w:rsidRPr="00682814" w:rsidRDefault="002A5913" w:rsidP="002A5913">
      <w:pPr>
        <w:pStyle w:val="BodyText"/>
        <w:jc w:val="center"/>
        <w:rPr>
          <w:rFonts w:asciiTheme="majorHAnsi" w:hAnsiTheme="majorHAnsi"/>
          <w:szCs w:val="22"/>
        </w:rPr>
      </w:pPr>
    </w:p>
    <w:p w14:paraId="085116FA" w14:textId="77777777" w:rsidR="002A5913" w:rsidRPr="00682814" w:rsidRDefault="002A5913" w:rsidP="002A5913">
      <w:pPr>
        <w:pStyle w:val="BodyText"/>
        <w:pBdr>
          <w:top w:val="single" w:sz="4" w:space="1" w:color="auto"/>
        </w:pBdr>
        <w:ind w:left="2410" w:right="2363"/>
        <w:jc w:val="center"/>
        <w:rPr>
          <w:rFonts w:asciiTheme="majorHAnsi" w:hAnsiTheme="majorHAnsi"/>
          <w:szCs w:val="22"/>
        </w:rPr>
      </w:pPr>
    </w:p>
    <w:p w14:paraId="29EB33FD" w14:textId="77777777" w:rsidR="00EE3987" w:rsidRPr="00682814" w:rsidRDefault="00EE3987" w:rsidP="00EE3987">
      <w:pPr>
        <w:pStyle w:val="BodyText"/>
        <w:jc w:val="center"/>
        <w:rPr>
          <w:rFonts w:asciiTheme="majorHAnsi" w:hAnsiTheme="majorHAnsi"/>
          <w:b/>
          <w:szCs w:val="22"/>
        </w:rPr>
      </w:pPr>
      <w:r w:rsidRPr="00682814">
        <w:rPr>
          <w:rFonts w:asciiTheme="majorHAnsi" w:hAnsiTheme="majorHAnsi"/>
          <w:b/>
          <w:szCs w:val="22"/>
        </w:rPr>
        <w:t>GREAT BRITISH ENERGY</w:t>
      </w:r>
    </w:p>
    <w:p w14:paraId="3F36291B" w14:textId="77777777" w:rsidR="002A5913" w:rsidRPr="00682814" w:rsidRDefault="00CF481E" w:rsidP="00EE3987">
      <w:pPr>
        <w:pStyle w:val="BodyText"/>
        <w:jc w:val="center"/>
        <w:rPr>
          <w:rFonts w:asciiTheme="majorHAnsi" w:hAnsiTheme="majorHAnsi"/>
          <w:b/>
          <w:szCs w:val="22"/>
        </w:rPr>
      </w:pPr>
      <w:r w:rsidRPr="00682814">
        <w:rPr>
          <w:rFonts w:asciiTheme="majorHAnsi" w:hAnsiTheme="majorHAnsi"/>
          <w:b/>
          <w:szCs w:val="22"/>
        </w:rPr>
        <w:t xml:space="preserve">ASSET TRANSFER </w:t>
      </w:r>
      <w:r w:rsidR="00CB09DC" w:rsidRPr="00682814">
        <w:rPr>
          <w:rFonts w:asciiTheme="majorHAnsi" w:hAnsiTheme="majorHAnsi"/>
          <w:b/>
          <w:szCs w:val="22"/>
        </w:rPr>
        <w:t>AGREEMENT</w:t>
      </w:r>
      <w:r w:rsidR="00E162BB" w:rsidRPr="00682814">
        <w:rPr>
          <w:rFonts w:asciiTheme="majorHAnsi" w:hAnsiTheme="majorHAnsi"/>
          <w:b/>
          <w:szCs w:val="22"/>
        </w:rPr>
        <w:t xml:space="preserve"> </w:t>
      </w:r>
      <w:r w:rsidR="00501B87">
        <w:rPr>
          <w:rFonts w:asciiTheme="majorHAnsi" w:hAnsiTheme="majorHAnsi"/>
          <w:b/>
          <w:szCs w:val="22"/>
        </w:rPr>
        <w:t>-</w:t>
      </w:r>
      <w:r w:rsidR="00EE3987" w:rsidRPr="00682814">
        <w:rPr>
          <w:rFonts w:asciiTheme="majorHAnsi" w:hAnsiTheme="majorHAnsi"/>
          <w:b/>
          <w:szCs w:val="22"/>
        </w:rPr>
        <w:t xml:space="preserve"> LEGAL GUIDANCE</w:t>
      </w:r>
    </w:p>
    <w:p w14:paraId="1BD3D37E" w14:textId="77777777" w:rsidR="002A5913" w:rsidRPr="00682814" w:rsidRDefault="002A5913" w:rsidP="002A5913">
      <w:pPr>
        <w:pStyle w:val="BodyText"/>
        <w:pBdr>
          <w:bottom w:val="single" w:sz="4" w:space="1" w:color="auto"/>
        </w:pBdr>
        <w:ind w:left="2410" w:right="2364"/>
        <w:jc w:val="center"/>
        <w:rPr>
          <w:rFonts w:asciiTheme="majorHAnsi" w:hAnsiTheme="majorHAnsi"/>
          <w:szCs w:val="22"/>
        </w:rPr>
      </w:pPr>
    </w:p>
    <w:p w14:paraId="286544B8" w14:textId="77777777" w:rsidR="002A5913" w:rsidRPr="00682814" w:rsidRDefault="002A5913" w:rsidP="002A5913">
      <w:pPr>
        <w:pStyle w:val="BodyText"/>
        <w:jc w:val="center"/>
        <w:rPr>
          <w:rFonts w:asciiTheme="majorHAnsi" w:hAnsiTheme="majorHAnsi"/>
          <w:szCs w:val="22"/>
        </w:rPr>
      </w:pPr>
    </w:p>
    <w:p w14:paraId="500A064F" w14:textId="77777777" w:rsidR="002A5913" w:rsidRPr="00682814" w:rsidRDefault="002A5913" w:rsidP="002A5913">
      <w:pPr>
        <w:pStyle w:val="BodyText"/>
        <w:jc w:val="center"/>
        <w:rPr>
          <w:rFonts w:asciiTheme="majorHAnsi" w:hAnsiTheme="majorHAnsi"/>
          <w:szCs w:val="22"/>
        </w:rPr>
      </w:pPr>
    </w:p>
    <w:p w14:paraId="2BA0D8C5" w14:textId="77777777" w:rsidR="00FC6DAB" w:rsidRPr="00682814" w:rsidRDefault="00FC6DAB" w:rsidP="002A5913">
      <w:pPr>
        <w:pStyle w:val="BodyText"/>
        <w:jc w:val="center"/>
        <w:rPr>
          <w:rFonts w:asciiTheme="majorHAnsi" w:hAnsiTheme="majorHAnsi"/>
          <w:szCs w:val="22"/>
        </w:rPr>
      </w:pPr>
    </w:p>
    <w:p w14:paraId="54A8CFC3" w14:textId="77777777" w:rsidR="00FC6DAB" w:rsidRPr="00682814" w:rsidRDefault="00FC6DAB" w:rsidP="002A5913">
      <w:pPr>
        <w:pStyle w:val="BodyText"/>
        <w:jc w:val="center"/>
        <w:rPr>
          <w:rFonts w:asciiTheme="majorHAnsi" w:hAnsiTheme="majorHAnsi"/>
          <w:szCs w:val="22"/>
        </w:rPr>
      </w:pPr>
    </w:p>
    <w:p w14:paraId="6B374FA4" w14:textId="77777777" w:rsidR="00FC6DAB" w:rsidRPr="00682814" w:rsidRDefault="00FC6DAB" w:rsidP="002A5913">
      <w:pPr>
        <w:pStyle w:val="BodyText"/>
        <w:jc w:val="center"/>
        <w:rPr>
          <w:rFonts w:asciiTheme="majorHAnsi" w:hAnsiTheme="majorHAnsi"/>
          <w:i/>
          <w:iCs/>
          <w:szCs w:val="22"/>
        </w:rPr>
      </w:pPr>
    </w:p>
    <w:p w14:paraId="43F744AF" w14:textId="77777777" w:rsidR="00FC6DAB" w:rsidRPr="00682814" w:rsidRDefault="00FC6DAB" w:rsidP="002A5913">
      <w:pPr>
        <w:pStyle w:val="BodyText"/>
        <w:jc w:val="center"/>
        <w:rPr>
          <w:rFonts w:asciiTheme="majorHAnsi" w:hAnsiTheme="majorHAnsi"/>
          <w:szCs w:val="22"/>
        </w:rPr>
      </w:pPr>
    </w:p>
    <w:p w14:paraId="0012BC07" w14:textId="77777777" w:rsidR="00FC6DAB" w:rsidRPr="00682814" w:rsidRDefault="00FC6DAB" w:rsidP="002A5913">
      <w:pPr>
        <w:pStyle w:val="BodyText"/>
        <w:jc w:val="center"/>
        <w:rPr>
          <w:rFonts w:asciiTheme="majorHAnsi" w:hAnsiTheme="majorHAnsi"/>
          <w:szCs w:val="22"/>
        </w:rPr>
      </w:pPr>
    </w:p>
    <w:p w14:paraId="69C412D6" w14:textId="77777777" w:rsidR="00FC6DAB" w:rsidRPr="00682814" w:rsidRDefault="00FC6DAB" w:rsidP="002A5913">
      <w:pPr>
        <w:pStyle w:val="BodyText"/>
        <w:jc w:val="center"/>
        <w:rPr>
          <w:rFonts w:asciiTheme="majorHAnsi" w:hAnsiTheme="majorHAnsi"/>
          <w:szCs w:val="22"/>
        </w:rPr>
      </w:pPr>
    </w:p>
    <w:p w14:paraId="221381B9" w14:textId="77777777" w:rsidR="009829EA" w:rsidRPr="00682814" w:rsidRDefault="009829EA" w:rsidP="009829EA">
      <w:pPr>
        <w:pStyle w:val="BodyText"/>
        <w:rPr>
          <w:rFonts w:asciiTheme="majorHAnsi" w:hAnsiTheme="majorHAnsi"/>
          <w:szCs w:val="22"/>
        </w:rPr>
      </w:pPr>
    </w:p>
    <w:p w14:paraId="61645F7C" w14:textId="77777777" w:rsidR="00A30BFD" w:rsidRPr="00682814" w:rsidRDefault="00A30BFD" w:rsidP="00A30BFD">
      <w:pPr>
        <w:pStyle w:val="BodyText"/>
        <w:spacing w:after="0"/>
        <w:jc w:val="center"/>
        <w:rPr>
          <w:rFonts w:asciiTheme="majorHAnsi" w:hAnsiTheme="majorHAnsi"/>
          <w:b/>
          <w:szCs w:val="22"/>
        </w:rPr>
      </w:pPr>
      <w:bookmarkStart w:id="0" w:name="labFirmEntities"/>
      <w:bookmarkEnd w:id="0"/>
    </w:p>
    <w:p w14:paraId="62B00A9C" w14:textId="77777777" w:rsidR="002A5913" w:rsidRPr="00682814" w:rsidRDefault="002A5913" w:rsidP="002A5913">
      <w:pPr>
        <w:pStyle w:val="BodyText"/>
        <w:rPr>
          <w:rFonts w:asciiTheme="majorHAnsi" w:hAnsiTheme="majorHAnsi"/>
          <w:szCs w:val="22"/>
        </w:rPr>
        <w:sectPr w:rsidR="002A5913" w:rsidRPr="00682814" w:rsidSect="003E5D50">
          <w:headerReference w:type="even" r:id="rId11"/>
          <w:headerReference w:type="default" r:id="rId12"/>
          <w:footerReference w:type="even" r:id="rId13"/>
          <w:footerReference w:type="default" r:id="rId14"/>
          <w:headerReference w:type="first" r:id="rId15"/>
          <w:footerReference w:type="first" r:id="rId16"/>
          <w:pgSz w:w="11906" w:h="16838" w:code="9"/>
          <w:pgMar w:top="1440" w:right="1440" w:bottom="1440" w:left="1440" w:header="708" w:footer="708" w:gutter="0"/>
          <w:cols w:space="708"/>
          <w:titlePg/>
          <w:docGrid w:linePitch="360"/>
        </w:sectPr>
      </w:pPr>
    </w:p>
    <w:p w14:paraId="1693F876" w14:textId="77777777" w:rsidR="002A5913" w:rsidRPr="00682814" w:rsidRDefault="002A5913" w:rsidP="002A5913">
      <w:pPr>
        <w:pStyle w:val="BodyText"/>
        <w:jc w:val="center"/>
        <w:rPr>
          <w:rFonts w:asciiTheme="majorHAnsi" w:hAnsiTheme="majorHAnsi"/>
          <w:b/>
          <w:szCs w:val="22"/>
        </w:rPr>
      </w:pPr>
      <w:r w:rsidRPr="00682814">
        <w:rPr>
          <w:rFonts w:asciiTheme="majorHAnsi" w:hAnsiTheme="majorHAnsi"/>
          <w:b/>
          <w:szCs w:val="22"/>
        </w:rPr>
        <w:lastRenderedPageBreak/>
        <w:t>CONTENTS</w:t>
      </w:r>
    </w:p>
    <w:tbl>
      <w:tblPr>
        <w:tblW w:w="5000" w:type="pct"/>
        <w:tblLook w:val="01E0" w:firstRow="1" w:lastRow="1" w:firstColumn="1" w:lastColumn="1" w:noHBand="0" w:noVBand="0"/>
      </w:tblPr>
      <w:tblGrid>
        <w:gridCol w:w="7818"/>
        <w:gridCol w:w="1252"/>
      </w:tblGrid>
      <w:tr w:rsidR="002A5913" w:rsidRPr="00682814" w14:paraId="7D80BDCA" w14:textId="77777777" w:rsidTr="00821BEB">
        <w:tc>
          <w:tcPr>
            <w:tcW w:w="4310" w:type="pct"/>
          </w:tcPr>
          <w:p w14:paraId="45AF8F06" w14:textId="77777777" w:rsidR="002A5913" w:rsidRPr="00682814" w:rsidRDefault="002A5913" w:rsidP="00A30BFD">
            <w:pPr>
              <w:pStyle w:val="BodyText"/>
              <w:ind w:left="-79"/>
              <w:rPr>
                <w:rFonts w:asciiTheme="majorHAnsi" w:hAnsiTheme="majorHAnsi"/>
                <w:szCs w:val="22"/>
              </w:rPr>
            </w:pPr>
            <w:r w:rsidRPr="00682814">
              <w:rPr>
                <w:rFonts w:asciiTheme="majorHAnsi" w:hAnsiTheme="majorHAnsi"/>
                <w:b/>
                <w:szCs w:val="22"/>
              </w:rPr>
              <w:t>Clause Heading</w:t>
            </w:r>
          </w:p>
        </w:tc>
        <w:tc>
          <w:tcPr>
            <w:tcW w:w="690" w:type="pct"/>
          </w:tcPr>
          <w:p w14:paraId="7B0EAFF2" w14:textId="77777777" w:rsidR="002A5913" w:rsidRPr="00682814" w:rsidRDefault="002A5913" w:rsidP="00203B5C">
            <w:pPr>
              <w:pStyle w:val="BodyText"/>
              <w:jc w:val="right"/>
              <w:rPr>
                <w:rFonts w:asciiTheme="majorHAnsi" w:hAnsiTheme="majorHAnsi"/>
                <w:szCs w:val="22"/>
              </w:rPr>
            </w:pPr>
            <w:r w:rsidRPr="00682814">
              <w:rPr>
                <w:rFonts w:asciiTheme="majorHAnsi" w:hAnsiTheme="majorHAnsi"/>
                <w:b/>
                <w:szCs w:val="22"/>
              </w:rPr>
              <w:t>Page</w:t>
            </w:r>
          </w:p>
        </w:tc>
      </w:tr>
    </w:tbl>
    <w:p w14:paraId="4EFDD75B" w14:textId="77777777" w:rsidR="00B764D6" w:rsidRDefault="002A5913">
      <w:pPr>
        <w:pStyle w:val="TOC1"/>
        <w:rPr>
          <w:rFonts w:asciiTheme="minorHAnsi" w:eastAsiaTheme="minorEastAsia" w:hAnsiTheme="minorHAnsi" w:cstheme="minorBidi"/>
          <w:noProof/>
          <w:kern w:val="2"/>
          <w:sz w:val="24"/>
          <w:szCs w:val="24"/>
          <w:lang w:eastAsia="en-GB"/>
          <w14:ligatures w14:val="standardContextual"/>
        </w:rPr>
      </w:pPr>
      <w:r w:rsidRPr="00682814">
        <w:rPr>
          <w:rFonts w:asciiTheme="majorHAnsi" w:hAnsiTheme="majorHAnsi"/>
          <w:noProof/>
          <w:sz w:val="22"/>
          <w:szCs w:val="22"/>
        </w:rPr>
        <w:fldChar w:fldCharType="begin"/>
      </w:r>
      <w:r w:rsidRPr="00682814">
        <w:rPr>
          <w:rFonts w:asciiTheme="majorHAnsi" w:hAnsiTheme="majorHAnsi"/>
          <w:sz w:val="22"/>
          <w:szCs w:val="22"/>
        </w:rPr>
        <w:instrText xml:space="preserve"> TOC \o "1-1"\n "2-2" \h \z \t "B&amp;B Heading 1,1,B&amp;B Schedule Sub-title,2,B&amp;B Schedule Title,1" </w:instrText>
      </w:r>
      <w:r w:rsidRPr="00682814">
        <w:rPr>
          <w:rFonts w:asciiTheme="majorHAnsi" w:hAnsiTheme="majorHAnsi"/>
          <w:noProof/>
          <w:sz w:val="22"/>
          <w:szCs w:val="22"/>
        </w:rPr>
        <w:fldChar w:fldCharType="separate"/>
      </w:r>
      <w:hyperlink w:anchor="_Toc224640869" w:history="1">
        <w:r w:rsidR="00B764D6" w:rsidRPr="009378E9">
          <w:rPr>
            <w:rStyle w:val="Hyperlink"/>
            <w:rFonts w:asciiTheme="majorHAnsi" w:hAnsiTheme="majorHAnsi"/>
            <w:noProof/>
          </w:rPr>
          <w:t>1.</w:t>
        </w:r>
        <w:r w:rsidR="00B764D6">
          <w:rPr>
            <w:rFonts w:asciiTheme="minorHAnsi" w:eastAsiaTheme="minorEastAsia" w:hAnsiTheme="minorHAnsi" w:cstheme="minorBidi"/>
            <w:noProof/>
            <w:kern w:val="2"/>
            <w:sz w:val="24"/>
            <w:szCs w:val="24"/>
            <w:lang w:eastAsia="en-GB"/>
            <w14:ligatures w14:val="standardContextual"/>
          </w:rPr>
          <w:tab/>
        </w:r>
        <w:r w:rsidR="00B764D6" w:rsidRPr="009378E9">
          <w:rPr>
            <w:rStyle w:val="Hyperlink"/>
            <w:rFonts w:asciiTheme="majorHAnsi" w:hAnsiTheme="majorHAnsi"/>
            <w:noProof/>
          </w:rPr>
          <w:t>Introduction</w:t>
        </w:r>
        <w:r w:rsidR="00B764D6">
          <w:rPr>
            <w:noProof/>
            <w:webHidden/>
          </w:rPr>
          <w:tab/>
        </w:r>
        <w:r w:rsidR="00B764D6">
          <w:rPr>
            <w:noProof/>
            <w:webHidden/>
          </w:rPr>
          <w:fldChar w:fldCharType="begin"/>
        </w:r>
        <w:r w:rsidR="00B764D6">
          <w:rPr>
            <w:noProof/>
            <w:webHidden/>
          </w:rPr>
          <w:instrText xml:space="preserve"> PAGEREF _Toc224640869 \h </w:instrText>
        </w:r>
        <w:r w:rsidR="00B764D6">
          <w:rPr>
            <w:noProof/>
            <w:webHidden/>
          </w:rPr>
        </w:r>
        <w:r w:rsidR="00B764D6">
          <w:rPr>
            <w:noProof/>
            <w:webHidden/>
          </w:rPr>
          <w:fldChar w:fldCharType="separate"/>
        </w:r>
        <w:r w:rsidR="0058395E">
          <w:rPr>
            <w:noProof/>
            <w:webHidden/>
          </w:rPr>
          <w:t>1</w:t>
        </w:r>
        <w:r w:rsidR="00B764D6">
          <w:rPr>
            <w:noProof/>
            <w:webHidden/>
          </w:rPr>
          <w:fldChar w:fldCharType="end"/>
        </w:r>
      </w:hyperlink>
    </w:p>
    <w:p w14:paraId="7B3BAA54" w14:textId="77777777" w:rsidR="00B764D6" w:rsidRDefault="00B764D6">
      <w:pPr>
        <w:pStyle w:val="TOC1"/>
        <w:rPr>
          <w:rFonts w:asciiTheme="minorHAnsi" w:eastAsiaTheme="minorEastAsia" w:hAnsiTheme="minorHAnsi" w:cstheme="minorBidi"/>
          <w:noProof/>
          <w:kern w:val="2"/>
          <w:sz w:val="24"/>
          <w:szCs w:val="24"/>
          <w:lang w:eastAsia="en-GB"/>
          <w14:ligatures w14:val="standardContextual"/>
        </w:rPr>
      </w:pPr>
      <w:hyperlink w:anchor="_Toc224640870" w:history="1">
        <w:r w:rsidRPr="009378E9">
          <w:rPr>
            <w:rStyle w:val="Hyperlink"/>
            <w:rFonts w:asciiTheme="majorHAnsi" w:hAnsiTheme="majorHAnsi"/>
            <w:noProof/>
          </w:rPr>
          <w:t>2.</w:t>
        </w:r>
        <w:r>
          <w:rPr>
            <w:rFonts w:asciiTheme="minorHAnsi" w:eastAsiaTheme="minorEastAsia" w:hAnsiTheme="minorHAnsi" w:cstheme="minorBidi"/>
            <w:noProof/>
            <w:kern w:val="2"/>
            <w:sz w:val="24"/>
            <w:szCs w:val="24"/>
            <w:lang w:eastAsia="en-GB"/>
            <w14:ligatures w14:val="standardContextual"/>
          </w:rPr>
          <w:tab/>
        </w:r>
        <w:r w:rsidRPr="009378E9">
          <w:rPr>
            <w:rStyle w:val="Hyperlink"/>
            <w:rFonts w:asciiTheme="majorHAnsi" w:hAnsiTheme="majorHAnsi"/>
            <w:noProof/>
          </w:rPr>
          <w:t>Use of Template and this Guidance</w:t>
        </w:r>
        <w:r>
          <w:rPr>
            <w:noProof/>
            <w:webHidden/>
          </w:rPr>
          <w:tab/>
        </w:r>
        <w:r>
          <w:rPr>
            <w:noProof/>
            <w:webHidden/>
          </w:rPr>
          <w:fldChar w:fldCharType="begin"/>
        </w:r>
        <w:r>
          <w:rPr>
            <w:noProof/>
            <w:webHidden/>
          </w:rPr>
          <w:instrText xml:space="preserve"> PAGEREF _Toc224640870 \h </w:instrText>
        </w:r>
        <w:r>
          <w:rPr>
            <w:noProof/>
            <w:webHidden/>
          </w:rPr>
        </w:r>
        <w:r>
          <w:rPr>
            <w:noProof/>
            <w:webHidden/>
          </w:rPr>
          <w:fldChar w:fldCharType="separate"/>
        </w:r>
        <w:r w:rsidR="0058395E">
          <w:rPr>
            <w:noProof/>
            <w:webHidden/>
          </w:rPr>
          <w:t>2</w:t>
        </w:r>
        <w:r>
          <w:rPr>
            <w:noProof/>
            <w:webHidden/>
          </w:rPr>
          <w:fldChar w:fldCharType="end"/>
        </w:r>
      </w:hyperlink>
    </w:p>
    <w:p w14:paraId="3B02446A" w14:textId="77777777" w:rsidR="00B764D6" w:rsidRDefault="000F124A">
      <w:pPr>
        <w:pStyle w:val="TOC1"/>
        <w:rPr>
          <w:rFonts w:asciiTheme="minorHAnsi" w:eastAsiaTheme="minorEastAsia" w:hAnsiTheme="minorHAnsi" w:cstheme="minorBidi"/>
          <w:noProof/>
          <w:kern w:val="2"/>
          <w:sz w:val="24"/>
          <w:szCs w:val="24"/>
          <w:lang w:eastAsia="en-GB"/>
          <w14:ligatures w14:val="standardContextual"/>
        </w:rPr>
      </w:pPr>
      <w:r>
        <w:rPr>
          <w:noProof/>
        </w:rPr>
        <w:tab/>
      </w:r>
      <w:hyperlink w:anchor="_Toc224640871" w:history="1">
        <w:r w:rsidR="00B764D6" w:rsidRPr="009378E9">
          <w:rPr>
            <w:rStyle w:val="Hyperlink"/>
            <w:rFonts w:asciiTheme="majorHAnsi" w:hAnsiTheme="majorHAnsi"/>
            <w:noProof/>
          </w:rPr>
          <w:t>Glossary of Key Terms and Abbreviations</w:t>
        </w:r>
        <w:r w:rsidR="00B764D6">
          <w:rPr>
            <w:noProof/>
            <w:webHidden/>
          </w:rPr>
          <w:tab/>
        </w:r>
        <w:r w:rsidR="00B764D6">
          <w:rPr>
            <w:noProof/>
            <w:webHidden/>
          </w:rPr>
          <w:fldChar w:fldCharType="begin"/>
        </w:r>
        <w:r w:rsidR="00B764D6">
          <w:rPr>
            <w:noProof/>
            <w:webHidden/>
          </w:rPr>
          <w:instrText xml:space="preserve"> PAGEREF _Toc224640871 \h </w:instrText>
        </w:r>
        <w:r w:rsidR="00B764D6">
          <w:rPr>
            <w:noProof/>
            <w:webHidden/>
          </w:rPr>
        </w:r>
        <w:r w:rsidR="00B764D6">
          <w:rPr>
            <w:noProof/>
            <w:webHidden/>
          </w:rPr>
          <w:fldChar w:fldCharType="separate"/>
        </w:r>
        <w:r w:rsidR="0058395E">
          <w:rPr>
            <w:noProof/>
            <w:webHidden/>
          </w:rPr>
          <w:t>2</w:t>
        </w:r>
        <w:r w:rsidR="00B764D6">
          <w:rPr>
            <w:noProof/>
            <w:webHidden/>
          </w:rPr>
          <w:fldChar w:fldCharType="end"/>
        </w:r>
      </w:hyperlink>
    </w:p>
    <w:p w14:paraId="61075F90" w14:textId="77777777" w:rsidR="00B764D6" w:rsidRDefault="00B764D6">
      <w:pPr>
        <w:pStyle w:val="TOC1"/>
        <w:rPr>
          <w:rFonts w:asciiTheme="minorHAnsi" w:eastAsiaTheme="minorEastAsia" w:hAnsiTheme="minorHAnsi" w:cstheme="minorBidi"/>
          <w:noProof/>
          <w:kern w:val="2"/>
          <w:sz w:val="24"/>
          <w:szCs w:val="24"/>
          <w:lang w:eastAsia="en-GB"/>
          <w14:ligatures w14:val="standardContextual"/>
        </w:rPr>
      </w:pPr>
      <w:hyperlink w:anchor="_Toc224640872" w:history="1">
        <w:r w:rsidRPr="009378E9">
          <w:rPr>
            <w:rStyle w:val="Hyperlink"/>
            <w:rFonts w:asciiTheme="majorHAnsi" w:hAnsiTheme="majorHAnsi"/>
            <w:noProof/>
          </w:rPr>
          <w:t>3.</w:t>
        </w:r>
        <w:r>
          <w:rPr>
            <w:rFonts w:asciiTheme="minorHAnsi" w:eastAsiaTheme="minorEastAsia" w:hAnsiTheme="minorHAnsi" w:cstheme="minorBidi"/>
            <w:noProof/>
            <w:kern w:val="2"/>
            <w:sz w:val="24"/>
            <w:szCs w:val="24"/>
            <w:lang w:eastAsia="en-GB"/>
            <w14:ligatures w14:val="standardContextual"/>
          </w:rPr>
          <w:tab/>
        </w:r>
        <w:r w:rsidRPr="009378E9">
          <w:rPr>
            <w:rStyle w:val="Hyperlink"/>
            <w:rFonts w:asciiTheme="majorHAnsi" w:hAnsiTheme="majorHAnsi"/>
            <w:noProof/>
          </w:rPr>
          <w:t>Clause-by-clause commentary</w:t>
        </w:r>
        <w:r>
          <w:rPr>
            <w:noProof/>
            <w:webHidden/>
          </w:rPr>
          <w:tab/>
        </w:r>
        <w:r>
          <w:rPr>
            <w:noProof/>
            <w:webHidden/>
          </w:rPr>
          <w:fldChar w:fldCharType="begin"/>
        </w:r>
        <w:r>
          <w:rPr>
            <w:noProof/>
            <w:webHidden/>
          </w:rPr>
          <w:instrText xml:space="preserve"> PAGEREF _Toc224640872 \h </w:instrText>
        </w:r>
        <w:r>
          <w:rPr>
            <w:noProof/>
            <w:webHidden/>
          </w:rPr>
        </w:r>
        <w:r>
          <w:rPr>
            <w:noProof/>
            <w:webHidden/>
          </w:rPr>
          <w:fldChar w:fldCharType="separate"/>
        </w:r>
        <w:r w:rsidR="0058395E">
          <w:rPr>
            <w:noProof/>
            <w:webHidden/>
          </w:rPr>
          <w:t>4</w:t>
        </w:r>
        <w:r>
          <w:rPr>
            <w:noProof/>
            <w:webHidden/>
          </w:rPr>
          <w:fldChar w:fldCharType="end"/>
        </w:r>
      </w:hyperlink>
    </w:p>
    <w:p w14:paraId="72E9F4F8" w14:textId="77777777" w:rsidR="00D335E0" w:rsidRPr="00682814" w:rsidRDefault="002A5913" w:rsidP="00E05663">
      <w:pPr>
        <w:pStyle w:val="BodyText"/>
        <w:rPr>
          <w:rFonts w:asciiTheme="majorHAnsi" w:hAnsiTheme="majorHAnsi"/>
          <w:szCs w:val="22"/>
        </w:rPr>
      </w:pPr>
      <w:r w:rsidRPr="00682814">
        <w:rPr>
          <w:rFonts w:asciiTheme="majorHAnsi" w:hAnsiTheme="majorHAnsi"/>
          <w:szCs w:val="22"/>
        </w:rPr>
        <w:fldChar w:fldCharType="end"/>
      </w:r>
    </w:p>
    <w:p w14:paraId="1467D03F" w14:textId="77777777" w:rsidR="00CF481E" w:rsidRPr="00682814" w:rsidRDefault="00CF481E" w:rsidP="00192914">
      <w:pPr>
        <w:pStyle w:val="BodyText"/>
        <w:rPr>
          <w:rFonts w:asciiTheme="majorHAnsi" w:hAnsiTheme="majorHAnsi"/>
          <w:szCs w:val="22"/>
        </w:rPr>
        <w:sectPr w:rsidR="00CF481E" w:rsidRPr="00682814" w:rsidSect="003E5D50">
          <w:headerReference w:type="even" r:id="rId17"/>
          <w:headerReference w:type="default" r:id="rId18"/>
          <w:footerReference w:type="default" r:id="rId19"/>
          <w:headerReference w:type="first" r:id="rId20"/>
          <w:pgSz w:w="11906" w:h="16838" w:code="9"/>
          <w:pgMar w:top="1440" w:right="1418" w:bottom="1440" w:left="1418" w:header="720" w:footer="720" w:gutter="0"/>
          <w:cols w:space="720"/>
          <w:docGrid w:linePitch="272"/>
        </w:sectPr>
      </w:pPr>
    </w:p>
    <w:p w14:paraId="6DACC7FE" w14:textId="77777777" w:rsidR="009F5866" w:rsidRPr="00682814" w:rsidRDefault="009F5866" w:rsidP="009F5866">
      <w:pPr>
        <w:pStyle w:val="BBHeading1Lower"/>
        <w:rPr>
          <w:rFonts w:asciiTheme="majorHAnsi" w:hAnsiTheme="majorHAnsi"/>
          <w:szCs w:val="22"/>
        </w:rPr>
      </w:pPr>
      <w:bookmarkStart w:id="1" w:name="_Toc224640869"/>
      <w:r w:rsidRPr="00682814">
        <w:rPr>
          <w:rFonts w:asciiTheme="majorHAnsi" w:hAnsiTheme="majorHAnsi"/>
          <w:szCs w:val="22"/>
        </w:rPr>
        <w:lastRenderedPageBreak/>
        <w:t>Introduction</w:t>
      </w:r>
      <w:bookmarkEnd w:id="1"/>
    </w:p>
    <w:p w14:paraId="18814394" w14:textId="6A85C4B2" w:rsidR="0094217A" w:rsidRPr="00682814" w:rsidRDefault="00940711" w:rsidP="00940711">
      <w:pPr>
        <w:pStyle w:val="BBClause2"/>
        <w:numPr>
          <w:ilvl w:val="0"/>
          <w:numId w:val="0"/>
        </w:numPr>
        <w:rPr>
          <w:rFonts w:asciiTheme="majorHAnsi" w:hAnsiTheme="majorHAnsi"/>
          <w:szCs w:val="22"/>
        </w:rPr>
      </w:pPr>
      <w:r w:rsidRPr="00682814">
        <w:rPr>
          <w:rFonts w:asciiTheme="majorHAnsi" w:hAnsiTheme="majorHAnsi"/>
          <w:szCs w:val="22"/>
        </w:rPr>
        <w:t xml:space="preserve">This guidance </w:t>
      </w:r>
      <w:r w:rsidR="00470C57" w:rsidRPr="00682814">
        <w:rPr>
          <w:rFonts w:asciiTheme="majorHAnsi" w:hAnsiTheme="majorHAnsi"/>
          <w:szCs w:val="22"/>
        </w:rPr>
        <w:t>accompanies</w:t>
      </w:r>
      <w:r w:rsidRPr="00682814">
        <w:rPr>
          <w:rFonts w:asciiTheme="majorHAnsi" w:hAnsiTheme="majorHAnsi"/>
          <w:szCs w:val="22"/>
        </w:rPr>
        <w:t xml:space="preserve"> the template Asset Transfer Agreement (</w:t>
      </w:r>
      <w:r w:rsidRPr="00682814">
        <w:rPr>
          <w:rFonts w:asciiTheme="majorHAnsi" w:hAnsiTheme="majorHAnsi"/>
          <w:b/>
          <w:bCs/>
          <w:szCs w:val="22"/>
        </w:rPr>
        <w:t>Template</w:t>
      </w:r>
      <w:r w:rsidRPr="00682814">
        <w:rPr>
          <w:rFonts w:asciiTheme="majorHAnsi" w:hAnsiTheme="majorHAnsi"/>
          <w:szCs w:val="22"/>
        </w:rPr>
        <w:t xml:space="preserve"> or </w:t>
      </w:r>
      <w:r w:rsidRPr="00682814">
        <w:rPr>
          <w:rFonts w:asciiTheme="majorHAnsi" w:hAnsiTheme="majorHAnsi"/>
          <w:b/>
          <w:bCs/>
          <w:szCs w:val="22"/>
        </w:rPr>
        <w:t>Agreement</w:t>
      </w:r>
      <w:r w:rsidRPr="00682814">
        <w:rPr>
          <w:rFonts w:asciiTheme="majorHAnsi" w:hAnsiTheme="majorHAnsi"/>
          <w:szCs w:val="22"/>
        </w:rPr>
        <w:t xml:space="preserve">) </w:t>
      </w:r>
      <w:bookmarkStart w:id="2" w:name="_Hlk222309351"/>
      <w:r w:rsidRPr="00682814">
        <w:rPr>
          <w:rFonts w:asciiTheme="majorHAnsi" w:hAnsiTheme="majorHAnsi"/>
          <w:szCs w:val="22"/>
        </w:rPr>
        <w:t xml:space="preserve">for use in </w:t>
      </w:r>
      <w:r w:rsidR="003B4339">
        <w:rPr>
          <w:rFonts w:asciiTheme="majorHAnsi" w:hAnsiTheme="majorHAnsi"/>
          <w:szCs w:val="22"/>
        </w:rPr>
        <w:t>Split Site SO Project</w:t>
      </w:r>
      <w:r w:rsidRPr="00682814">
        <w:rPr>
          <w:rFonts w:asciiTheme="majorHAnsi" w:hAnsiTheme="majorHAnsi"/>
          <w:szCs w:val="22"/>
        </w:rPr>
        <w:t xml:space="preserve">s involving </w:t>
      </w:r>
      <w:r w:rsidR="00955341" w:rsidRPr="00682814">
        <w:rPr>
          <w:rFonts w:asciiTheme="majorHAnsi" w:hAnsiTheme="majorHAnsi"/>
          <w:szCs w:val="22"/>
        </w:rPr>
        <w:t xml:space="preserve">a </w:t>
      </w:r>
      <w:r w:rsidRPr="00682814">
        <w:rPr>
          <w:rFonts w:asciiTheme="majorHAnsi" w:hAnsiTheme="majorHAnsi"/>
          <w:szCs w:val="22"/>
        </w:rPr>
        <w:t xml:space="preserve">Developer </w:t>
      </w:r>
      <w:r w:rsidR="00955341" w:rsidRPr="00682814">
        <w:rPr>
          <w:rFonts w:asciiTheme="majorHAnsi" w:hAnsiTheme="majorHAnsi"/>
          <w:szCs w:val="22"/>
        </w:rPr>
        <w:t>a</w:t>
      </w:r>
      <w:r w:rsidR="00C231DC" w:rsidRPr="00682814">
        <w:rPr>
          <w:rFonts w:asciiTheme="majorHAnsi" w:hAnsiTheme="majorHAnsi"/>
          <w:szCs w:val="22"/>
        </w:rPr>
        <w:t xml:space="preserve">nd a </w:t>
      </w:r>
      <w:r w:rsidRPr="00682814">
        <w:rPr>
          <w:rFonts w:asciiTheme="majorHAnsi" w:hAnsiTheme="majorHAnsi"/>
          <w:szCs w:val="22"/>
        </w:rPr>
        <w:t>Community Energy Group (</w:t>
      </w:r>
      <w:r w:rsidRPr="00682814">
        <w:rPr>
          <w:rFonts w:asciiTheme="majorHAnsi" w:hAnsiTheme="majorHAnsi"/>
          <w:b/>
          <w:bCs/>
          <w:szCs w:val="22"/>
        </w:rPr>
        <w:t>CEG</w:t>
      </w:r>
      <w:r w:rsidRPr="00682814">
        <w:rPr>
          <w:rFonts w:asciiTheme="majorHAnsi" w:hAnsiTheme="majorHAnsi"/>
          <w:szCs w:val="22"/>
        </w:rPr>
        <w:t>).</w:t>
      </w:r>
      <w:bookmarkEnd w:id="2"/>
      <w:r w:rsidR="00C226C1">
        <w:rPr>
          <w:rFonts w:asciiTheme="majorHAnsi" w:hAnsiTheme="majorHAnsi"/>
          <w:szCs w:val="22"/>
        </w:rPr>
        <w:t xml:space="preserve"> </w:t>
      </w:r>
      <w:r w:rsidR="0094217A" w:rsidRPr="00682814">
        <w:rPr>
          <w:rFonts w:asciiTheme="majorHAnsi" w:hAnsiTheme="majorHAnsi"/>
          <w:szCs w:val="22"/>
        </w:rPr>
        <w:t xml:space="preserve">The Template is designed for where the CEG </w:t>
      </w:r>
      <w:r w:rsidR="00E864B7" w:rsidRPr="00682814">
        <w:rPr>
          <w:rFonts w:asciiTheme="majorHAnsi" w:hAnsiTheme="majorHAnsi"/>
          <w:szCs w:val="22"/>
        </w:rPr>
        <w:t>will</w:t>
      </w:r>
      <w:r w:rsidR="0094217A" w:rsidRPr="00682814">
        <w:rPr>
          <w:rFonts w:asciiTheme="majorHAnsi" w:hAnsiTheme="majorHAnsi"/>
          <w:szCs w:val="22"/>
        </w:rPr>
        <w:t xml:space="preserve"> acquire ownership of specific physical renewable energy assets </w:t>
      </w:r>
      <w:r w:rsidR="00DF119F" w:rsidRPr="00682814">
        <w:rPr>
          <w:rFonts w:asciiTheme="majorHAnsi" w:hAnsiTheme="majorHAnsi"/>
          <w:szCs w:val="22"/>
        </w:rPr>
        <w:t>within</w:t>
      </w:r>
      <w:r w:rsidR="00E864B7" w:rsidRPr="00682814">
        <w:rPr>
          <w:rFonts w:asciiTheme="majorHAnsi" w:hAnsiTheme="majorHAnsi"/>
          <w:szCs w:val="22"/>
        </w:rPr>
        <w:t xml:space="preserve"> a larger project site </w:t>
      </w:r>
      <w:r w:rsidR="0094217A" w:rsidRPr="00682814">
        <w:rPr>
          <w:rFonts w:asciiTheme="majorHAnsi" w:hAnsiTheme="majorHAnsi"/>
          <w:szCs w:val="22"/>
        </w:rPr>
        <w:t xml:space="preserve">(such as one or more wind turbines or a portion of a solar array) </w:t>
      </w:r>
      <w:r w:rsidR="00DF119F" w:rsidRPr="00682814">
        <w:rPr>
          <w:rFonts w:asciiTheme="majorHAnsi" w:hAnsiTheme="majorHAnsi"/>
          <w:szCs w:val="22"/>
        </w:rPr>
        <w:t>and</w:t>
      </w:r>
      <w:r w:rsidR="0094217A" w:rsidRPr="00682814">
        <w:rPr>
          <w:rFonts w:asciiTheme="majorHAnsi" w:hAnsiTheme="majorHAnsi"/>
          <w:szCs w:val="22"/>
        </w:rPr>
        <w:t xml:space="preserve"> the Developer will retain </w:t>
      </w:r>
      <w:r w:rsidR="00E864B7" w:rsidRPr="00682814">
        <w:rPr>
          <w:rFonts w:asciiTheme="majorHAnsi" w:hAnsiTheme="majorHAnsi"/>
          <w:szCs w:val="22"/>
        </w:rPr>
        <w:t>the remainder of the project</w:t>
      </w:r>
      <w:r w:rsidR="0094217A" w:rsidRPr="00682814">
        <w:rPr>
          <w:rFonts w:asciiTheme="majorHAnsi" w:hAnsiTheme="majorHAnsi"/>
          <w:szCs w:val="22"/>
        </w:rPr>
        <w:t>.</w:t>
      </w:r>
    </w:p>
    <w:p w14:paraId="320A3240" w14:textId="77777777" w:rsidR="00E864B7" w:rsidRPr="00682814" w:rsidRDefault="00E864B7" w:rsidP="00940711">
      <w:pPr>
        <w:pStyle w:val="BBClause2"/>
        <w:numPr>
          <w:ilvl w:val="0"/>
          <w:numId w:val="0"/>
        </w:numPr>
        <w:rPr>
          <w:rFonts w:asciiTheme="majorHAnsi" w:hAnsiTheme="majorHAnsi"/>
          <w:szCs w:val="22"/>
        </w:rPr>
      </w:pPr>
      <w:r w:rsidRPr="00682814">
        <w:rPr>
          <w:rFonts w:asciiTheme="majorHAnsi" w:hAnsiTheme="majorHAnsi"/>
          <w:szCs w:val="22"/>
        </w:rPr>
        <w:t>The Agreement sets out the terms on which the Developer will sell and transfer specified assets to the CEG</w:t>
      </w:r>
      <w:r w:rsidR="00DF119F" w:rsidRPr="00682814">
        <w:rPr>
          <w:rFonts w:asciiTheme="majorHAnsi" w:hAnsiTheme="majorHAnsi"/>
          <w:szCs w:val="22"/>
        </w:rPr>
        <w:t>.  This is known as an</w:t>
      </w:r>
      <w:r w:rsidRPr="00682814">
        <w:rPr>
          <w:rFonts w:asciiTheme="majorHAnsi" w:hAnsiTheme="majorHAnsi"/>
          <w:szCs w:val="22"/>
        </w:rPr>
        <w:t xml:space="preserve"> </w:t>
      </w:r>
      <w:r w:rsidR="00DF119F" w:rsidRPr="00682814">
        <w:rPr>
          <w:rFonts w:asciiTheme="majorHAnsi" w:hAnsiTheme="majorHAnsi"/>
          <w:szCs w:val="22"/>
        </w:rPr>
        <w:t>“</w:t>
      </w:r>
      <w:r w:rsidRPr="00682814">
        <w:rPr>
          <w:rFonts w:asciiTheme="majorHAnsi" w:hAnsiTheme="majorHAnsi"/>
          <w:b/>
          <w:bCs/>
          <w:szCs w:val="22"/>
        </w:rPr>
        <w:t>Asset Purchase</w:t>
      </w:r>
      <w:r w:rsidR="00DF119F" w:rsidRPr="00682814">
        <w:rPr>
          <w:rFonts w:asciiTheme="majorHAnsi" w:hAnsiTheme="majorHAnsi"/>
          <w:b/>
          <w:bCs/>
          <w:szCs w:val="22"/>
        </w:rPr>
        <w:t>”</w:t>
      </w:r>
      <w:r w:rsidR="00DF119F" w:rsidRPr="00682814">
        <w:rPr>
          <w:rFonts w:asciiTheme="majorHAnsi" w:hAnsiTheme="majorHAnsi"/>
          <w:szCs w:val="22"/>
        </w:rPr>
        <w:t>.</w:t>
      </w:r>
    </w:p>
    <w:p w14:paraId="4C367E8A" w14:textId="77777777" w:rsidR="00DF71CB" w:rsidRPr="00682814" w:rsidRDefault="003B4339" w:rsidP="00C43A40">
      <w:pPr>
        <w:pStyle w:val="BBClause2"/>
        <w:numPr>
          <w:ilvl w:val="0"/>
          <w:numId w:val="0"/>
        </w:numPr>
        <w:rPr>
          <w:rFonts w:asciiTheme="majorHAnsi" w:hAnsiTheme="majorHAnsi"/>
          <w:szCs w:val="22"/>
        </w:rPr>
      </w:pPr>
      <w:bookmarkStart w:id="3" w:name="_Hlk224575991"/>
      <w:r>
        <w:rPr>
          <w:rFonts w:asciiTheme="majorHAnsi" w:hAnsiTheme="majorHAnsi"/>
          <w:szCs w:val="22"/>
        </w:rPr>
        <w:t>Split Site SO Project</w:t>
      </w:r>
      <w:r w:rsidR="00DF119F" w:rsidRPr="00682814">
        <w:rPr>
          <w:rFonts w:asciiTheme="majorHAnsi" w:hAnsiTheme="majorHAnsi"/>
          <w:szCs w:val="22"/>
        </w:rPr>
        <w:t xml:space="preserve">s can </w:t>
      </w:r>
      <w:r w:rsidR="00895300">
        <w:rPr>
          <w:rFonts w:asciiTheme="majorHAnsi" w:hAnsiTheme="majorHAnsi"/>
          <w:szCs w:val="22"/>
        </w:rPr>
        <w:t xml:space="preserve">also </w:t>
      </w:r>
      <w:r w:rsidR="00DF119F" w:rsidRPr="00682814">
        <w:rPr>
          <w:rFonts w:asciiTheme="majorHAnsi" w:hAnsiTheme="majorHAnsi"/>
          <w:szCs w:val="22"/>
        </w:rPr>
        <w:t xml:space="preserve">be achieved through mechanisms that do not involve an Asset Purchase.  </w:t>
      </w:r>
      <w:r w:rsidR="00014EBE" w:rsidRPr="00682814">
        <w:rPr>
          <w:rFonts w:asciiTheme="majorHAnsi" w:hAnsiTheme="majorHAnsi"/>
          <w:szCs w:val="22"/>
        </w:rPr>
        <w:t>For example</w:t>
      </w:r>
      <w:r w:rsidR="00DF71CB" w:rsidRPr="00682814">
        <w:rPr>
          <w:rFonts w:asciiTheme="majorHAnsi" w:hAnsiTheme="majorHAnsi"/>
          <w:szCs w:val="22"/>
        </w:rPr>
        <w:t>:</w:t>
      </w:r>
    </w:p>
    <w:p w14:paraId="61A1644C" w14:textId="77777777" w:rsidR="00DF71CB" w:rsidRPr="00682814" w:rsidRDefault="00DF71CB" w:rsidP="00895300">
      <w:pPr>
        <w:pStyle w:val="BBClause2"/>
        <w:numPr>
          <w:ilvl w:val="0"/>
          <w:numId w:val="17"/>
        </w:numPr>
        <w:rPr>
          <w:rFonts w:asciiTheme="majorHAnsi" w:hAnsiTheme="majorHAnsi"/>
          <w:szCs w:val="22"/>
        </w:rPr>
      </w:pPr>
      <w:r w:rsidRPr="00682814">
        <w:rPr>
          <w:rFonts w:asciiTheme="majorHAnsi" w:hAnsiTheme="majorHAnsi"/>
          <w:szCs w:val="22"/>
        </w:rPr>
        <w:t>a purchase by the CEG of an SPV</w:t>
      </w:r>
      <w:r w:rsidR="00154DC7" w:rsidRPr="00682814">
        <w:rPr>
          <w:rFonts w:asciiTheme="majorHAnsi" w:hAnsiTheme="majorHAnsi"/>
          <w:szCs w:val="22"/>
        </w:rPr>
        <w:t xml:space="preserve"> owned by the Developer (the SPV will own the part of the site (and be party to any relevant contracts) that is being acquired by the CEG) (</w:t>
      </w:r>
      <w:r w:rsidR="00154DC7" w:rsidRPr="00682814">
        <w:rPr>
          <w:rFonts w:asciiTheme="majorHAnsi" w:hAnsiTheme="majorHAnsi"/>
          <w:b/>
          <w:bCs/>
          <w:szCs w:val="22"/>
        </w:rPr>
        <w:t>Share Purchase</w:t>
      </w:r>
      <w:r w:rsidR="00154DC7" w:rsidRPr="00682814">
        <w:rPr>
          <w:rFonts w:asciiTheme="majorHAnsi" w:hAnsiTheme="majorHAnsi"/>
          <w:szCs w:val="22"/>
        </w:rPr>
        <w:t xml:space="preserve">) </w:t>
      </w:r>
      <w:r w:rsidR="00501B87">
        <w:rPr>
          <w:rFonts w:asciiTheme="majorHAnsi" w:hAnsiTheme="majorHAnsi"/>
          <w:szCs w:val="22"/>
        </w:rPr>
        <w:t>-</w:t>
      </w:r>
      <w:r w:rsidR="00154DC7" w:rsidRPr="00682814">
        <w:rPr>
          <w:rFonts w:asciiTheme="majorHAnsi" w:hAnsiTheme="majorHAnsi"/>
          <w:szCs w:val="22"/>
        </w:rPr>
        <w:t xml:space="preserve"> this Template is not applicable to the Share Purchase mechanism.  A separate </w:t>
      </w:r>
      <w:r w:rsidR="00081C16" w:rsidRPr="00682814">
        <w:rPr>
          <w:rFonts w:asciiTheme="majorHAnsi" w:hAnsiTheme="majorHAnsi"/>
          <w:szCs w:val="22"/>
        </w:rPr>
        <w:t>s</w:t>
      </w:r>
      <w:r w:rsidR="00154DC7" w:rsidRPr="00682814">
        <w:rPr>
          <w:rFonts w:asciiTheme="majorHAnsi" w:hAnsiTheme="majorHAnsi"/>
          <w:szCs w:val="22"/>
        </w:rPr>
        <w:t xml:space="preserve">hare </w:t>
      </w:r>
      <w:r w:rsidR="00081C16" w:rsidRPr="00682814">
        <w:rPr>
          <w:rFonts w:asciiTheme="majorHAnsi" w:hAnsiTheme="majorHAnsi"/>
          <w:szCs w:val="22"/>
        </w:rPr>
        <w:t>p</w:t>
      </w:r>
      <w:r w:rsidR="00154DC7" w:rsidRPr="00682814">
        <w:rPr>
          <w:rFonts w:asciiTheme="majorHAnsi" w:hAnsiTheme="majorHAnsi"/>
          <w:szCs w:val="22"/>
        </w:rPr>
        <w:t xml:space="preserve">urchase </w:t>
      </w:r>
      <w:r w:rsidR="00081C16" w:rsidRPr="00682814">
        <w:rPr>
          <w:rFonts w:asciiTheme="majorHAnsi" w:hAnsiTheme="majorHAnsi"/>
          <w:szCs w:val="22"/>
        </w:rPr>
        <w:t>a</w:t>
      </w:r>
      <w:r w:rsidR="00154DC7" w:rsidRPr="00682814">
        <w:rPr>
          <w:rFonts w:asciiTheme="majorHAnsi" w:hAnsiTheme="majorHAnsi"/>
          <w:szCs w:val="22"/>
        </w:rPr>
        <w:t xml:space="preserve">greement will be required.  Please see the separate template </w:t>
      </w:r>
      <w:r w:rsidR="00081C16" w:rsidRPr="00682814">
        <w:rPr>
          <w:rFonts w:asciiTheme="majorHAnsi" w:hAnsiTheme="majorHAnsi"/>
          <w:szCs w:val="22"/>
        </w:rPr>
        <w:t>s</w:t>
      </w:r>
      <w:r w:rsidR="00154DC7" w:rsidRPr="00682814">
        <w:rPr>
          <w:rFonts w:asciiTheme="majorHAnsi" w:hAnsiTheme="majorHAnsi"/>
          <w:szCs w:val="22"/>
        </w:rPr>
        <w:t xml:space="preserve">hare </w:t>
      </w:r>
      <w:r w:rsidR="00081C16" w:rsidRPr="00682814">
        <w:rPr>
          <w:rFonts w:asciiTheme="majorHAnsi" w:hAnsiTheme="majorHAnsi"/>
          <w:szCs w:val="22"/>
        </w:rPr>
        <w:t>p</w:t>
      </w:r>
      <w:r w:rsidR="00154DC7" w:rsidRPr="00682814">
        <w:rPr>
          <w:rFonts w:asciiTheme="majorHAnsi" w:hAnsiTheme="majorHAnsi"/>
          <w:szCs w:val="22"/>
        </w:rPr>
        <w:t xml:space="preserve">urchase </w:t>
      </w:r>
      <w:r w:rsidR="00081C16" w:rsidRPr="00682814">
        <w:rPr>
          <w:rFonts w:asciiTheme="majorHAnsi" w:hAnsiTheme="majorHAnsi"/>
          <w:szCs w:val="22"/>
        </w:rPr>
        <w:t>a</w:t>
      </w:r>
      <w:r w:rsidR="00154DC7" w:rsidRPr="00682814">
        <w:rPr>
          <w:rFonts w:asciiTheme="majorHAnsi" w:hAnsiTheme="majorHAnsi"/>
          <w:szCs w:val="22"/>
        </w:rPr>
        <w:t xml:space="preserve">greement and associated guidance, which are designed for JV Shared Ownership Projects and so will require amendments if to be used in the </w:t>
      </w:r>
      <w:r w:rsidR="003B4339">
        <w:rPr>
          <w:rFonts w:asciiTheme="majorHAnsi" w:hAnsiTheme="majorHAnsi"/>
          <w:szCs w:val="22"/>
        </w:rPr>
        <w:t>Split Site SO Project</w:t>
      </w:r>
      <w:r w:rsidR="00154DC7" w:rsidRPr="00682814">
        <w:rPr>
          <w:rFonts w:asciiTheme="majorHAnsi" w:hAnsiTheme="majorHAnsi"/>
          <w:szCs w:val="22"/>
        </w:rPr>
        <w:t xml:space="preserve"> </w:t>
      </w:r>
      <w:proofErr w:type="gramStart"/>
      <w:r w:rsidR="00154DC7" w:rsidRPr="00682814">
        <w:rPr>
          <w:rFonts w:asciiTheme="majorHAnsi" w:hAnsiTheme="majorHAnsi"/>
          <w:szCs w:val="22"/>
        </w:rPr>
        <w:t>context;</w:t>
      </w:r>
      <w:proofErr w:type="gramEnd"/>
      <w:r w:rsidR="00154DC7" w:rsidRPr="00682814">
        <w:rPr>
          <w:rFonts w:asciiTheme="majorHAnsi" w:hAnsiTheme="majorHAnsi"/>
          <w:szCs w:val="22"/>
        </w:rPr>
        <w:t xml:space="preserve">  </w:t>
      </w:r>
    </w:p>
    <w:p w14:paraId="0791B498" w14:textId="77777777" w:rsidR="00C43A40" w:rsidRPr="00682814" w:rsidRDefault="00051002" w:rsidP="00895300">
      <w:pPr>
        <w:pStyle w:val="BBClause2"/>
        <w:numPr>
          <w:ilvl w:val="0"/>
          <w:numId w:val="17"/>
        </w:numPr>
        <w:rPr>
          <w:rFonts w:asciiTheme="majorHAnsi" w:hAnsiTheme="majorHAnsi"/>
          <w:szCs w:val="22"/>
        </w:rPr>
      </w:pPr>
      <w:r w:rsidRPr="00A27A0B">
        <w:rPr>
          <w:rFonts w:asciiTheme="majorHAnsi" w:hAnsiTheme="majorHAnsi"/>
          <w:szCs w:val="22"/>
        </w:rPr>
        <w:t xml:space="preserve">the Developer provides development services for the Project to the CEG under a development services </w:t>
      </w:r>
      <w:r w:rsidR="003F5A61" w:rsidRPr="00A27A0B">
        <w:rPr>
          <w:rFonts w:asciiTheme="majorHAnsi" w:hAnsiTheme="majorHAnsi"/>
          <w:szCs w:val="22"/>
        </w:rPr>
        <w:t>agreement;</w:t>
      </w:r>
      <w:r w:rsidRPr="00A27A0B">
        <w:rPr>
          <w:rFonts w:asciiTheme="majorHAnsi" w:hAnsiTheme="majorHAnsi"/>
          <w:szCs w:val="22"/>
        </w:rPr>
        <w:t xml:space="preserve"> the Project is </w:t>
      </w:r>
      <w:r w:rsidR="003F5A61" w:rsidRPr="00A27A0B">
        <w:rPr>
          <w:rFonts w:asciiTheme="majorHAnsi" w:hAnsiTheme="majorHAnsi"/>
          <w:szCs w:val="22"/>
        </w:rPr>
        <w:t xml:space="preserve">subsequently constructed under an EPC </w:t>
      </w:r>
      <w:r w:rsidR="00081C16" w:rsidRPr="00A27A0B">
        <w:rPr>
          <w:rFonts w:asciiTheme="majorHAnsi" w:hAnsiTheme="majorHAnsi"/>
          <w:szCs w:val="22"/>
        </w:rPr>
        <w:t>c</w:t>
      </w:r>
      <w:r w:rsidR="003F5A61" w:rsidRPr="00A27A0B">
        <w:rPr>
          <w:rFonts w:asciiTheme="majorHAnsi" w:hAnsiTheme="majorHAnsi"/>
          <w:szCs w:val="22"/>
        </w:rPr>
        <w:t>ontract and any project agreement</w:t>
      </w:r>
      <w:r w:rsidR="00014EBE" w:rsidRPr="00A27A0B">
        <w:rPr>
          <w:rFonts w:asciiTheme="majorHAnsi" w:hAnsiTheme="majorHAnsi"/>
          <w:szCs w:val="22"/>
        </w:rPr>
        <w:t xml:space="preserve">s </w:t>
      </w:r>
      <w:r w:rsidR="003F5A61" w:rsidRPr="00A27A0B">
        <w:rPr>
          <w:rFonts w:asciiTheme="majorHAnsi" w:hAnsiTheme="majorHAnsi"/>
          <w:szCs w:val="22"/>
        </w:rPr>
        <w:t xml:space="preserve">that relate to the part of the site that the CEG is acquiring are transferred to the CEG under a </w:t>
      </w:r>
      <w:r w:rsidR="00081C16" w:rsidRPr="00A27A0B">
        <w:rPr>
          <w:rFonts w:asciiTheme="majorHAnsi" w:hAnsiTheme="majorHAnsi"/>
          <w:szCs w:val="22"/>
        </w:rPr>
        <w:t>d</w:t>
      </w:r>
      <w:r w:rsidR="003F5A61" w:rsidRPr="00A27A0B">
        <w:rPr>
          <w:rFonts w:asciiTheme="majorHAnsi" w:hAnsiTheme="majorHAnsi"/>
          <w:szCs w:val="22"/>
        </w:rPr>
        <w:t xml:space="preserve">eed of </w:t>
      </w:r>
      <w:r w:rsidR="00081C16" w:rsidRPr="00A27A0B">
        <w:rPr>
          <w:rFonts w:asciiTheme="majorHAnsi" w:hAnsiTheme="majorHAnsi"/>
          <w:szCs w:val="22"/>
        </w:rPr>
        <w:t>n</w:t>
      </w:r>
      <w:r w:rsidR="003F5A61" w:rsidRPr="00A27A0B">
        <w:rPr>
          <w:rFonts w:asciiTheme="majorHAnsi" w:hAnsiTheme="majorHAnsi"/>
          <w:szCs w:val="22"/>
        </w:rPr>
        <w:t xml:space="preserve">ovation </w:t>
      </w:r>
      <w:r w:rsidRPr="00A27A0B">
        <w:rPr>
          <w:rFonts w:asciiTheme="majorHAnsi" w:hAnsiTheme="majorHAnsi"/>
          <w:szCs w:val="22"/>
        </w:rPr>
        <w:t>(</w:t>
      </w:r>
      <w:r w:rsidRPr="00A27A0B">
        <w:rPr>
          <w:rFonts w:asciiTheme="majorHAnsi" w:hAnsiTheme="majorHAnsi"/>
          <w:b/>
          <w:bCs/>
          <w:szCs w:val="22"/>
        </w:rPr>
        <w:t>Development Services</w:t>
      </w:r>
      <w:r w:rsidRPr="00A27A0B">
        <w:rPr>
          <w:rFonts w:asciiTheme="majorHAnsi" w:hAnsiTheme="majorHAnsi"/>
          <w:szCs w:val="22"/>
        </w:rPr>
        <w:t xml:space="preserve">) - this Template is not applicable to the Development Services mechanism.  A separate </w:t>
      </w:r>
      <w:r w:rsidR="00081C16" w:rsidRPr="00A27A0B">
        <w:rPr>
          <w:rFonts w:asciiTheme="majorHAnsi" w:hAnsiTheme="majorHAnsi"/>
          <w:szCs w:val="22"/>
        </w:rPr>
        <w:t>d</w:t>
      </w:r>
      <w:r w:rsidRPr="00A27A0B">
        <w:rPr>
          <w:rFonts w:asciiTheme="majorHAnsi" w:hAnsiTheme="majorHAnsi"/>
          <w:szCs w:val="22"/>
        </w:rPr>
        <w:t>evelopment</w:t>
      </w:r>
      <w:r w:rsidRPr="00682814">
        <w:rPr>
          <w:rFonts w:asciiTheme="majorHAnsi" w:hAnsiTheme="majorHAnsi"/>
          <w:szCs w:val="22"/>
        </w:rPr>
        <w:t xml:space="preserve"> </w:t>
      </w:r>
      <w:r w:rsidR="00081C16" w:rsidRPr="00682814">
        <w:rPr>
          <w:rFonts w:asciiTheme="majorHAnsi" w:hAnsiTheme="majorHAnsi"/>
          <w:szCs w:val="22"/>
        </w:rPr>
        <w:t>s</w:t>
      </w:r>
      <w:r w:rsidRPr="00682814">
        <w:rPr>
          <w:rFonts w:asciiTheme="majorHAnsi" w:hAnsiTheme="majorHAnsi"/>
          <w:szCs w:val="22"/>
        </w:rPr>
        <w:t xml:space="preserve">ervices </w:t>
      </w:r>
      <w:r w:rsidR="00081C16" w:rsidRPr="00682814">
        <w:rPr>
          <w:rFonts w:asciiTheme="majorHAnsi" w:hAnsiTheme="majorHAnsi"/>
          <w:szCs w:val="22"/>
        </w:rPr>
        <w:t>a</w:t>
      </w:r>
      <w:r w:rsidRPr="00682814">
        <w:rPr>
          <w:rFonts w:asciiTheme="majorHAnsi" w:hAnsiTheme="majorHAnsi"/>
          <w:szCs w:val="22"/>
        </w:rPr>
        <w:t xml:space="preserve">greement, EPC </w:t>
      </w:r>
      <w:r w:rsidR="00081C16" w:rsidRPr="00682814">
        <w:rPr>
          <w:rFonts w:asciiTheme="majorHAnsi" w:hAnsiTheme="majorHAnsi"/>
          <w:szCs w:val="22"/>
        </w:rPr>
        <w:t>c</w:t>
      </w:r>
      <w:r w:rsidRPr="00682814">
        <w:rPr>
          <w:rFonts w:asciiTheme="majorHAnsi" w:hAnsiTheme="majorHAnsi"/>
          <w:szCs w:val="22"/>
        </w:rPr>
        <w:t xml:space="preserve">ontract and </w:t>
      </w:r>
      <w:r w:rsidR="00081C16" w:rsidRPr="00682814">
        <w:rPr>
          <w:rFonts w:asciiTheme="majorHAnsi" w:hAnsiTheme="majorHAnsi"/>
          <w:szCs w:val="22"/>
        </w:rPr>
        <w:t>d</w:t>
      </w:r>
      <w:r w:rsidRPr="00682814">
        <w:rPr>
          <w:rFonts w:asciiTheme="majorHAnsi" w:hAnsiTheme="majorHAnsi"/>
          <w:szCs w:val="22"/>
        </w:rPr>
        <w:t xml:space="preserve">eed of </w:t>
      </w:r>
      <w:r w:rsidR="00081C16" w:rsidRPr="00682814">
        <w:rPr>
          <w:rFonts w:asciiTheme="majorHAnsi" w:hAnsiTheme="majorHAnsi"/>
          <w:szCs w:val="22"/>
        </w:rPr>
        <w:t>n</w:t>
      </w:r>
      <w:r w:rsidRPr="00682814">
        <w:rPr>
          <w:rFonts w:asciiTheme="majorHAnsi" w:hAnsiTheme="majorHAnsi"/>
          <w:szCs w:val="22"/>
        </w:rPr>
        <w:t xml:space="preserve">ovation will be required.  Please see the separate template EPC </w:t>
      </w:r>
      <w:r w:rsidR="00081C16" w:rsidRPr="00682814">
        <w:rPr>
          <w:rFonts w:asciiTheme="majorHAnsi" w:hAnsiTheme="majorHAnsi"/>
          <w:szCs w:val="22"/>
        </w:rPr>
        <w:t>c</w:t>
      </w:r>
      <w:r w:rsidRPr="00682814">
        <w:rPr>
          <w:rFonts w:asciiTheme="majorHAnsi" w:hAnsiTheme="majorHAnsi"/>
          <w:szCs w:val="22"/>
        </w:rPr>
        <w:t xml:space="preserve">ontract and </w:t>
      </w:r>
      <w:r w:rsidR="00081C16" w:rsidRPr="00682814">
        <w:rPr>
          <w:rFonts w:asciiTheme="majorHAnsi" w:hAnsiTheme="majorHAnsi"/>
          <w:szCs w:val="22"/>
        </w:rPr>
        <w:t>d</w:t>
      </w:r>
      <w:r w:rsidRPr="00682814">
        <w:rPr>
          <w:rFonts w:asciiTheme="majorHAnsi" w:hAnsiTheme="majorHAnsi"/>
          <w:szCs w:val="22"/>
        </w:rPr>
        <w:t xml:space="preserve">eed of </w:t>
      </w:r>
      <w:r w:rsidR="00081C16" w:rsidRPr="00682814">
        <w:rPr>
          <w:rFonts w:asciiTheme="majorHAnsi" w:hAnsiTheme="majorHAnsi"/>
          <w:szCs w:val="22"/>
        </w:rPr>
        <w:t>n</w:t>
      </w:r>
      <w:r w:rsidRPr="00682814">
        <w:rPr>
          <w:rFonts w:asciiTheme="majorHAnsi" w:hAnsiTheme="majorHAnsi"/>
          <w:szCs w:val="22"/>
        </w:rPr>
        <w:t>ovation and associated guidance.</w:t>
      </w:r>
    </w:p>
    <w:bookmarkEnd w:id="3"/>
    <w:p w14:paraId="7BC9DDCB" w14:textId="77777777" w:rsidR="00940711" w:rsidRPr="00682814" w:rsidRDefault="00940711" w:rsidP="00940711">
      <w:pPr>
        <w:pStyle w:val="BBClause2"/>
        <w:numPr>
          <w:ilvl w:val="0"/>
          <w:numId w:val="0"/>
        </w:numPr>
        <w:rPr>
          <w:rFonts w:asciiTheme="majorHAnsi" w:hAnsiTheme="majorHAnsi"/>
          <w:szCs w:val="22"/>
        </w:rPr>
      </w:pPr>
    </w:p>
    <w:p w14:paraId="0A4EA5E4" w14:textId="77777777" w:rsidR="00D55EF5" w:rsidRPr="00682814" w:rsidRDefault="00A00009" w:rsidP="00D55EF5">
      <w:pPr>
        <w:jc w:val="both"/>
        <w:rPr>
          <w:rFonts w:asciiTheme="majorHAnsi" w:hAnsiTheme="majorHAnsi"/>
          <w:b/>
          <w:bCs/>
          <w:i/>
          <w:iCs/>
          <w:sz w:val="22"/>
          <w:szCs w:val="22"/>
        </w:rPr>
      </w:pPr>
      <w:r w:rsidRPr="00682814">
        <w:rPr>
          <w:rFonts w:asciiTheme="majorHAnsi" w:hAnsiTheme="majorHAnsi"/>
          <w:b/>
          <w:bCs/>
          <w:i/>
          <w:iCs/>
          <w:sz w:val="22"/>
          <w:szCs w:val="22"/>
        </w:rPr>
        <w:t xml:space="preserve">NOTE FOR USERS OF THIS GUIDANCE DOCUMENT:  </w:t>
      </w:r>
      <w:bookmarkStart w:id="4" w:name="_Toc217320669"/>
      <w:bookmarkStart w:id="5" w:name="_Toc217320670"/>
      <w:bookmarkEnd w:id="4"/>
      <w:bookmarkEnd w:id="5"/>
    </w:p>
    <w:p w14:paraId="063EDA19" w14:textId="45261AAE" w:rsidR="00D55EF5" w:rsidRPr="00682814" w:rsidRDefault="00D55EF5" w:rsidP="00D55EF5">
      <w:pPr>
        <w:pStyle w:val="BBClause2"/>
        <w:numPr>
          <w:ilvl w:val="0"/>
          <w:numId w:val="0"/>
        </w:numPr>
        <w:rPr>
          <w:rFonts w:asciiTheme="majorHAnsi" w:hAnsiTheme="majorHAnsi"/>
          <w:i/>
          <w:iCs/>
          <w:szCs w:val="22"/>
        </w:rPr>
      </w:pPr>
      <w:r w:rsidRPr="00682814">
        <w:rPr>
          <w:rFonts w:asciiTheme="majorHAnsi" w:hAnsiTheme="majorHAnsi"/>
          <w:i/>
          <w:iCs/>
          <w:szCs w:val="22"/>
        </w:rPr>
        <w:t xml:space="preserve">This guidance document has been developed for use by Community Energy SO projects only. It is intended to provide a useful starting point for your Community Energy SO Project. It does not promote the use of any </w:t>
      </w:r>
      <w:proofErr w:type="gramStart"/>
      <w:r w:rsidRPr="00682814">
        <w:rPr>
          <w:rFonts w:asciiTheme="majorHAnsi" w:hAnsiTheme="majorHAnsi"/>
          <w:i/>
          <w:iCs/>
          <w:szCs w:val="22"/>
        </w:rPr>
        <w:t>particular shared</w:t>
      </w:r>
      <w:proofErr w:type="gramEnd"/>
      <w:r w:rsidRPr="00682814">
        <w:rPr>
          <w:rFonts w:asciiTheme="majorHAnsi" w:hAnsiTheme="majorHAnsi"/>
          <w:i/>
          <w:iCs/>
          <w:szCs w:val="22"/>
        </w:rPr>
        <w:t xml:space="preserve"> ownership model. You will need to review and develop it in conjunction with your legal, financial, technical and procurement advisors to reflect your requirements and the circumstances of your project.  Although we have taken care in the production of this guidance document, </w:t>
      </w:r>
      <w:bookmarkStart w:id="6" w:name="_Hlk223611344"/>
      <w:r w:rsidRPr="00682814">
        <w:rPr>
          <w:rFonts w:asciiTheme="majorHAnsi" w:hAnsiTheme="majorHAnsi"/>
          <w:i/>
          <w:iCs/>
          <w:szCs w:val="22"/>
        </w:rPr>
        <w:t xml:space="preserve">it is guidance only and is not a substitute for independent legal advice on your specific project. No </w:t>
      </w:r>
      <w:bookmarkEnd w:id="6"/>
      <w:r w:rsidRPr="00682814">
        <w:rPr>
          <w:rFonts w:asciiTheme="majorHAnsi" w:hAnsiTheme="majorHAnsi"/>
          <w:i/>
          <w:iCs/>
          <w:szCs w:val="22"/>
        </w:rPr>
        <w:t>warranty, express or implied, is given as to its accuracy nor does Bird &amp; Bird LLP</w:t>
      </w:r>
      <w:r w:rsidR="00CB4E2A">
        <w:rPr>
          <w:rFonts w:asciiTheme="majorHAnsi" w:hAnsiTheme="majorHAnsi"/>
          <w:i/>
          <w:iCs/>
          <w:szCs w:val="22"/>
        </w:rPr>
        <w:t xml:space="preserve"> (or </w:t>
      </w:r>
      <w:proofErr w:type="spellStart"/>
      <w:r w:rsidR="00CB4E2A">
        <w:rPr>
          <w:rFonts w:asciiTheme="majorHAnsi" w:hAnsiTheme="majorHAnsi"/>
          <w:i/>
          <w:iCs/>
          <w:szCs w:val="22"/>
        </w:rPr>
        <w:t>Tughans</w:t>
      </w:r>
      <w:proofErr w:type="spellEnd"/>
      <w:r w:rsidR="00CB4E2A">
        <w:rPr>
          <w:rFonts w:asciiTheme="majorHAnsi" w:hAnsiTheme="majorHAnsi"/>
          <w:i/>
          <w:iCs/>
          <w:szCs w:val="22"/>
        </w:rPr>
        <w:t xml:space="preserve"> LLP, who have advised on the Northern Irish law specific elements of this document)</w:t>
      </w:r>
      <w:r w:rsidRPr="00682814">
        <w:rPr>
          <w:rFonts w:asciiTheme="majorHAnsi" w:hAnsiTheme="majorHAnsi"/>
          <w:i/>
          <w:iCs/>
          <w:szCs w:val="22"/>
        </w:rPr>
        <w:t xml:space="preserve"> accept any liability for any error or omission.  You must take your own independent legal advice in relation to the development of appropriate documents for your project.  </w:t>
      </w:r>
    </w:p>
    <w:p w14:paraId="3441A263" w14:textId="77777777" w:rsidR="00D55EF5" w:rsidRPr="00682814" w:rsidRDefault="00D55EF5" w:rsidP="00D55EF5">
      <w:pPr>
        <w:jc w:val="both"/>
        <w:rPr>
          <w:rFonts w:asciiTheme="majorHAnsi" w:hAnsiTheme="majorHAnsi"/>
          <w:b/>
          <w:bCs/>
          <w:i/>
          <w:iCs/>
          <w:sz w:val="22"/>
          <w:szCs w:val="22"/>
        </w:rPr>
      </w:pPr>
    </w:p>
    <w:p w14:paraId="54FF775F" w14:textId="77777777" w:rsidR="00D55EF5" w:rsidRPr="00682814" w:rsidRDefault="00D55EF5" w:rsidP="00D55EF5">
      <w:pPr>
        <w:rPr>
          <w:rFonts w:asciiTheme="majorHAnsi" w:hAnsiTheme="majorHAnsi"/>
          <w:b/>
          <w:i/>
          <w:iCs/>
          <w:sz w:val="22"/>
          <w:szCs w:val="22"/>
        </w:rPr>
      </w:pPr>
      <w:r w:rsidRPr="00682814">
        <w:rPr>
          <w:rFonts w:asciiTheme="majorHAnsi" w:hAnsiTheme="majorHAnsi"/>
          <w:i/>
          <w:iCs/>
          <w:sz w:val="22"/>
          <w:szCs w:val="22"/>
        </w:rPr>
        <w:br w:type="page"/>
      </w:r>
    </w:p>
    <w:p w14:paraId="67935552" w14:textId="77777777" w:rsidR="009F5866" w:rsidRPr="00682814" w:rsidRDefault="009F5866" w:rsidP="00D55EF5">
      <w:pPr>
        <w:pStyle w:val="BBHeading1Lower"/>
        <w:rPr>
          <w:rFonts w:asciiTheme="majorHAnsi" w:hAnsiTheme="majorHAnsi"/>
          <w:szCs w:val="22"/>
        </w:rPr>
      </w:pPr>
      <w:bookmarkStart w:id="7" w:name="_Toc224640870"/>
      <w:r w:rsidRPr="00682814">
        <w:rPr>
          <w:rFonts w:asciiTheme="majorHAnsi" w:hAnsiTheme="majorHAnsi"/>
          <w:szCs w:val="22"/>
        </w:rPr>
        <w:lastRenderedPageBreak/>
        <w:t xml:space="preserve">Use of </w:t>
      </w:r>
      <w:r w:rsidR="00615A5E" w:rsidRPr="00682814">
        <w:rPr>
          <w:rFonts w:asciiTheme="majorHAnsi" w:hAnsiTheme="majorHAnsi"/>
          <w:szCs w:val="22"/>
        </w:rPr>
        <w:t>Template and this Guidance</w:t>
      </w:r>
      <w:bookmarkEnd w:id="7"/>
      <w:r w:rsidR="00282EBC" w:rsidRPr="00682814">
        <w:rPr>
          <w:rFonts w:asciiTheme="majorHAnsi" w:hAnsiTheme="majorHAnsi"/>
          <w:szCs w:val="22"/>
        </w:rPr>
        <w:t xml:space="preserve"> </w:t>
      </w:r>
    </w:p>
    <w:p w14:paraId="1A3D1484" w14:textId="77777777" w:rsidR="00940711" w:rsidRPr="00682814" w:rsidRDefault="00940711" w:rsidP="00940711">
      <w:pPr>
        <w:pStyle w:val="BBClause2"/>
        <w:numPr>
          <w:ilvl w:val="0"/>
          <w:numId w:val="0"/>
        </w:numPr>
        <w:rPr>
          <w:rFonts w:asciiTheme="majorHAnsi" w:hAnsiTheme="majorHAnsi"/>
          <w:szCs w:val="22"/>
        </w:rPr>
      </w:pPr>
      <w:bookmarkStart w:id="8" w:name="_Hlk224486318"/>
      <w:r w:rsidRPr="00682814">
        <w:rPr>
          <w:rFonts w:asciiTheme="majorHAnsi" w:hAnsiTheme="majorHAnsi"/>
          <w:szCs w:val="22"/>
        </w:rPr>
        <w:t xml:space="preserve">Capitalised terms not defined in this guidance have the meaning given to them in </w:t>
      </w:r>
      <w:r w:rsidR="007B4FD1" w:rsidRPr="00682814">
        <w:rPr>
          <w:rFonts w:asciiTheme="majorHAnsi" w:hAnsiTheme="majorHAnsi"/>
          <w:szCs w:val="22"/>
        </w:rPr>
        <w:t>clause 1 (</w:t>
      </w:r>
      <w:r w:rsidRPr="00682814">
        <w:rPr>
          <w:rFonts w:asciiTheme="majorHAnsi" w:hAnsiTheme="majorHAnsi"/>
          <w:szCs w:val="22"/>
        </w:rPr>
        <w:t>Definitions and Interpretation</w:t>
      </w:r>
      <w:r w:rsidR="007B4FD1" w:rsidRPr="00682814">
        <w:rPr>
          <w:rFonts w:asciiTheme="majorHAnsi" w:hAnsiTheme="majorHAnsi"/>
          <w:szCs w:val="22"/>
        </w:rPr>
        <w:t>)</w:t>
      </w:r>
      <w:r w:rsidRPr="00682814">
        <w:rPr>
          <w:rFonts w:asciiTheme="majorHAnsi" w:hAnsiTheme="majorHAnsi"/>
          <w:szCs w:val="22"/>
        </w:rPr>
        <w:t xml:space="preserve"> of the Template</w:t>
      </w:r>
      <w:bookmarkEnd w:id="8"/>
      <w:r w:rsidRPr="00682814">
        <w:rPr>
          <w:rFonts w:asciiTheme="majorHAnsi" w:hAnsiTheme="majorHAnsi"/>
          <w:szCs w:val="22"/>
        </w:rPr>
        <w:t xml:space="preserve">. See the </w:t>
      </w:r>
      <w:r w:rsidR="007B4FD1" w:rsidRPr="00682814">
        <w:rPr>
          <w:rFonts w:asciiTheme="majorHAnsi" w:hAnsiTheme="majorHAnsi"/>
          <w:szCs w:val="22"/>
        </w:rPr>
        <w:t>G</w:t>
      </w:r>
      <w:r w:rsidRPr="00682814">
        <w:rPr>
          <w:rFonts w:asciiTheme="majorHAnsi" w:hAnsiTheme="majorHAnsi"/>
          <w:szCs w:val="22"/>
        </w:rPr>
        <w:t>lossary</w:t>
      </w:r>
      <w:r w:rsidR="00BC019E" w:rsidRPr="00682814">
        <w:rPr>
          <w:rFonts w:asciiTheme="majorHAnsi" w:hAnsiTheme="majorHAnsi"/>
          <w:szCs w:val="22"/>
        </w:rPr>
        <w:t xml:space="preserve"> </w:t>
      </w:r>
      <w:r w:rsidR="007B4FD1" w:rsidRPr="00682814">
        <w:rPr>
          <w:rFonts w:asciiTheme="majorHAnsi" w:hAnsiTheme="majorHAnsi"/>
          <w:szCs w:val="22"/>
        </w:rPr>
        <w:t>at the beginning of this Guidance for key terms and abbreviations.</w:t>
      </w:r>
    </w:p>
    <w:p w14:paraId="3448CABE" w14:textId="77777777" w:rsidR="00940711" w:rsidRPr="00682814" w:rsidRDefault="00940711" w:rsidP="00940711">
      <w:pPr>
        <w:pStyle w:val="BBClause2"/>
        <w:numPr>
          <w:ilvl w:val="0"/>
          <w:numId w:val="0"/>
        </w:numPr>
        <w:rPr>
          <w:rFonts w:asciiTheme="majorHAnsi" w:hAnsiTheme="majorHAnsi"/>
          <w:szCs w:val="22"/>
        </w:rPr>
      </w:pPr>
      <w:r w:rsidRPr="00682814">
        <w:rPr>
          <w:rFonts w:asciiTheme="majorHAnsi" w:hAnsiTheme="majorHAnsi"/>
          <w:szCs w:val="22"/>
        </w:rPr>
        <w:t>This guidance provides a clause-by-clause commentary on the provisions contained within the Template.</w:t>
      </w:r>
    </w:p>
    <w:p w14:paraId="6796BD1A" w14:textId="77777777" w:rsidR="00940711" w:rsidRPr="00682814" w:rsidRDefault="00940711" w:rsidP="00940711">
      <w:pPr>
        <w:pStyle w:val="BBClause2"/>
        <w:numPr>
          <w:ilvl w:val="0"/>
          <w:numId w:val="0"/>
        </w:numPr>
        <w:rPr>
          <w:rFonts w:asciiTheme="majorHAnsi" w:hAnsiTheme="majorHAnsi"/>
          <w:szCs w:val="22"/>
        </w:rPr>
      </w:pPr>
      <w:r w:rsidRPr="00682814">
        <w:rPr>
          <w:rFonts w:asciiTheme="majorHAnsi" w:hAnsiTheme="majorHAnsi"/>
          <w:szCs w:val="22"/>
        </w:rPr>
        <w:t xml:space="preserve">The Template has been prepared on the basis that certain details will need to be inserted on a project-specific basis (and these areas are marked for specific attention with </w:t>
      </w:r>
      <w:proofErr w:type="gramStart"/>
      <w:r w:rsidRPr="00682814">
        <w:rPr>
          <w:rFonts w:asciiTheme="majorHAnsi" w:hAnsiTheme="majorHAnsi"/>
          <w:szCs w:val="22"/>
        </w:rPr>
        <w:t>[  ]</w:t>
      </w:r>
      <w:proofErr w:type="gramEnd"/>
      <w:r w:rsidRPr="00682814">
        <w:rPr>
          <w:rFonts w:asciiTheme="majorHAnsi" w:hAnsiTheme="majorHAnsi"/>
          <w:szCs w:val="22"/>
        </w:rPr>
        <w:t>).</w:t>
      </w:r>
    </w:p>
    <w:p w14:paraId="1CE185BC" w14:textId="77777777" w:rsidR="00940711" w:rsidRPr="00682814" w:rsidRDefault="00940711" w:rsidP="00940711">
      <w:pPr>
        <w:pStyle w:val="BBClause2"/>
        <w:numPr>
          <w:ilvl w:val="0"/>
          <w:numId w:val="0"/>
        </w:numPr>
        <w:rPr>
          <w:rFonts w:asciiTheme="majorHAnsi" w:hAnsiTheme="majorHAnsi"/>
          <w:szCs w:val="22"/>
        </w:rPr>
      </w:pPr>
      <w:r w:rsidRPr="00682814">
        <w:rPr>
          <w:rFonts w:asciiTheme="majorHAnsi" w:hAnsiTheme="majorHAnsi"/>
          <w:szCs w:val="22"/>
        </w:rPr>
        <w:t>The Template assumes that there are two parties to the Agreement:</w:t>
      </w:r>
    </w:p>
    <w:p w14:paraId="12D4375F" w14:textId="77777777" w:rsidR="00940711" w:rsidRPr="00682814" w:rsidRDefault="00C231DC" w:rsidP="00895300">
      <w:pPr>
        <w:pStyle w:val="BBClause2"/>
        <w:numPr>
          <w:ilvl w:val="0"/>
          <w:numId w:val="13"/>
        </w:numPr>
        <w:rPr>
          <w:rFonts w:asciiTheme="majorHAnsi" w:hAnsiTheme="majorHAnsi"/>
          <w:szCs w:val="22"/>
        </w:rPr>
      </w:pPr>
      <w:r w:rsidRPr="00682814">
        <w:rPr>
          <w:rFonts w:asciiTheme="majorHAnsi" w:hAnsiTheme="majorHAnsi"/>
          <w:szCs w:val="22"/>
        </w:rPr>
        <w:t>t</w:t>
      </w:r>
      <w:r w:rsidR="00940711" w:rsidRPr="00682814">
        <w:rPr>
          <w:rFonts w:asciiTheme="majorHAnsi" w:hAnsiTheme="majorHAnsi"/>
          <w:szCs w:val="22"/>
        </w:rPr>
        <w:t>he Developer (defined as the "</w:t>
      </w:r>
      <w:r w:rsidR="00940711" w:rsidRPr="00682814">
        <w:rPr>
          <w:rFonts w:asciiTheme="majorHAnsi" w:hAnsiTheme="majorHAnsi"/>
          <w:b/>
          <w:bCs/>
          <w:szCs w:val="22"/>
        </w:rPr>
        <w:t>Seller</w:t>
      </w:r>
      <w:r w:rsidR="00940711" w:rsidRPr="00682814">
        <w:rPr>
          <w:rFonts w:asciiTheme="majorHAnsi" w:hAnsiTheme="majorHAnsi"/>
          <w:szCs w:val="22"/>
        </w:rPr>
        <w:t xml:space="preserve">") </w:t>
      </w:r>
      <w:r w:rsidR="00501B87">
        <w:rPr>
          <w:rFonts w:asciiTheme="majorHAnsi" w:hAnsiTheme="majorHAnsi"/>
          <w:szCs w:val="22"/>
        </w:rPr>
        <w:t>-</w:t>
      </w:r>
      <w:r w:rsidR="00940711" w:rsidRPr="00682814">
        <w:rPr>
          <w:rFonts w:asciiTheme="majorHAnsi" w:hAnsiTheme="majorHAnsi"/>
          <w:szCs w:val="22"/>
        </w:rPr>
        <w:t xml:space="preserve"> the commercial entity that owns the assets being transferred</w:t>
      </w:r>
      <w:r w:rsidRPr="00682814">
        <w:rPr>
          <w:rFonts w:asciiTheme="majorHAnsi" w:hAnsiTheme="majorHAnsi"/>
          <w:szCs w:val="22"/>
        </w:rPr>
        <w:t>; and</w:t>
      </w:r>
    </w:p>
    <w:p w14:paraId="725CE238" w14:textId="77777777" w:rsidR="00940711" w:rsidRPr="00682814" w:rsidRDefault="00C231DC" w:rsidP="00895300">
      <w:pPr>
        <w:pStyle w:val="BBClause2"/>
        <w:numPr>
          <w:ilvl w:val="0"/>
          <w:numId w:val="13"/>
        </w:numPr>
        <w:rPr>
          <w:rFonts w:asciiTheme="majorHAnsi" w:hAnsiTheme="majorHAnsi"/>
          <w:szCs w:val="22"/>
        </w:rPr>
      </w:pPr>
      <w:r w:rsidRPr="00682814">
        <w:rPr>
          <w:rFonts w:asciiTheme="majorHAnsi" w:hAnsiTheme="majorHAnsi"/>
          <w:szCs w:val="22"/>
        </w:rPr>
        <w:t>t</w:t>
      </w:r>
      <w:r w:rsidR="00940711" w:rsidRPr="00682814">
        <w:rPr>
          <w:rFonts w:asciiTheme="majorHAnsi" w:hAnsiTheme="majorHAnsi"/>
          <w:szCs w:val="22"/>
        </w:rPr>
        <w:t>he CEG (defined as the "</w:t>
      </w:r>
      <w:r w:rsidR="00940711" w:rsidRPr="00682814">
        <w:rPr>
          <w:rFonts w:asciiTheme="majorHAnsi" w:hAnsiTheme="majorHAnsi"/>
          <w:b/>
          <w:bCs/>
          <w:szCs w:val="22"/>
        </w:rPr>
        <w:t>Purchaser</w:t>
      </w:r>
      <w:r w:rsidR="00940711" w:rsidRPr="00682814">
        <w:rPr>
          <w:rFonts w:asciiTheme="majorHAnsi" w:hAnsiTheme="majorHAnsi"/>
          <w:szCs w:val="22"/>
        </w:rPr>
        <w:t xml:space="preserve">") </w:t>
      </w:r>
      <w:r w:rsidR="00501B87">
        <w:rPr>
          <w:rFonts w:asciiTheme="majorHAnsi" w:hAnsiTheme="majorHAnsi"/>
          <w:szCs w:val="22"/>
        </w:rPr>
        <w:t>-</w:t>
      </w:r>
      <w:r w:rsidR="00940711" w:rsidRPr="00682814">
        <w:rPr>
          <w:rFonts w:asciiTheme="majorHAnsi" w:hAnsiTheme="majorHAnsi"/>
          <w:szCs w:val="22"/>
        </w:rPr>
        <w:t xml:space="preserve"> the community energy group that will purchase and own the assets</w:t>
      </w:r>
      <w:r w:rsidRPr="00682814">
        <w:rPr>
          <w:rFonts w:asciiTheme="majorHAnsi" w:hAnsiTheme="majorHAnsi"/>
          <w:szCs w:val="22"/>
        </w:rPr>
        <w:t>.</w:t>
      </w:r>
    </w:p>
    <w:p w14:paraId="705F6CB6" w14:textId="77777777" w:rsidR="00940711" w:rsidRPr="00682814" w:rsidRDefault="00940711" w:rsidP="00940711">
      <w:pPr>
        <w:pStyle w:val="BBClause2"/>
        <w:numPr>
          <w:ilvl w:val="0"/>
          <w:numId w:val="0"/>
        </w:numPr>
        <w:rPr>
          <w:rFonts w:asciiTheme="majorHAnsi" w:hAnsiTheme="majorHAnsi"/>
          <w:szCs w:val="22"/>
        </w:rPr>
      </w:pPr>
      <w:r w:rsidRPr="00682814">
        <w:rPr>
          <w:rFonts w:asciiTheme="majorHAnsi" w:hAnsiTheme="majorHAnsi"/>
          <w:szCs w:val="22"/>
        </w:rPr>
        <w:t>The Template provides for the sale and purchase of the following categories of assets (collectively, the "</w:t>
      </w:r>
      <w:r w:rsidRPr="00682814">
        <w:rPr>
          <w:rFonts w:asciiTheme="majorHAnsi" w:hAnsiTheme="majorHAnsi"/>
          <w:b/>
          <w:bCs/>
          <w:szCs w:val="22"/>
        </w:rPr>
        <w:t>Assets</w:t>
      </w:r>
      <w:r w:rsidRPr="00682814">
        <w:rPr>
          <w:rFonts w:asciiTheme="majorHAnsi" w:hAnsiTheme="majorHAnsi"/>
          <w:szCs w:val="22"/>
        </w:rPr>
        <w:t>")</w:t>
      </w:r>
      <w:r w:rsidR="0040671A" w:rsidRPr="00682814">
        <w:rPr>
          <w:rFonts w:asciiTheme="majorHAnsi" w:hAnsiTheme="majorHAnsi"/>
          <w:szCs w:val="22"/>
        </w:rPr>
        <w:t xml:space="preserve"> but should be amended as necessary to reflect the classes of asset being transferred</w:t>
      </w:r>
      <w:r w:rsidRPr="00682814">
        <w:rPr>
          <w:rFonts w:asciiTheme="majorHAnsi" w:hAnsiTheme="majorHAnsi"/>
          <w:szCs w:val="22"/>
        </w:rPr>
        <w:t>:</w:t>
      </w:r>
    </w:p>
    <w:p w14:paraId="17DA7163" w14:textId="77777777" w:rsidR="00940711" w:rsidRPr="00682814" w:rsidRDefault="00940711" w:rsidP="00895300">
      <w:pPr>
        <w:pStyle w:val="BBClause2"/>
        <w:numPr>
          <w:ilvl w:val="0"/>
          <w:numId w:val="14"/>
        </w:numPr>
        <w:rPr>
          <w:rFonts w:asciiTheme="majorHAnsi" w:hAnsiTheme="majorHAnsi"/>
          <w:szCs w:val="22"/>
        </w:rPr>
      </w:pPr>
      <w:r w:rsidRPr="00682814">
        <w:rPr>
          <w:rFonts w:asciiTheme="majorHAnsi" w:hAnsiTheme="majorHAnsi"/>
          <w:szCs w:val="22"/>
        </w:rPr>
        <w:t xml:space="preserve">Fixed Assets </w:t>
      </w:r>
      <w:r w:rsidR="00501B87">
        <w:rPr>
          <w:rFonts w:asciiTheme="majorHAnsi" w:hAnsiTheme="majorHAnsi"/>
          <w:szCs w:val="22"/>
        </w:rPr>
        <w:t>-</w:t>
      </w:r>
      <w:r w:rsidRPr="00682814">
        <w:rPr>
          <w:rFonts w:asciiTheme="majorHAnsi" w:hAnsiTheme="majorHAnsi"/>
          <w:szCs w:val="22"/>
        </w:rPr>
        <w:t xml:space="preserve"> the physical capital assets being acquired (such as one or more wind turbines, solar panels, battery storage units, or other renewable energy generation equipment)</w:t>
      </w:r>
      <w:r w:rsidR="0040671A" w:rsidRPr="00682814">
        <w:rPr>
          <w:rFonts w:asciiTheme="majorHAnsi" w:hAnsiTheme="majorHAnsi"/>
          <w:szCs w:val="22"/>
        </w:rPr>
        <w:t>.</w:t>
      </w:r>
    </w:p>
    <w:p w14:paraId="323CB2C4" w14:textId="77777777" w:rsidR="00940711" w:rsidRPr="00682814" w:rsidRDefault="00940711" w:rsidP="00895300">
      <w:pPr>
        <w:pStyle w:val="BBClause2"/>
        <w:numPr>
          <w:ilvl w:val="0"/>
          <w:numId w:val="14"/>
        </w:numPr>
        <w:rPr>
          <w:rFonts w:asciiTheme="majorHAnsi" w:hAnsiTheme="majorHAnsi"/>
          <w:szCs w:val="22"/>
        </w:rPr>
      </w:pPr>
      <w:r w:rsidRPr="00682814">
        <w:rPr>
          <w:rFonts w:asciiTheme="majorHAnsi" w:hAnsiTheme="majorHAnsi"/>
          <w:szCs w:val="22"/>
        </w:rPr>
        <w:t xml:space="preserve">Contracts </w:t>
      </w:r>
      <w:r w:rsidR="00501B87">
        <w:rPr>
          <w:rFonts w:asciiTheme="majorHAnsi" w:hAnsiTheme="majorHAnsi"/>
          <w:szCs w:val="22"/>
        </w:rPr>
        <w:t>-</w:t>
      </w:r>
      <w:r w:rsidRPr="00682814">
        <w:rPr>
          <w:rFonts w:asciiTheme="majorHAnsi" w:hAnsiTheme="majorHAnsi"/>
          <w:szCs w:val="22"/>
        </w:rPr>
        <w:t xml:space="preserve"> contractual rights relating to the Fixed Assets (such as maintenance agreements, warranties, insurance policies, or other operational contracts)</w:t>
      </w:r>
      <w:r w:rsidR="0040671A" w:rsidRPr="00682814">
        <w:rPr>
          <w:rFonts w:asciiTheme="majorHAnsi" w:hAnsiTheme="majorHAnsi"/>
          <w:szCs w:val="22"/>
        </w:rPr>
        <w:t>.</w:t>
      </w:r>
    </w:p>
    <w:p w14:paraId="5DA2CDD6" w14:textId="77777777" w:rsidR="00940711" w:rsidRPr="00682814" w:rsidRDefault="00940711" w:rsidP="00895300">
      <w:pPr>
        <w:pStyle w:val="BBClause2"/>
        <w:numPr>
          <w:ilvl w:val="0"/>
          <w:numId w:val="14"/>
        </w:numPr>
        <w:rPr>
          <w:rFonts w:asciiTheme="majorHAnsi" w:hAnsiTheme="majorHAnsi"/>
          <w:szCs w:val="22"/>
        </w:rPr>
      </w:pPr>
      <w:r w:rsidRPr="00682814">
        <w:rPr>
          <w:rFonts w:asciiTheme="majorHAnsi" w:hAnsiTheme="majorHAnsi"/>
          <w:szCs w:val="22"/>
        </w:rPr>
        <w:t xml:space="preserve">Loose Plant </w:t>
      </w:r>
      <w:r w:rsidR="00501B87">
        <w:rPr>
          <w:rFonts w:asciiTheme="majorHAnsi" w:hAnsiTheme="majorHAnsi"/>
          <w:szCs w:val="22"/>
        </w:rPr>
        <w:t>-</w:t>
      </w:r>
      <w:r w:rsidRPr="00682814">
        <w:rPr>
          <w:rFonts w:asciiTheme="majorHAnsi" w:hAnsiTheme="majorHAnsi"/>
          <w:szCs w:val="22"/>
        </w:rPr>
        <w:t xml:space="preserve"> machinery, tools, equipment and furniture used in connection with the Fixed Assets</w:t>
      </w:r>
      <w:r w:rsidR="0040671A" w:rsidRPr="00682814">
        <w:rPr>
          <w:rFonts w:asciiTheme="majorHAnsi" w:hAnsiTheme="majorHAnsi"/>
          <w:szCs w:val="22"/>
        </w:rPr>
        <w:t>.</w:t>
      </w:r>
    </w:p>
    <w:p w14:paraId="49BF7344" w14:textId="77777777" w:rsidR="00940711" w:rsidRPr="00682814" w:rsidRDefault="00940711" w:rsidP="00895300">
      <w:pPr>
        <w:pStyle w:val="BBClause2"/>
        <w:numPr>
          <w:ilvl w:val="0"/>
          <w:numId w:val="14"/>
        </w:numPr>
        <w:rPr>
          <w:rFonts w:asciiTheme="majorHAnsi" w:hAnsiTheme="majorHAnsi"/>
          <w:szCs w:val="22"/>
        </w:rPr>
      </w:pPr>
      <w:r w:rsidRPr="00682814">
        <w:rPr>
          <w:rFonts w:asciiTheme="majorHAnsi" w:hAnsiTheme="majorHAnsi"/>
          <w:szCs w:val="22"/>
        </w:rPr>
        <w:t xml:space="preserve">Information </w:t>
      </w:r>
      <w:r w:rsidR="00501B87">
        <w:rPr>
          <w:rFonts w:asciiTheme="majorHAnsi" w:hAnsiTheme="majorHAnsi"/>
          <w:szCs w:val="22"/>
        </w:rPr>
        <w:t>-</w:t>
      </w:r>
      <w:r w:rsidRPr="00682814">
        <w:rPr>
          <w:rFonts w:asciiTheme="majorHAnsi" w:hAnsiTheme="majorHAnsi"/>
          <w:szCs w:val="22"/>
        </w:rPr>
        <w:t xml:space="preserve"> technical information, know-how, drawings, plans and specifications relating to the Fixed Assets</w:t>
      </w:r>
      <w:r w:rsidR="0040671A" w:rsidRPr="00682814">
        <w:rPr>
          <w:rFonts w:asciiTheme="majorHAnsi" w:hAnsiTheme="majorHAnsi"/>
          <w:szCs w:val="22"/>
        </w:rPr>
        <w:t>.</w:t>
      </w:r>
    </w:p>
    <w:p w14:paraId="50B5E074" w14:textId="77777777" w:rsidR="00940711" w:rsidRPr="00682814" w:rsidRDefault="00940711" w:rsidP="00895300">
      <w:pPr>
        <w:pStyle w:val="BBClause2"/>
        <w:numPr>
          <w:ilvl w:val="0"/>
          <w:numId w:val="14"/>
        </w:numPr>
        <w:rPr>
          <w:rFonts w:asciiTheme="majorHAnsi" w:hAnsiTheme="majorHAnsi"/>
          <w:szCs w:val="22"/>
        </w:rPr>
      </w:pPr>
      <w:r w:rsidRPr="00682814">
        <w:rPr>
          <w:rFonts w:asciiTheme="majorHAnsi" w:hAnsiTheme="majorHAnsi"/>
          <w:szCs w:val="22"/>
        </w:rPr>
        <w:t xml:space="preserve">Records </w:t>
      </w:r>
      <w:r w:rsidR="00501B87">
        <w:rPr>
          <w:rFonts w:asciiTheme="majorHAnsi" w:hAnsiTheme="majorHAnsi"/>
          <w:szCs w:val="22"/>
        </w:rPr>
        <w:t>-</w:t>
      </w:r>
      <w:r w:rsidRPr="00682814">
        <w:rPr>
          <w:rFonts w:asciiTheme="majorHAnsi" w:hAnsiTheme="majorHAnsi"/>
          <w:szCs w:val="22"/>
        </w:rPr>
        <w:t xml:space="preserve"> all books, reports, catalogues and other records relating to the Fixed Assets</w:t>
      </w:r>
      <w:r w:rsidR="0040671A" w:rsidRPr="00682814">
        <w:rPr>
          <w:rFonts w:asciiTheme="majorHAnsi" w:hAnsiTheme="majorHAnsi"/>
          <w:szCs w:val="22"/>
        </w:rPr>
        <w:t>.</w:t>
      </w:r>
    </w:p>
    <w:p w14:paraId="6C70996E" w14:textId="28D7C6A5" w:rsidR="00C41702" w:rsidRPr="00682814" w:rsidRDefault="00C41702" w:rsidP="00C41702">
      <w:pPr>
        <w:pStyle w:val="BBBulletatMargin"/>
        <w:numPr>
          <w:ilvl w:val="0"/>
          <w:numId w:val="0"/>
        </w:numPr>
        <w:rPr>
          <w:rFonts w:asciiTheme="majorHAnsi" w:hAnsiTheme="majorHAnsi"/>
          <w:szCs w:val="22"/>
        </w:rPr>
      </w:pPr>
      <w:r w:rsidRPr="00682814">
        <w:rPr>
          <w:rFonts w:asciiTheme="majorHAnsi" w:hAnsiTheme="majorHAnsi"/>
          <w:szCs w:val="22"/>
        </w:rPr>
        <w:t xml:space="preserve">In the clause-by-clause commentary below, sections marked "OPTIONAL" relate to provisions that can be deleted entirely if not relevant to your project. </w:t>
      </w:r>
      <w:r w:rsidR="00DA7519" w:rsidRPr="00682814">
        <w:rPr>
          <w:rFonts w:asciiTheme="majorHAnsi" w:hAnsiTheme="majorHAnsi"/>
          <w:szCs w:val="22"/>
        </w:rPr>
        <w:t>Sections marked "HIGH PRIORITY</w:t>
      </w:r>
      <w:r w:rsidR="005D6A72" w:rsidRPr="00682814">
        <w:rPr>
          <w:rFonts w:asciiTheme="majorHAnsi" w:hAnsiTheme="majorHAnsi"/>
          <w:szCs w:val="22"/>
        </w:rPr>
        <w:t>” are</w:t>
      </w:r>
      <w:r w:rsidR="00DA7519" w:rsidRPr="00682814">
        <w:rPr>
          <w:rFonts w:asciiTheme="majorHAnsi" w:hAnsiTheme="majorHAnsi"/>
          <w:szCs w:val="22"/>
        </w:rPr>
        <w:t xml:space="preserve"> key commercial </w:t>
      </w:r>
      <w:r w:rsidR="005D6A72" w:rsidRPr="00682814">
        <w:rPr>
          <w:rFonts w:asciiTheme="majorHAnsi" w:hAnsiTheme="majorHAnsi"/>
          <w:szCs w:val="22"/>
        </w:rPr>
        <w:t xml:space="preserve">points. </w:t>
      </w:r>
      <w:r w:rsidRPr="00682814">
        <w:rPr>
          <w:rFonts w:asciiTheme="majorHAnsi" w:hAnsiTheme="majorHAnsi"/>
          <w:szCs w:val="22"/>
        </w:rPr>
        <w:t>Sections marked "COMMONLY NEGOTIATED"</w:t>
      </w:r>
      <w:r w:rsidR="00DA7519" w:rsidRPr="00682814">
        <w:rPr>
          <w:rFonts w:asciiTheme="majorHAnsi" w:hAnsiTheme="majorHAnsi"/>
          <w:szCs w:val="22"/>
        </w:rPr>
        <w:t xml:space="preserve"> </w:t>
      </w:r>
      <w:r w:rsidRPr="00682814">
        <w:rPr>
          <w:rFonts w:asciiTheme="majorHAnsi" w:hAnsiTheme="majorHAnsi"/>
          <w:szCs w:val="22"/>
        </w:rPr>
        <w:t xml:space="preserve">are areas where the </w:t>
      </w:r>
      <w:r w:rsidR="0011762D" w:rsidRPr="00682814">
        <w:rPr>
          <w:rFonts w:asciiTheme="majorHAnsi" w:hAnsiTheme="majorHAnsi"/>
          <w:szCs w:val="22"/>
        </w:rPr>
        <w:t>Seller</w:t>
      </w:r>
      <w:r w:rsidRPr="00682814">
        <w:rPr>
          <w:rFonts w:asciiTheme="majorHAnsi" w:hAnsiTheme="majorHAnsi"/>
          <w:szCs w:val="22"/>
        </w:rPr>
        <w:t xml:space="preserve"> is likely to seek amendments</w:t>
      </w:r>
      <w:r w:rsidR="00FA044A">
        <w:rPr>
          <w:rFonts w:asciiTheme="majorHAnsi" w:hAnsiTheme="majorHAnsi"/>
          <w:szCs w:val="22"/>
        </w:rPr>
        <w:t>.</w:t>
      </w:r>
      <w:r w:rsidRPr="00682814">
        <w:rPr>
          <w:rFonts w:asciiTheme="majorHAnsi" w:hAnsiTheme="majorHAnsi"/>
          <w:szCs w:val="22"/>
        </w:rPr>
        <w:t xml:space="preserve"> </w:t>
      </w:r>
      <w:r w:rsidR="00FA044A">
        <w:rPr>
          <w:rFonts w:asciiTheme="majorHAnsi" w:hAnsiTheme="majorHAnsi"/>
          <w:szCs w:val="22"/>
        </w:rPr>
        <w:t>Y</w:t>
      </w:r>
      <w:r w:rsidRPr="00682814">
        <w:rPr>
          <w:rFonts w:asciiTheme="majorHAnsi" w:hAnsiTheme="majorHAnsi"/>
          <w:szCs w:val="22"/>
        </w:rPr>
        <w:t>ou should discuss these with your legal adviser.</w:t>
      </w:r>
    </w:p>
    <w:p w14:paraId="36BB0241" w14:textId="77777777" w:rsidR="003B2905" w:rsidRPr="00682814" w:rsidRDefault="003B2905" w:rsidP="000F124A">
      <w:pPr>
        <w:pStyle w:val="BBHeading0"/>
        <w:jc w:val="left"/>
        <w:rPr>
          <w:rFonts w:asciiTheme="majorHAnsi" w:hAnsiTheme="majorHAnsi"/>
          <w:szCs w:val="22"/>
        </w:rPr>
      </w:pPr>
      <w:bookmarkStart w:id="9" w:name="_Toc224640871"/>
      <w:r w:rsidRPr="00682814">
        <w:rPr>
          <w:rFonts w:asciiTheme="majorHAnsi" w:hAnsiTheme="majorHAnsi"/>
          <w:caps w:val="0"/>
          <w:szCs w:val="22"/>
        </w:rPr>
        <w:t>Glossary of Key Terms and Abbreviations</w:t>
      </w:r>
      <w:bookmarkEnd w:id="9"/>
    </w:p>
    <w:tbl>
      <w:tblPr>
        <w:tblStyle w:val="PlainTable4"/>
        <w:tblW w:w="9071" w:type="dxa"/>
        <w:tblLook w:val="04A0" w:firstRow="1" w:lastRow="0" w:firstColumn="1" w:lastColumn="0" w:noHBand="0" w:noVBand="1"/>
      </w:tblPr>
      <w:tblGrid>
        <w:gridCol w:w="3969"/>
        <w:gridCol w:w="5102"/>
      </w:tblGrid>
      <w:tr w:rsidR="003B2905" w:rsidRPr="00682814" w14:paraId="1A890913" w14:textId="77777777" w:rsidTr="00A22452">
        <w:trPr>
          <w:cnfStyle w:val="100000000000" w:firstRow="1" w:lastRow="0" w:firstColumn="0" w:lastColumn="0" w:oddVBand="0" w:evenVBand="0" w:oddHBand="0"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3969" w:type="dxa"/>
            <w:hideMark/>
          </w:tcPr>
          <w:p w14:paraId="3F5243AA" w14:textId="77777777" w:rsidR="003B2905" w:rsidRPr="00682814" w:rsidRDefault="003B2905">
            <w:pPr>
              <w:pStyle w:val="BodyText"/>
              <w:rPr>
                <w:rFonts w:asciiTheme="majorHAnsi" w:hAnsiTheme="majorHAnsi"/>
                <w:b w:val="0"/>
                <w:bCs w:val="0"/>
                <w:szCs w:val="22"/>
              </w:rPr>
            </w:pPr>
            <w:r w:rsidRPr="00682814">
              <w:rPr>
                <w:rFonts w:asciiTheme="majorHAnsi" w:hAnsiTheme="majorHAnsi"/>
                <w:szCs w:val="22"/>
              </w:rPr>
              <w:t>Term</w:t>
            </w:r>
          </w:p>
        </w:tc>
        <w:tc>
          <w:tcPr>
            <w:tcW w:w="5102" w:type="dxa"/>
            <w:hideMark/>
          </w:tcPr>
          <w:p w14:paraId="51FAB89C" w14:textId="77777777" w:rsidR="003B2905" w:rsidRPr="00682814" w:rsidRDefault="003B2905">
            <w:pPr>
              <w:pStyle w:val="BodyText"/>
              <w:cnfStyle w:val="100000000000" w:firstRow="1" w:lastRow="0" w:firstColumn="0" w:lastColumn="0" w:oddVBand="0" w:evenVBand="0" w:oddHBand="0" w:evenHBand="0" w:firstRowFirstColumn="0" w:firstRowLastColumn="0" w:lastRowFirstColumn="0" w:lastRowLastColumn="0"/>
              <w:rPr>
                <w:rFonts w:asciiTheme="majorHAnsi" w:hAnsiTheme="majorHAnsi"/>
                <w:b w:val="0"/>
                <w:bCs w:val="0"/>
                <w:szCs w:val="22"/>
              </w:rPr>
            </w:pPr>
            <w:r w:rsidRPr="00682814">
              <w:rPr>
                <w:rFonts w:asciiTheme="majorHAnsi" w:hAnsiTheme="majorHAnsi"/>
                <w:szCs w:val="22"/>
              </w:rPr>
              <w:t>Definition</w:t>
            </w:r>
          </w:p>
        </w:tc>
      </w:tr>
      <w:tr w:rsidR="003B2905" w:rsidRPr="00682814" w14:paraId="37BA769C" w14:textId="77777777" w:rsidTr="00A22452">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3969" w:type="dxa"/>
            <w:shd w:val="clear" w:color="auto" w:fill="auto"/>
          </w:tcPr>
          <w:p w14:paraId="162DCD8F" w14:textId="77777777" w:rsidR="003B2905" w:rsidRPr="00682814" w:rsidRDefault="003B2905">
            <w:pPr>
              <w:pStyle w:val="BodyText"/>
              <w:rPr>
                <w:rFonts w:asciiTheme="majorHAnsi" w:hAnsiTheme="majorHAnsi"/>
                <w:b w:val="0"/>
                <w:bCs w:val="0"/>
                <w:szCs w:val="22"/>
              </w:rPr>
            </w:pPr>
            <w:r w:rsidRPr="00682814">
              <w:rPr>
                <w:rFonts w:asciiTheme="majorHAnsi" w:hAnsiTheme="majorHAnsi"/>
                <w:szCs w:val="22"/>
              </w:rPr>
              <w:t>Assignment</w:t>
            </w:r>
          </w:p>
        </w:tc>
        <w:tc>
          <w:tcPr>
            <w:tcW w:w="5102" w:type="dxa"/>
            <w:shd w:val="clear" w:color="auto" w:fill="auto"/>
          </w:tcPr>
          <w:p w14:paraId="7633AE81" w14:textId="77777777" w:rsidR="003B2905" w:rsidRPr="00682814" w:rsidRDefault="003B2905">
            <w:pPr>
              <w:pStyle w:val="BodyText"/>
              <w:cnfStyle w:val="000000100000" w:firstRow="0" w:lastRow="0" w:firstColumn="0" w:lastColumn="0" w:oddVBand="0" w:evenVBand="0" w:oddHBand="1" w:evenHBand="0" w:firstRowFirstColumn="0" w:firstRowLastColumn="0" w:lastRowFirstColumn="0" w:lastRowLastColumn="0"/>
              <w:rPr>
                <w:rFonts w:asciiTheme="majorHAnsi" w:hAnsiTheme="majorHAnsi"/>
                <w:szCs w:val="22"/>
              </w:rPr>
            </w:pPr>
            <w:r w:rsidRPr="00682814">
              <w:rPr>
                <w:rFonts w:asciiTheme="majorHAnsi" w:hAnsiTheme="majorHAnsi"/>
                <w:szCs w:val="22"/>
              </w:rPr>
              <w:t xml:space="preserve">The transfer of rights (but not obligations) under a contract, which does not require the consent of the counterparty to the contract unless the contract expressly provides otherwise. Unlike novation (see below), an assignment does not release the </w:t>
            </w:r>
            <w:r w:rsidR="000A35A8" w:rsidRPr="00682814">
              <w:rPr>
                <w:rFonts w:asciiTheme="majorHAnsi" w:hAnsiTheme="majorHAnsi"/>
                <w:szCs w:val="22"/>
              </w:rPr>
              <w:t xml:space="preserve">transferring party </w:t>
            </w:r>
            <w:r w:rsidRPr="00682814">
              <w:rPr>
                <w:rFonts w:asciiTheme="majorHAnsi" w:hAnsiTheme="majorHAnsi"/>
                <w:szCs w:val="22"/>
              </w:rPr>
              <w:t xml:space="preserve">from its </w:t>
            </w:r>
            <w:r w:rsidR="000A35A8" w:rsidRPr="00682814">
              <w:rPr>
                <w:rFonts w:asciiTheme="majorHAnsi" w:hAnsiTheme="majorHAnsi"/>
                <w:szCs w:val="22"/>
              </w:rPr>
              <w:t xml:space="preserve">ongoing </w:t>
            </w:r>
            <w:r w:rsidRPr="00682814">
              <w:rPr>
                <w:rFonts w:asciiTheme="majorHAnsi" w:hAnsiTheme="majorHAnsi"/>
                <w:szCs w:val="22"/>
              </w:rPr>
              <w:t>obligations under the contract.</w:t>
            </w:r>
          </w:p>
        </w:tc>
      </w:tr>
      <w:tr w:rsidR="003B2905" w:rsidRPr="00682814" w14:paraId="6CA5875B" w14:textId="77777777" w:rsidTr="00A22452">
        <w:trPr>
          <w:trHeight w:val="20"/>
        </w:trPr>
        <w:tc>
          <w:tcPr>
            <w:cnfStyle w:val="001000000000" w:firstRow="0" w:lastRow="0" w:firstColumn="1" w:lastColumn="0" w:oddVBand="0" w:evenVBand="0" w:oddHBand="0" w:evenHBand="0" w:firstRowFirstColumn="0" w:firstRowLastColumn="0" w:lastRowFirstColumn="0" w:lastRowLastColumn="0"/>
            <w:tcW w:w="3969" w:type="dxa"/>
            <w:hideMark/>
          </w:tcPr>
          <w:p w14:paraId="0765204F" w14:textId="77777777" w:rsidR="003B2905" w:rsidRPr="00682814" w:rsidRDefault="003B2905">
            <w:pPr>
              <w:pStyle w:val="BodyText"/>
              <w:rPr>
                <w:rFonts w:asciiTheme="majorHAnsi" w:hAnsiTheme="majorHAnsi"/>
                <w:szCs w:val="22"/>
              </w:rPr>
            </w:pPr>
            <w:r w:rsidRPr="00682814">
              <w:rPr>
                <w:rFonts w:asciiTheme="majorHAnsi" w:hAnsiTheme="majorHAnsi"/>
                <w:szCs w:val="22"/>
              </w:rPr>
              <w:lastRenderedPageBreak/>
              <w:t>CEG (Community Energy Group)</w:t>
            </w:r>
          </w:p>
        </w:tc>
        <w:tc>
          <w:tcPr>
            <w:tcW w:w="5102" w:type="dxa"/>
            <w:hideMark/>
          </w:tcPr>
          <w:p w14:paraId="4D951DD0" w14:textId="77777777" w:rsidR="003B2905" w:rsidRPr="00682814" w:rsidRDefault="003B2905">
            <w:pPr>
              <w:pStyle w:val="BodyText"/>
              <w:cnfStyle w:val="000000000000" w:firstRow="0" w:lastRow="0" w:firstColumn="0" w:lastColumn="0" w:oddVBand="0" w:evenVBand="0" w:oddHBand="0" w:evenHBand="0" w:firstRowFirstColumn="0" w:firstRowLastColumn="0" w:lastRowFirstColumn="0" w:lastRowLastColumn="0"/>
              <w:rPr>
                <w:rFonts w:asciiTheme="majorHAnsi" w:hAnsiTheme="majorHAnsi"/>
                <w:szCs w:val="22"/>
              </w:rPr>
            </w:pPr>
            <w:r w:rsidRPr="00682814">
              <w:rPr>
                <w:rFonts w:asciiTheme="majorHAnsi" w:hAnsiTheme="majorHAnsi"/>
                <w:szCs w:val="22"/>
              </w:rPr>
              <w:t>The community energy group that is a party to the Asset Transfer Agreement, typically a community benefit society, co-operative, or other community-owned entity established to hold and operate the shared ownership interest in the Project.</w:t>
            </w:r>
          </w:p>
        </w:tc>
      </w:tr>
      <w:tr w:rsidR="003B2905" w:rsidRPr="00682814" w14:paraId="4989088D" w14:textId="77777777" w:rsidTr="00A22452">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3969" w:type="dxa"/>
            <w:shd w:val="clear" w:color="auto" w:fill="auto"/>
          </w:tcPr>
          <w:p w14:paraId="2546A340" w14:textId="77777777" w:rsidR="003B2905" w:rsidRPr="00682814" w:rsidRDefault="003B2905">
            <w:pPr>
              <w:pStyle w:val="BodyText"/>
              <w:rPr>
                <w:rFonts w:asciiTheme="majorHAnsi" w:hAnsiTheme="majorHAnsi"/>
                <w:b w:val="0"/>
                <w:bCs w:val="0"/>
                <w:szCs w:val="22"/>
              </w:rPr>
            </w:pPr>
            <w:r w:rsidRPr="00682814">
              <w:rPr>
                <w:rFonts w:asciiTheme="majorHAnsi" w:hAnsiTheme="majorHAnsi"/>
                <w:szCs w:val="22"/>
              </w:rPr>
              <w:t>Developer</w:t>
            </w:r>
          </w:p>
        </w:tc>
        <w:tc>
          <w:tcPr>
            <w:tcW w:w="5102" w:type="dxa"/>
            <w:shd w:val="clear" w:color="auto" w:fill="auto"/>
          </w:tcPr>
          <w:p w14:paraId="21F18506" w14:textId="77777777" w:rsidR="003B2905" w:rsidRPr="00682814" w:rsidRDefault="003B2905">
            <w:pPr>
              <w:pStyle w:val="BodyText"/>
              <w:cnfStyle w:val="000000100000" w:firstRow="0" w:lastRow="0" w:firstColumn="0" w:lastColumn="0" w:oddVBand="0" w:evenVBand="0" w:oddHBand="1" w:evenHBand="0" w:firstRowFirstColumn="0" w:firstRowLastColumn="0" w:lastRowFirstColumn="0" w:lastRowLastColumn="0"/>
              <w:rPr>
                <w:rFonts w:asciiTheme="majorHAnsi" w:hAnsiTheme="majorHAnsi"/>
                <w:szCs w:val="22"/>
              </w:rPr>
            </w:pPr>
            <w:r w:rsidRPr="00682814">
              <w:rPr>
                <w:rFonts w:asciiTheme="majorHAnsi" w:hAnsiTheme="majorHAnsi"/>
                <w:szCs w:val="22"/>
              </w:rPr>
              <w:t>The commercial entity that is a party to the Asset Transfer Agreement as the Seller. The Developer is typically a corporate entity that has developed or acquired the Project and is selling specified Assets to the CEG.</w:t>
            </w:r>
          </w:p>
        </w:tc>
      </w:tr>
      <w:tr w:rsidR="003B2905" w:rsidRPr="00682814" w14:paraId="3779F05B" w14:textId="77777777" w:rsidTr="00A22452">
        <w:trPr>
          <w:trHeight w:val="20"/>
        </w:trPr>
        <w:tc>
          <w:tcPr>
            <w:cnfStyle w:val="001000000000" w:firstRow="0" w:lastRow="0" w:firstColumn="1" w:lastColumn="0" w:oddVBand="0" w:evenVBand="0" w:oddHBand="0" w:evenHBand="0" w:firstRowFirstColumn="0" w:firstRowLastColumn="0" w:lastRowFirstColumn="0" w:lastRowLastColumn="0"/>
            <w:tcW w:w="3969" w:type="dxa"/>
            <w:hideMark/>
          </w:tcPr>
          <w:p w14:paraId="7D352614" w14:textId="77777777" w:rsidR="003B2905" w:rsidRPr="00682814" w:rsidRDefault="003B2905">
            <w:pPr>
              <w:pStyle w:val="BodyText"/>
              <w:rPr>
                <w:rFonts w:asciiTheme="majorHAnsi" w:hAnsiTheme="majorHAnsi"/>
                <w:szCs w:val="22"/>
              </w:rPr>
            </w:pPr>
            <w:r w:rsidRPr="00682814">
              <w:rPr>
                <w:rFonts w:asciiTheme="majorHAnsi" w:hAnsiTheme="majorHAnsi"/>
                <w:szCs w:val="22"/>
              </w:rPr>
              <w:t>Novation</w:t>
            </w:r>
          </w:p>
        </w:tc>
        <w:tc>
          <w:tcPr>
            <w:tcW w:w="5102" w:type="dxa"/>
            <w:hideMark/>
          </w:tcPr>
          <w:p w14:paraId="7B02DA34" w14:textId="77777777" w:rsidR="003B2905" w:rsidRPr="00682814" w:rsidRDefault="003B2905">
            <w:pPr>
              <w:pStyle w:val="BodyText"/>
              <w:cnfStyle w:val="000000000000" w:firstRow="0" w:lastRow="0" w:firstColumn="0" w:lastColumn="0" w:oddVBand="0" w:evenVBand="0" w:oddHBand="0" w:evenHBand="0" w:firstRowFirstColumn="0" w:firstRowLastColumn="0" w:lastRowFirstColumn="0" w:lastRowLastColumn="0"/>
              <w:rPr>
                <w:rFonts w:asciiTheme="majorHAnsi" w:hAnsiTheme="majorHAnsi"/>
                <w:szCs w:val="22"/>
              </w:rPr>
            </w:pPr>
            <w:r w:rsidRPr="00682814">
              <w:rPr>
                <w:rFonts w:asciiTheme="majorHAnsi" w:hAnsiTheme="majorHAnsi"/>
                <w:szCs w:val="22"/>
              </w:rPr>
              <w:t xml:space="preserve">The transfer of a contract </w:t>
            </w:r>
            <w:r w:rsidR="00FA044A">
              <w:rPr>
                <w:rFonts w:asciiTheme="majorHAnsi" w:hAnsiTheme="majorHAnsi"/>
                <w:szCs w:val="22"/>
              </w:rPr>
              <w:t>pursuant to</w:t>
            </w:r>
            <w:r w:rsidRPr="00682814">
              <w:rPr>
                <w:rFonts w:asciiTheme="majorHAnsi" w:hAnsiTheme="majorHAnsi"/>
                <w:szCs w:val="22"/>
              </w:rPr>
              <w:t xml:space="preserve"> which the </w:t>
            </w:r>
            <w:r w:rsidR="000A35A8" w:rsidRPr="00682814">
              <w:rPr>
                <w:rFonts w:asciiTheme="majorHAnsi" w:hAnsiTheme="majorHAnsi"/>
                <w:szCs w:val="22"/>
              </w:rPr>
              <w:t>t</w:t>
            </w:r>
            <w:r w:rsidRPr="00682814">
              <w:rPr>
                <w:rFonts w:asciiTheme="majorHAnsi" w:hAnsiTheme="majorHAnsi"/>
                <w:szCs w:val="22"/>
              </w:rPr>
              <w:t>ransfer</w:t>
            </w:r>
            <w:r w:rsidR="00031116" w:rsidRPr="00682814">
              <w:rPr>
                <w:rFonts w:asciiTheme="majorHAnsi" w:hAnsiTheme="majorHAnsi"/>
                <w:szCs w:val="22"/>
              </w:rPr>
              <w:t>ring party</w:t>
            </w:r>
            <w:r w:rsidRPr="00682814">
              <w:rPr>
                <w:rFonts w:asciiTheme="majorHAnsi" w:hAnsiTheme="majorHAnsi"/>
                <w:szCs w:val="22"/>
              </w:rPr>
              <w:t xml:space="preserve"> is released from its obligations under that contract and the </w:t>
            </w:r>
            <w:r w:rsidR="00031116" w:rsidRPr="00682814">
              <w:rPr>
                <w:rFonts w:asciiTheme="majorHAnsi" w:hAnsiTheme="majorHAnsi"/>
                <w:szCs w:val="22"/>
              </w:rPr>
              <w:t>t</w:t>
            </w:r>
            <w:r w:rsidRPr="00682814">
              <w:rPr>
                <w:rFonts w:asciiTheme="majorHAnsi" w:hAnsiTheme="majorHAnsi"/>
                <w:szCs w:val="22"/>
              </w:rPr>
              <w:t>ransferee assumes those obligations in its place</w:t>
            </w:r>
            <w:r w:rsidR="00031116" w:rsidRPr="00682814">
              <w:rPr>
                <w:rFonts w:asciiTheme="majorHAnsi" w:hAnsiTheme="majorHAnsi"/>
                <w:szCs w:val="22"/>
              </w:rPr>
              <w:t>.</w:t>
            </w:r>
          </w:p>
        </w:tc>
      </w:tr>
      <w:tr w:rsidR="003B2905" w:rsidRPr="00682814" w14:paraId="31AB147E" w14:textId="77777777" w:rsidTr="00A22452">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3969" w:type="dxa"/>
            <w:hideMark/>
          </w:tcPr>
          <w:p w14:paraId="5C06A973" w14:textId="77777777" w:rsidR="003B2905" w:rsidRPr="00682814" w:rsidRDefault="003B2905">
            <w:pPr>
              <w:pStyle w:val="BodyText"/>
              <w:rPr>
                <w:rFonts w:asciiTheme="majorHAnsi" w:hAnsiTheme="majorHAnsi"/>
                <w:szCs w:val="22"/>
              </w:rPr>
            </w:pPr>
            <w:r w:rsidRPr="00682814">
              <w:rPr>
                <w:rFonts w:asciiTheme="majorHAnsi" w:hAnsiTheme="majorHAnsi"/>
                <w:szCs w:val="22"/>
              </w:rPr>
              <w:t>Shared Ownership / Shared Ownership Project (SO Project)</w:t>
            </w:r>
          </w:p>
        </w:tc>
        <w:tc>
          <w:tcPr>
            <w:tcW w:w="5102" w:type="dxa"/>
            <w:hideMark/>
          </w:tcPr>
          <w:p w14:paraId="069F8B2E" w14:textId="77777777" w:rsidR="003B2905" w:rsidRPr="00682814" w:rsidRDefault="003B2905">
            <w:pPr>
              <w:pStyle w:val="BodyText"/>
              <w:cnfStyle w:val="000000100000" w:firstRow="0" w:lastRow="0" w:firstColumn="0" w:lastColumn="0" w:oddVBand="0" w:evenVBand="0" w:oddHBand="1" w:evenHBand="0" w:firstRowFirstColumn="0" w:firstRowLastColumn="0" w:lastRowFirstColumn="0" w:lastRowLastColumn="0"/>
              <w:rPr>
                <w:rFonts w:asciiTheme="majorHAnsi" w:hAnsiTheme="majorHAnsi"/>
                <w:szCs w:val="22"/>
              </w:rPr>
            </w:pPr>
            <w:r w:rsidRPr="00682814">
              <w:rPr>
                <w:rFonts w:asciiTheme="majorHAnsi" w:hAnsiTheme="majorHAnsi"/>
                <w:szCs w:val="22"/>
              </w:rPr>
              <w:t>An arrangement whereby a CEG acquires an ownership stake (or right to revenue) in a renewable energy project.</w:t>
            </w:r>
          </w:p>
        </w:tc>
      </w:tr>
      <w:tr w:rsidR="003B2905" w:rsidRPr="00682814" w14:paraId="5E76E83D" w14:textId="77777777" w:rsidTr="00A22452">
        <w:trPr>
          <w:trHeight w:val="20"/>
        </w:trPr>
        <w:tc>
          <w:tcPr>
            <w:cnfStyle w:val="001000000000" w:firstRow="0" w:lastRow="0" w:firstColumn="1" w:lastColumn="0" w:oddVBand="0" w:evenVBand="0" w:oddHBand="0" w:evenHBand="0" w:firstRowFirstColumn="0" w:firstRowLastColumn="0" w:lastRowFirstColumn="0" w:lastRowLastColumn="0"/>
            <w:tcW w:w="3969" w:type="dxa"/>
            <w:hideMark/>
          </w:tcPr>
          <w:p w14:paraId="0B3DE2C5" w14:textId="77777777" w:rsidR="003B2905" w:rsidRPr="00682814" w:rsidRDefault="003B2905">
            <w:pPr>
              <w:pStyle w:val="BodyText"/>
              <w:rPr>
                <w:rFonts w:asciiTheme="majorHAnsi" w:hAnsiTheme="majorHAnsi"/>
                <w:szCs w:val="22"/>
              </w:rPr>
            </w:pPr>
            <w:r w:rsidRPr="00682814">
              <w:rPr>
                <w:rFonts w:asciiTheme="majorHAnsi" w:hAnsiTheme="majorHAnsi"/>
                <w:szCs w:val="22"/>
              </w:rPr>
              <w:t>Split Site Model/ Split Site SO Project</w:t>
            </w:r>
          </w:p>
        </w:tc>
        <w:tc>
          <w:tcPr>
            <w:tcW w:w="5102" w:type="dxa"/>
            <w:hideMark/>
          </w:tcPr>
          <w:p w14:paraId="60314D7F" w14:textId="77777777" w:rsidR="003B2905" w:rsidRPr="00682814" w:rsidRDefault="003B2905">
            <w:pPr>
              <w:pStyle w:val="BodyText"/>
              <w:cnfStyle w:val="000000000000" w:firstRow="0" w:lastRow="0" w:firstColumn="0" w:lastColumn="0" w:oddVBand="0" w:evenVBand="0" w:oddHBand="0" w:evenHBand="0" w:firstRowFirstColumn="0" w:firstRowLastColumn="0" w:lastRowFirstColumn="0" w:lastRowLastColumn="0"/>
              <w:rPr>
                <w:rFonts w:asciiTheme="majorHAnsi" w:hAnsiTheme="majorHAnsi"/>
                <w:szCs w:val="22"/>
              </w:rPr>
            </w:pPr>
            <w:r w:rsidRPr="00682814">
              <w:rPr>
                <w:rFonts w:asciiTheme="majorHAnsi" w:hAnsiTheme="majorHAnsi"/>
                <w:szCs w:val="22"/>
              </w:rPr>
              <w:t xml:space="preserve">A shared ownership structure in which the community interest is satisfied by the physical or legal separation of part of the project site or generating capacity, with the CEG acquiring direct ownership of a defined portion of the </w:t>
            </w:r>
            <w:r w:rsidR="00031116" w:rsidRPr="00682814">
              <w:rPr>
                <w:rFonts w:asciiTheme="majorHAnsi" w:hAnsiTheme="majorHAnsi"/>
                <w:szCs w:val="22"/>
              </w:rPr>
              <w:t>wider project site.</w:t>
            </w:r>
          </w:p>
        </w:tc>
      </w:tr>
      <w:tr w:rsidR="003B4339" w:rsidRPr="00682814" w14:paraId="05644660" w14:textId="77777777" w:rsidTr="00A22452">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3969" w:type="dxa"/>
          </w:tcPr>
          <w:p w14:paraId="12B8439B" w14:textId="77777777" w:rsidR="003B4339" w:rsidRPr="00682814" w:rsidRDefault="003B4339">
            <w:pPr>
              <w:pStyle w:val="BodyText"/>
              <w:rPr>
                <w:rFonts w:asciiTheme="majorHAnsi" w:hAnsiTheme="majorHAnsi"/>
                <w:szCs w:val="22"/>
              </w:rPr>
            </w:pPr>
            <w:r>
              <w:rPr>
                <w:rFonts w:asciiTheme="majorHAnsi" w:hAnsiTheme="majorHAnsi"/>
                <w:szCs w:val="22"/>
              </w:rPr>
              <w:t>SPV (Special Purpose Vehicle)</w:t>
            </w:r>
          </w:p>
        </w:tc>
        <w:tc>
          <w:tcPr>
            <w:tcW w:w="5102" w:type="dxa"/>
          </w:tcPr>
          <w:p w14:paraId="420643CF" w14:textId="77777777" w:rsidR="003B4339" w:rsidRPr="00682814" w:rsidRDefault="00B764D6">
            <w:pPr>
              <w:pStyle w:val="BodyText"/>
              <w:cnfStyle w:val="000000100000" w:firstRow="0" w:lastRow="0" w:firstColumn="0" w:lastColumn="0" w:oddVBand="0" w:evenVBand="0" w:oddHBand="1" w:evenHBand="0" w:firstRowFirstColumn="0" w:firstRowLastColumn="0" w:lastRowFirstColumn="0" w:lastRowLastColumn="0"/>
              <w:rPr>
                <w:rFonts w:asciiTheme="majorHAnsi" w:hAnsiTheme="majorHAnsi"/>
                <w:szCs w:val="22"/>
              </w:rPr>
            </w:pPr>
            <w:r w:rsidRPr="007C1E3C">
              <w:t>A company created for a specific, limited purpose, typically to hold a particular asset or carry out a particular project. SPVs ring-fence risk and keep specific projects separate from other business activities.</w:t>
            </w:r>
          </w:p>
        </w:tc>
      </w:tr>
      <w:tr w:rsidR="003B2905" w:rsidRPr="00682814" w14:paraId="0C946614" w14:textId="77777777" w:rsidTr="00A22452">
        <w:trPr>
          <w:trHeight w:val="20"/>
        </w:trPr>
        <w:tc>
          <w:tcPr>
            <w:cnfStyle w:val="001000000000" w:firstRow="0" w:lastRow="0" w:firstColumn="1" w:lastColumn="0" w:oddVBand="0" w:evenVBand="0" w:oddHBand="0" w:evenHBand="0" w:firstRowFirstColumn="0" w:firstRowLastColumn="0" w:lastRowFirstColumn="0" w:lastRowLastColumn="0"/>
            <w:tcW w:w="3969" w:type="dxa"/>
            <w:hideMark/>
          </w:tcPr>
          <w:p w14:paraId="72EC931C" w14:textId="77777777" w:rsidR="003B2905" w:rsidRPr="00682814" w:rsidRDefault="003B2905">
            <w:pPr>
              <w:pStyle w:val="BodyText"/>
              <w:rPr>
                <w:rFonts w:asciiTheme="majorHAnsi" w:hAnsiTheme="majorHAnsi"/>
                <w:szCs w:val="22"/>
              </w:rPr>
            </w:pPr>
            <w:r w:rsidRPr="00682814">
              <w:rPr>
                <w:rFonts w:asciiTheme="majorHAnsi" w:hAnsiTheme="majorHAnsi"/>
                <w:szCs w:val="22"/>
              </w:rPr>
              <w:t>Warranties</w:t>
            </w:r>
          </w:p>
        </w:tc>
        <w:tc>
          <w:tcPr>
            <w:tcW w:w="5102" w:type="dxa"/>
            <w:hideMark/>
          </w:tcPr>
          <w:p w14:paraId="78D488E3" w14:textId="77777777" w:rsidR="003B2905" w:rsidRPr="00682814" w:rsidRDefault="003B2905">
            <w:pPr>
              <w:pStyle w:val="BodyText"/>
              <w:cnfStyle w:val="000000000000" w:firstRow="0" w:lastRow="0" w:firstColumn="0" w:lastColumn="0" w:oddVBand="0" w:evenVBand="0" w:oddHBand="0" w:evenHBand="0" w:firstRowFirstColumn="0" w:firstRowLastColumn="0" w:lastRowFirstColumn="0" w:lastRowLastColumn="0"/>
              <w:rPr>
                <w:rFonts w:asciiTheme="majorHAnsi" w:hAnsiTheme="majorHAnsi"/>
                <w:szCs w:val="22"/>
              </w:rPr>
            </w:pPr>
            <w:r w:rsidRPr="00682814">
              <w:rPr>
                <w:rFonts w:asciiTheme="majorHAnsi" w:hAnsiTheme="majorHAnsi"/>
                <w:szCs w:val="22"/>
              </w:rPr>
              <w:t xml:space="preserve">Statements of fact or assurances given by the </w:t>
            </w:r>
            <w:r w:rsidR="000A35A8" w:rsidRPr="00682814">
              <w:rPr>
                <w:rFonts w:asciiTheme="majorHAnsi" w:hAnsiTheme="majorHAnsi"/>
                <w:szCs w:val="22"/>
              </w:rPr>
              <w:t>t</w:t>
            </w:r>
            <w:r w:rsidRPr="00682814">
              <w:rPr>
                <w:rFonts w:asciiTheme="majorHAnsi" w:hAnsiTheme="majorHAnsi"/>
                <w:szCs w:val="22"/>
              </w:rPr>
              <w:t xml:space="preserve">ransferor in the Asset Transfer Agreement regarding the state and condition of the Assets, the Project, and related matters. If a Warranty proves to be untrue or misleading, the </w:t>
            </w:r>
            <w:r w:rsidR="000A35A8" w:rsidRPr="00682814">
              <w:rPr>
                <w:rFonts w:asciiTheme="majorHAnsi" w:hAnsiTheme="majorHAnsi"/>
                <w:szCs w:val="22"/>
              </w:rPr>
              <w:t>t</w:t>
            </w:r>
            <w:r w:rsidRPr="00682814">
              <w:rPr>
                <w:rFonts w:asciiTheme="majorHAnsi" w:hAnsiTheme="majorHAnsi"/>
                <w:szCs w:val="22"/>
              </w:rPr>
              <w:t xml:space="preserve">ransferor may be liable to the </w:t>
            </w:r>
            <w:r w:rsidR="001E1B2C" w:rsidRPr="00682814">
              <w:rPr>
                <w:rFonts w:asciiTheme="majorHAnsi" w:hAnsiTheme="majorHAnsi"/>
                <w:szCs w:val="22"/>
              </w:rPr>
              <w:t>t</w:t>
            </w:r>
            <w:r w:rsidRPr="00682814">
              <w:rPr>
                <w:rFonts w:asciiTheme="majorHAnsi" w:hAnsiTheme="majorHAnsi"/>
                <w:szCs w:val="22"/>
              </w:rPr>
              <w:t xml:space="preserve">ransferee for losses suffered as a result, subject to any applicable </w:t>
            </w:r>
            <w:r w:rsidR="001E1B2C" w:rsidRPr="00682814">
              <w:rPr>
                <w:rFonts w:asciiTheme="majorHAnsi" w:hAnsiTheme="majorHAnsi"/>
                <w:szCs w:val="22"/>
              </w:rPr>
              <w:t>l</w:t>
            </w:r>
            <w:r w:rsidRPr="00682814">
              <w:rPr>
                <w:rFonts w:asciiTheme="majorHAnsi" w:hAnsiTheme="majorHAnsi"/>
                <w:szCs w:val="22"/>
              </w:rPr>
              <w:t xml:space="preserve">imitations on </w:t>
            </w:r>
            <w:r w:rsidR="001E1B2C" w:rsidRPr="00682814">
              <w:rPr>
                <w:rFonts w:asciiTheme="majorHAnsi" w:hAnsiTheme="majorHAnsi"/>
                <w:szCs w:val="22"/>
              </w:rPr>
              <w:t>l</w:t>
            </w:r>
            <w:r w:rsidRPr="00682814">
              <w:rPr>
                <w:rFonts w:asciiTheme="majorHAnsi" w:hAnsiTheme="majorHAnsi"/>
                <w:szCs w:val="22"/>
              </w:rPr>
              <w:t>iability.</w:t>
            </w:r>
          </w:p>
        </w:tc>
      </w:tr>
    </w:tbl>
    <w:p w14:paraId="341CB940" w14:textId="77777777" w:rsidR="003B2905" w:rsidRPr="00682814" w:rsidRDefault="003B2905" w:rsidP="00940711">
      <w:pPr>
        <w:pStyle w:val="BBClause2"/>
        <w:numPr>
          <w:ilvl w:val="0"/>
          <w:numId w:val="0"/>
        </w:numPr>
        <w:rPr>
          <w:rFonts w:asciiTheme="majorHAnsi" w:hAnsiTheme="majorHAnsi"/>
          <w:szCs w:val="22"/>
        </w:rPr>
      </w:pPr>
    </w:p>
    <w:p w14:paraId="4CFB97A1" w14:textId="77777777" w:rsidR="00A954AB" w:rsidRPr="00682814" w:rsidRDefault="00A954AB" w:rsidP="00940711">
      <w:pPr>
        <w:pStyle w:val="BBClause2"/>
        <w:numPr>
          <w:ilvl w:val="0"/>
          <w:numId w:val="0"/>
        </w:numPr>
        <w:rPr>
          <w:rFonts w:asciiTheme="majorHAnsi" w:hAnsiTheme="majorHAnsi"/>
          <w:szCs w:val="22"/>
        </w:rPr>
      </w:pPr>
      <w:r w:rsidRPr="00682814">
        <w:rPr>
          <w:rFonts w:asciiTheme="majorHAnsi" w:hAnsiTheme="majorHAnsi"/>
          <w:szCs w:val="22"/>
        </w:rPr>
        <w:br w:type="page"/>
      </w:r>
    </w:p>
    <w:p w14:paraId="6AF4CAFC" w14:textId="77777777" w:rsidR="00A954AB" w:rsidRPr="00682814" w:rsidRDefault="00A954AB" w:rsidP="0002312C">
      <w:pPr>
        <w:pStyle w:val="BBClause2"/>
        <w:numPr>
          <w:ilvl w:val="0"/>
          <w:numId w:val="0"/>
        </w:numPr>
        <w:rPr>
          <w:rFonts w:asciiTheme="majorHAnsi" w:hAnsiTheme="majorHAnsi"/>
          <w:szCs w:val="22"/>
        </w:rPr>
      </w:pPr>
    </w:p>
    <w:p w14:paraId="4C1C1B09" w14:textId="77777777" w:rsidR="0034773F" w:rsidRPr="00682814" w:rsidRDefault="009F5866" w:rsidP="00A1123B">
      <w:pPr>
        <w:pStyle w:val="BBHeading1Lower"/>
        <w:rPr>
          <w:rFonts w:asciiTheme="majorHAnsi" w:hAnsiTheme="majorHAnsi"/>
          <w:szCs w:val="22"/>
        </w:rPr>
      </w:pPr>
      <w:bookmarkStart w:id="10" w:name="_Toc224640872"/>
      <w:r w:rsidRPr="00682814">
        <w:rPr>
          <w:rFonts w:asciiTheme="majorHAnsi" w:hAnsiTheme="majorHAnsi"/>
          <w:szCs w:val="22"/>
        </w:rPr>
        <w:t>Clause-by-clause commentary</w:t>
      </w:r>
      <w:bookmarkEnd w:id="10"/>
    </w:p>
    <w:p w14:paraId="6D45FAEA" w14:textId="77777777" w:rsidR="006011BC" w:rsidRPr="00682814" w:rsidRDefault="006011BC" w:rsidP="006011BC">
      <w:pPr>
        <w:pStyle w:val="BBClause2"/>
        <w:keepNext/>
        <w:rPr>
          <w:rFonts w:asciiTheme="majorHAnsi" w:hAnsiTheme="majorHAnsi"/>
          <w:b/>
          <w:bCs/>
          <w:szCs w:val="22"/>
          <w:u w:val="single"/>
        </w:rPr>
      </w:pPr>
      <w:r w:rsidRPr="00682814">
        <w:rPr>
          <w:rFonts w:asciiTheme="majorHAnsi" w:hAnsiTheme="majorHAnsi"/>
          <w:b/>
          <w:bCs/>
          <w:szCs w:val="22"/>
          <w:u w:val="single"/>
        </w:rPr>
        <w:t xml:space="preserve">Parties </w:t>
      </w:r>
      <w:r w:rsidR="00A1123B" w:rsidRPr="00682814">
        <w:rPr>
          <w:rFonts w:asciiTheme="majorHAnsi" w:hAnsiTheme="majorHAnsi"/>
          <w:b/>
          <w:bCs/>
          <w:szCs w:val="22"/>
          <w:u w:val="single"/>
        </w:rPr>
        <w:t xml:space="preserve">and </w:t>
      </w:r>
      <w:r w:rsidR="009371F5" w:rsidRPr="00682814">
        <w:rPr>
          <w:rFonts w:asciiTheme="majorHAnsi" w:hAnsiTheme="majorHAnsi"/>
          <w:b/>
          <w:bCs/>
          <w:szCs w:val="22"/>
          <w:u w:val="single"/>
        </w:rPr>
        <w:t>Recitals</w:t>
      </w:r>
      <w:r w:rsidR="00A1123B" w:rsidRPr="00682814">
        <w:rPr>
          <w:rFonts w:asciiTheme="majorHAnsi" w:hAnsiTheme="majorHAnsi"/>
          <w:b/>
          <w:bCs/>
          <w:szCs w:val="22"/>
          <w:u w:val="single"/>
        </w:rPr>
        <w:t xml:space="preserve"> </w:t>
      </w:r>
    </w:p>
    <w:p w14:paraId="30B7CA43" w14:textId="77777777" w:rsidR="009371F5" w:rsidRPr="00682814" w:rsidRDefault="009371F5" w:rsidP="009371F5">
      <w:pPr>
        <w:pStyle w:val="BBClause3"/>
        <w:numPr>
          <w:ilvl w:val="0"/>
          <w:numId w:val="0"/>
        </w:numPr>
        <w:ind w:left="720"/>
        <w:rPr>
          <w:rFonts w:asciiTheme="majorHAnsi" w:hAnsiTheme="majorHAnsi"/>
          <w:szCs w:val="22"/>
        </w:rPr>
      </w:pPr>
      <w:r w:rsidRPr="00682814">
        <w:rPr>
          <w:rFonts w:asciiTheme="majorHAnsi" w:hAnsiTheme="majorHAnsi"/>
          <w:b/>
          <w:bCs/>
          <w:szCs w:val="22"/>
        </w:rPr>
        <w:t>Purpose:</w:t>
      </w:r>
      <w:r w:rsidRPr="00682814">
        <w:rPr>
          <w:rFonts w:asciiTheme="majorHAnsi" w:hAnsiTheme="majorHAnsi"/>
          <w:szCs w:val="22"/>
        </w:rPr>
        <w:t xml:space="preserve"> The Recitals are an introductory section that provides context, recording that the Seller owns the Assets and that </w:t>
      </w:r>
      <w:r w:rsidR="006A4C9A" w:rsidRPr="00682814">
        <w:rPr>
          <w:rFonts w:asciiTheme="majorHAnsi" w:hAnsiTheme="majorHAnsi"/>
          <w:szCs w:val="22"/>
        </w:rPr>
        <w:t xml:space="preserve">the Seller has agreed to </w:t>
      </w:r>
      <w:proofErr w:type="gramStart"/>
      <w:r w:rsidR="006A4C9A" w:rsidRPr="00682814">
        <w:rPr>
          <w:rFonts w:asciiTheme="majorHAnsi" w:hAnsiTheme="majorHAnsi"/>
          <w:szCs w:val="22"/>
        </w:rPr>
        <w:t>sell</w:t>
      </w:r>
      <w:proofErr w:type="gramEnd"/>
      <w:r w:rsidR="006A4C9A" w:rsidRPr="00682814">
        <w:rPr>
          <w:rFonts w:asciiTheme="majorHAnsi" w:hAnsiTheme="majorHAnsi"/>
          <w:szCs w:val="22"/>
        </w:rPr>
        <w:t xml:space="preserve"> and the Purchaser </w:t>
      </w:r>
      <w:r w:rsidR="00677C64" w:rsidRPr="00682814">
        <w:rPr>
          <w:rFonts w:asciiTheme="majorHAnsi" w:hAnsiTheme="majorHAnsi"/>
          <w:szCs w:val="22"/>
        </w:rPr>
        <w:t xml:space="preserve">has agreed to </w:t>
      </w:r>
      <w:r w:rsidR="006A4C9A" w:rsidRPr="00682814">
        <w:rPr>
          <w:rFonts w:asciiTheme="majorHAnsi" w:hAnsiTheme="majorHAnsi"/>
          <w:szCs w:val="22"/>
        </w:rPr>
        <w:t xml:space="preserve">purchase the Assets. </w:t>
      </w:r>
    </w:p>
    <w:p w14:paraId="15D72B82" w14:textId="77777777" w:rsidR="006011BC" w:rsidRPr="00682814" w:rsidRDefault="006011BC" w:rsidP="006A4C9A">
      <w:pPr>
        <w:pStyle w:val="BBClause3"/>
        <w:numPr>
          <w:ilvl w:val="0"/>
          <w:numId w:val="0"/>
        </w:numPr>
        <w:ind w:firstLine="720"/>
        <w:rPr>
          <w:rFonts w:asciiTheme="majorHAnsi" w:hAnsiTheme="majorHAnsi"/>
          <w:b/>
          <w:bCs/>
          <w:szCs w:val="22"/>
        </w:rPr>
      </w:pPr>
      <w:r w:rsidRPr="00682814">
        <w:rPr>
          <w:rFonts w:asciiTheme="majorHAnsi" w:hAnsiTheme="majorHAnsi"/>
          <w:b/>
          <w:bCs/>
          <w:szCs w:val="22"/>
        </w:rPr>
        <w:t xml:space="preserve">Action required: </w:t>
      </w:r>
    </w:p>
    <w:p w14:paraId="7AACD26B" w14:textId="77777777" w:rsidR="006011BC" w:rsidRPr="00682814" w:rsidRDefault="006011BC" w:rsidP="00895300">
      <w:pPr>
        <w:pStyle w:val="BBClause2"/>
        <w:numPr>
          <w:ilvl w:val="0"/>
          <w:numId w:val="15"/>
        </w:numPr>
        <w:rPr>
          <w:rFonts w:asciiTheme="majorHAnsi" w:hAnsiTheme="majorHAnsi"/>
          <w:szCs w:val="22"/>
        </w:rPr>
      </w:pPr>
      <w:bookmarkStart w:id="11" w:name="_Hlk222133563"/>
      <w:r w:rsidRPr="00682814">
        <w:rPr>
          <w:rFonts w:asciiTheme="majorHAnsi" w:hAnsiTheme="majorHAnsi"/>
          <w:szCs w:val="22"/>
        </w:rPr>
        <w:t>Insert the Parties’ details (including, where applicable, full legal name, legal form, registration number, and registered office address for each party)</w:t>
      </w:r>
      <w:r w:rsidR="00677C64" w:rsidRPr="00682814">
        <w:rPr>
          <w:rFonts w:asciiTheme="majorHAnsi" w:hAnsiTheme="majorHAnsi"/>
          <w:szCs w:val="22"/>
        </w:rPr>
        <w:t>.</w:t>
      </w:r>
      <w:r w:rsidRPr="00682814">
        <w:rPr>
          <w:rFonts w:asciiTheme="majorHAnsi" w:hAnsiTheme="majorHAnsi"/>
          <w:szCs w:val="22"/>
        </w:rPr>
        <w:t xml:space="preserve"> </w:t>
      </w:r>
    </w:p>
    <w:bookmarkEnd w:id="11"/>
    <w:p w14:paraId="53115BEA" w14:textId="77777777" w:rsidR="006011BC" w:rsidRPr="00682814" w:rsidRDefault="006011BC" w:rsidP="00895300">
      <w:pPr>
        <w:pStyle w:val="BBClause2"/>
        <w:numPr>
          <w:ilvl w:val="0"/>
          <w:numId w:val="15"/>
        </w:numPr>
        <w:rPr>
          <w:rFonts w:asciiTheme="majorHAnsi" w:hAnsiTheme="majorHAnsi"/>
          <w:szCs w:val="22"/>
        </w:rPr>
      </w:pPr>
      <w:r w:rsidRPr="00682814">
        <w:rPr>
          <w:rFonts w:asciiTheme="majorHAnsi" w:hAnsiTheme="majorHAnsi"/>
          <w:szCs w:val="22"/>
        </w:rPr>
        <w:t>You should read these provisions to determine if any changes are needed to reflect your project or if you wish to provide additional background context.</w:t>
      </w:r>
    </w:p>
    <w:p w14:paraId="5C000263" w14:textId="77777777" w:rsidR="00A1123B" w:rsidRPr="00682814" w:rsidRDefault="00B036A1" w:rsidP="00A1123B">
      <w:pPr>
        <w:pStyle w:val="BBClause2"/>
        <w:numPr>
          <w:ilvl w:val="0"/>
          <w:numId w:val="0"/>
        </w:numPr>
        <w:ind w:left="720"/>
        <w:rPr>
          <w:rFonts w:asciiTheme="majorHAnsi" w:hAnsiTheme="majorHAnsi"/>
          <w:szCs w:val="22"/>
        </w:rPr>
      </w:pPr>
      <w:r w:rsidRPr="00682814">
        <w:rPr>
          <w:rFonts w:asciiTheme="majorHAnsi" w:hAnsiTheme="majorHAnsi"/>
          <w:b/>
          <w:bCs/>
          <w:szCs w:val="22"/>
        </w:rPr>
        <w:t>Guidance for CEG</w:t>
      </w:r>
      <w:r w:rsidR="00A1123B" w:rsidRPr="00682814">
        <w:rPr>
          <w:rFonts w:asciiTheme="majorHAnsi" w:hAnsiTheme="majorHAnsi"/>
          <w:b/>
          <w:bCs/>
          <w:szCs w:val="22"/>
        </w:rPr>
        <w:t xml:space="preserve">: </w:t>
      </w:r>
      <w:r w:rsidR="00A1123B" w:rsidRPr="00682814">
        <w:rPr>
          <w:rFonts w:asciiTheme="majorHAnsi" w:hAnsiTheme="majorHAnsi"/>
          <w:szCs w:val="22"/>
        </w:rPr>
        <w:t xml:space="preserve">The Template assumes that the CEG is a Community Benefit Society, but this will not always be the case. Therefore, it is important to amend the </w:t>
      </w:r>
      <w:proofErr w:type="gramStart"/>
      <w:r w:rsidR="00A1123B" w:rsidRPr="00682814">
        <w:rPr>
          <w:rFonts w:asciiTheme="majorHAnsi" w:hAnsiTheme="majorHAnsi"/>
          <w:szCs w:val="22"/>
        </w:rPr>
        <w:t>parties</w:t>
      </w:r>
      <w:proofErr w:type="gramEnd"/>
      <w:r w:rsidR="00A1123B" w:rsidRPr="00682814">
        <w:rPr>
          <w:rFonts w:asciiTheme="majorHAnsi" w:hAnsiTheme="majorHAnsi"/>
          <w:szCs w:val="22"/>
        </w:rPr>
        <w:t xml:space="preserve"> section and any related provisions if the CEG is a different form of entity.</w:t>
      </w:r>
    </w:p>
    <w:p w14:paraId="07687CC4" w14:textId="77777777" w:rsidR="00A1123B" w:rsidRPr="00682814" w:rsidRDefault="00A1123B" w:rsidP="00A1123B">
      <w:pPr>
        <w:pStyle w:val="BBClause2"/>
        <w:keepNext/>
        <w:rPr>
          <w:rFonts w:asciiTheme="majorHAnsi" w:hAnsiTheme="majorHAnsi"/>
          <w:b/>
          <w:bCs/>
          <w:szCs w:val="22"/>
          <w:u w:val="single"/>
        </w:rPr>
      </w:pPr>
      <w:r w:rsidRPr="00682814">
        <w:rPr>
          <w:rFonts w:asciiTheme="majorHAnsi" w:hAnsiTheme="majorHAnsi"/>
          <w:b/>
          <w:bCs/>
          <w:szCs w:val="22"/>
          <w:u w:val="single"/>
        </w:rPr>
        <w:t>Clause 1: Definitions and Interpretation</w:t>
      </w:r>
    </w:p>
    <w:p w14:paraId="4E8714CA" w14:textId="77777777" w:rsidR="00A1123B" w:rsidRPr="00682814" w:rsidRDefault="00A1123B" w:rsidP="00A1123B">
      <w:pPr>
        <w:pStyle w:val="BBClause2"/>
        <w:numPr>
          <w:ilvl w:val="0"/>
          <w:numId w:val="0"/>
        </w:numPr>
        <w:ind w:left="720"/>
        <w:rPr>
          <w:rFonts w:asciiTheme="majorHAnsi" w:hAnsiTheme="majorHAnsi"/>
          <w:szCs w:val="22"/>
        </w:rPr>
      </w:pPr>
      <w:r w:rsidRPr="00682814">
        <w:rPr>
          <w:rFonts w:asciiTheme="majorHAnsi" w:hAnsiTheme="majorHAnsi"/>
          <w:b/>
          <w:bCs/>
          <w:szCs w:val="22"/>
        </w:rPr>
        <w:t xml:space="preserve">Purpose: </w:t>
      </w:r>
      <w:r w:rsidR="00176940" w:rsidRPr="00682814">
        <w:rPr>
          <w:rFonts w:asciiTheme="majorHAnsi" w:hAnsiTheme="majorHAnsi"/>
          <w:szCs w:val="22"/>
        </w:rPr>
        <w:t>This clause establishes clear, consistent meanings for key terms used throughout the Agreement and sets out rules of interpretation.</w:t>
      </w:r>
      <w:r w:rsidRPr="00682814">
        <w:rPr>
          <w:rFonts w:asciiTheme="majorHAnsi" w:hAnsiTheme="majorHAnsi"/>
          <w:szCs w:val="22"/>
        </w:rPr>
        <w:t xml:space="preserve"> All defined terms are capitalised </w:t>
      </w:r>
      <w:r w:rsidR="00677C64" w:rsidRPr="00682814">
        <w:rPr>
          <w:rFonts w:asciiTheme="majorHAnsi" w:hAnsiTheme="majorHAnsi"/>
          <w:szCs w:val="22"/>
        </w:rPr>
        <w:t xml:space="preserve">in the Template </w:t>
      </w:r>
      <w:r w:rsidRPr="00682814">
        <w:rPr>
          <w:rFonts w:asciiTheme="majorHAnsi" w:hAnsiTheme="majorHAnsi"/>
          <w:szCs w:val="22"/>
        </w:rPr>
        <w:t>(e.g. Completion).</w:t>
      </w:r>
    </w:p>
    <w:p w14:paraId="2F355BF5" w14:textId="77777777" w:rsidR="00A1123B" w:rsidRPr="00682814" w:rsidRDefault="00510279" w:rsidP="00A1123B">
      <w:pPr>
        <w:pStyle w:val="BBClause2"/>
        <w:numPr>
          <w:ilvl w:val="0"/>
          <w:numId w:val="0"/>
        </w:numPr>
        <w:ind w:left="720"/>
        <w:rPr>
          <w:rFonts w:asciiTheme="majorHAnsi" w:hAnsiTheme="majorHAnsi"/>
          <w:b/>
          <w:bCs/>
          <w:szCs w:val="22"/>
        </w:rPr>
      </w:pPr>
      <w:r w:rsidRPr="00682814">
        <w:rPr>
          <w:rFonts w:asciiTheme="majorHAnsi" w:hAnsiTheme="majorHAnsi"/>
          <w:b/>
          <w:bCs/>
          <w:szCs w:val="22"/>
        </w:rPr>
        <w:t xml:space="preserve">Action Required: </w:t>
      </w:r>
    </w:p>
    <w:p w14:paraId="2D157FED" w14:textId="77777777" w:rsidR="00BC019E" w:rsidRPr="00682814" w:rsidRDefault="00BC019E" w:rsidP="00895300">
      <w:pPr>
        <w:pStyle w:val="BBClause2"/>
        <w:numPr>
          <w:ilvl w:val="0"/>
          <w:numId w:val="15"/>
        </w:numPr>
        <w:rPr>
          <w:rFonts w:asciiTheme="majorHAnsi" w:hAnsiTheme="majorHAnsi"/>
          <w:szCs w:val="22"/>
        </w:rPr>
      </w:pPr>
      <w:r w:rsidRPr="00682814">
        <w:rPr>
          <w:rFonts w:asciiTheme="majorHAnsi" w:hAnsiTheme="majorHAnsi"/>
          <w:szCs w:val="22"/>
        </w:rPr>
        <w:t xml:space="preserve">Review the definitions and insert relevant information where there are </w:t>
      </w:r>
      <w:proofErr w:type="gramStart"/>
      <w:r w:rsidRPr="00682814">
        <w:rPr>
          <w:rFonts w:asciiTheme="majorHAnsi" w:hAnsiTheme="majorHAnsi"/>
          <w:szCs w:val="22"/>
        </w:rPr>
        <w:t>[ ]</w:t>
      </w:r>
      <w:proofErr w:type="gramEnd"/>
      <w:r w:rsidRPr="00682814">
        <w:rPr>
          <w:rFonts w:asciiTheme="majorHAnsi" w:hAnsiTheme="majorHAnsi"/>
          <w:szCs w:val="22"/>
        </w:rPr>
        <w:t xml:space="preserve"> </w:t>
      </w:r>
    </w:p>
    <w:p w14:paraId="2CD96A3C" w14:textId="6E241F2C" w:rsidR="00BC019E" w:rsidRPr="00682814" w:rsidRDefault="00BC019E" w:rsidP="00895300">
      <w:pPr>
        <w:pStyle w:val="BBClause2"/>
        <w:numPr>
          <w:ilvl w:val="0"/>
          <w:numId w:val="15"/>
        </w:numPr>
        <w:rPr>
          <w:rFonts w:asciiTheme="majorHAnsi" w:hAnsiTheme="majorHAnsi"/>
          <w:szCs w:val="22"/>
        </w:rPr>
      </w:pPr>
      <w:r w:rsidRPr="00682814">
        <w:rPr>
          <w:rFonts w:asciiTheme="majorHAnsi" w:hAnsiTheme="majorHAnsi"/>
          <w:szCs w:val="22"/>
        </w:rPr>
        <w:t xml:space="preserve">Review all definitions to ensure they are appropriate </w:t>
      </w:r>
      <w:r w:rsidR="00176940" w:rsidRPr="00682814">
        <w:rPr>
          <w:rFonts w:asciiTheme="majorHAnsi" w:hAnsiTheme="majorHAnsi"/>
          <w:szCs w:val="22"/>
        </w:rPr>
        <w:t>for the</w:t>
      </w:r>
      <w:r w:rsidRPr="00682814">
        <w:rPr>
          <w:rFonts w:asciiTheme="majorHAnsi" w:hAnsiTheme="majorHAnsi"/>
          <w:szCs w:val="22"/>
        </w:rPr>
        <w:t xml:space="preserve"> </w:t>
      </w:r>
      <w:proofErr w:type="gramStart"/>
      <w:r w:rsidR="00176940" w:rsidRPr="00682814">
        <w:rPr>
          <w:rFonts w:asciiTheme="majorHAnsi" w:hAnsiTheme="majorHAnsi"/>
          <w:szCs w:val="22"/>
        </w:rPr>
        <w:t>Agreement</w:t>
      </w:r>
      <w:r w:rsidRPr="00682814">
        <w:rPr>
          <w:rFonts w:asciiTheme="majorHAnsi" w:hAnsiTheme="majorHAnsi"/>
          <w:szCs w:val="22"/>
        </w:rPr>
        <w:t xml:space="preserve">  </w:t>
      </w:r>
      <w:r w:rsidR="00C226C1">
        <w:rPr>
          <w:rFonts w:asciiTheme="majorHAnsi" w:hAnsiTheme="majorHAnsi"/>
          <w:szCs w:val="22"/>
        </w:rPr>
        <w:t>.</w:t>
      </w:r>
      <w:proofErr w:type="gramEnd"/>
    </w:p>
    <w:p w14:paraId="2BCD500C" w14:textId="77777777" w:rsidR="007F3D0A" w:rsidRPr="00682814" w:rsidRDefault="006A2FE0" w:rsidP="00BC019E">
      <w:pPr>
        <w:pStyle w:val="BBClause2"/>
        <w:keepNext/>
        <w:rPr>
          <w:rFonts w:asciiTheme="majorHAnsi" w:hAnsiTheme="majorHAnsi"/>
          <w:b/>
          <w:bCs/>
          <w:szCs w:val="22"/>
          <w:u w:val="single"/>
        </w:rPr>
      </w:pPr>
      <w:r w:rsidRPr="00682814">
        <w:rPr>
          <w:rFonts w:asciiTheme="majorHAnsi" w:hAnsiTheme="majorHAnsi"/>
          <w:b/>
          <w:bCs/>
          <w:szCs w:val="22"/>
          <w:u w:val="single"/>
        </w:rPr>
        <w:t xml:space="preserve">Clause 2: </w:t>
      </w:r>
      <w:r w:rsidR="00D24708" w:rsidRPr="00682814">
        <w:rPr>
          <w:rFonts w:asciiTheme="majorHAnsi" w:hAnsiTheme="majorHAnsi"/>
          <w:b/>
          <w:bCs/>
          <w:szCs w:val="22"/>
          <w:u w:val="single"/>
        </w:rPr>
        <w:t xml:space="preserve">Sale and Purchase of </w:t>
      </w:r>
      <w:r w:rsidR="00141240" w:rsidRPr="00682814">
        <w:rPr>
          <w:rFonts w:asciiTheme="majorHAnsi" w:hAnsiTheme="majorHAnsi"/>
          <w:b/>
          <w:bCs/>
          <w:szCs w:val="22"/>
          <w:u w:val="single"/>
        </w:rPr>
        <w:t xml:space="preserve">the </w:t>
      </w:r>
      <w:r w:rsidR="00D24708" w:rsidRPr="00682814">
        <w:rPr>
          <w:rFonts w:asciiTheme="majorHAnsi" w:hAnsiTheme="majorHAnsi"/>
          <w:b/>
          <w:bCs/>
          <w:szCs w:val="22"/>
          <w:u w:val="single"/>
        </w:rPr>
        <w:t>Assets</w:t>
      </w:r>
      <w:r w:rsidR="00C41702" w:rsidRPr="00682814">
        <w:rPr>
          <w:rFonts w:asciiTheme="majorHAnsi" w:hAnsiTheme="majorHAnsi"/>
          <w:b/>
          <w:bCs/>
          <w:szCs w:val="22"/>
        </w:rPr>
        <w:t xml:space="preserve"> </w:t>
      </w:r>
    </w:p>
    <w:p w14:paraId="7E84A470" w14:textId="713F8C45" w:rsidR="007F3D0A" w:rsidRPr="00682814" w:rsidRDefault="00D24708" w:rsidP="006A2FE0">
      <w:pPr>
        <w:pStyle w:val="BBClause2"/>
        <w:numPr>
          <w:ilvl w:val="0"/>
          <w:numId w:val="0"/>
        </w:numPr>
        <w:ind w:left="720"/>
        <w:rPr>
          <w:rFonts w:asciiTheme="majorHAnsi" w:hAnsiTheme="majorHAnsi"/>
          <w:szCs w:val="22"/>
        </w:rPr>
      </w:pPr>
      <w:r w:rsidRPr="00682814">
        <w:rPr>
          <w:rFonts w:asciiTheme="majorHAnsi" w:hAnsiTheme="majorHAnsi"/>
          <w:b/>
          <w:bCs/>
          <w:szCs w:val="22"/>
        </w:rPr>
        <w:t>Purpose</w:t>
      </w:r>
      <w:r w:rsidRPr="00682814">
        <w:rPr>
          <w:rFonts w:asciiTheme="majorHAnsi" w:hAnsiTheme="majorHAnsi"/>
          <w:szCs w:val="22"/>
        </w:rPr>
        <w:t xml:space="preserve">: </w:t>
      </w:r>
      <w:r w:rsidR="006A2FE0" w:rsidRPr="00682814">
        <w:rPr>
          <w:rFonts w:asciiTheme="majorHAnsi" w:hAnsiTheme="majorHAnsi"/>
          <w:szCs w:val="22"/>
        </w:rPr>
        <w:t>This clause establishes the fundamental obligation of the Agreement</w:t>
      </w:r>
      <w:r w:rsidR="00010132" w:rsidRPr="00682814">
        <w:rPr>
          <w:rFonts w:asciiTheme="majorHAnsi" w:hAnsiTheme="majorHAnsi"/>
          <w:szCs w:val="22"/>
        </w:rPr>
        <w:t>:</w:t>
      </w:r>
      <w:r w:rsidR="006A2FE0" w:rsidRPr="00682814">
        <w:rPr>
          <w:rFonts w:asciiTheme="majorHAnsi" w:hAnsiTheme="majorHAnsi"/>
          <w:szCs w:val="22"/>
        </w:rPr>
        <w:t xml:space="preserve"> </w:t>
      </w:r>
      <w:proofErr w:type="gramStart"/>
      <w:r w:rsidR="006A2FE0" w:rsidRPr="00682814">
        <w:rPr>
          <w:rFonts w:asciiTheme="majorHAnsi" w:hAnsiTheme="majorHAnsi"/>
          <w:szCs w:val="22"/>
        </w:rPr>
        <w:t>the</w:t>
      </w:r>
      <w:proofErr w:type="gramEnd"/>
      <w:r w:rsidR="006A2FE0" w:rsidRPr="00682814">
        <w:rPr>
          <w:rFonts w:asciiTheme="majorHAnsi" w:hAnsiTheme="majorHAnsi"/>
          <w:szCs w:val="22"/>
        </w:rPr>
        <w:t xml:space="preserve"> Purchaser will purchase, and the Seller will sell, the</w:t>
      </w:r>
      <w:r w:rsidR="00BD2F7A">
        <w:rPr>
          <w:rFonts w:asciiTheme="majorHAnsi" w:hAnsiTheme="majorHAnsi"/>
          <w:szCs w:val="22"/>
        </w:rPr>
        <w:t xml:space="preserve"> legal and beneficial ownership of the</w:t>
      </w:r>
      <w:r w:rsidR="006A2FE0" w:rsidRPr="00682814">
        <w:rPr>
          <w:rFonts w:asciiTheme="majorHAnsi" w:hAnsiTheme="majorHAnsi"/>
          <w:szCs w:val="22"/>
        </w:rPr>
        <w:t xml:space="preserve"> Assets free from all </w:t>
      </w:r>
      <w:r w:rsidR="009371F5" w:rsidRPr="00682814">
        <w:rPr>
          <w:rFonts w:asciiTheme="majorHAnsi" w:hAnsiTheme="majorHAnsi"/>
          <w:szCs w:val="22"/>
        </w:rPr>
        <w:t>E</w:t>
      </w:r>
      <w:r w:rsidR="006A2FE0" w:rsidRPr="00682814">
        <w:rPr>
          <w:rFonts w:asciiTheme="majorHAnsi" w:hAnsiTheme="majorHAnsi"/>
          <w:szCs w:val="22"/>
        </w:rPr>
        <w:t xml:space="preserve">ncumbrances. </w:t>
      </w:r>
    </w:p>
    <w:p w14:paraId="41A552DA" w14:textId="77777777" w:rsidR="006A2FE0" w:rsidRPr="00682814" w:rsidRDefault="006A2FE0" w:rsidP="006A2FE0">
      <w:pPr>
        <w:pStyle w:val="BBClause2"/>
        <w:numPr>
          <w:ilvl w:val="0"/>
          <w:numId w:val="0"/>
        </w:numPr>
        <w:ind w:left="720"/>
        <w:rPr>
          <w:rFonts w:asciiTheme="majorHAnsi" w:hAnsiTheme="majorHAnsi"/>
          <w:szCs w:val="22"/>
        </w:rPr>
      </w:pPr>
      <w:r w:rsidRPr="00682814">
        <w:rPr>
          <w:rFonts w:asciiTheme="majorHAnsi" w:hAnsiTheme="majorHAnsi"/>
          <w:szCs w:val="22"/>
        </w:rPr>
        <w:t xml:space="preserve">Ownership and risk in the Assets </w:t>
      </w:r>
      <w:proofErr w:type="gramStart"/>
      <w:r w:rsidRPr="00682814">
        <w:rPr>
          <w:rFonts w:asciiTheme="majorHAnsi" w:hAnsiTheme="majorHAnsi"/>
          <w:szCs w:val="22"/>
        </w:rPr>
        <w:t>pass</w:t>
      </w:r>
      <w:r w:rsidR="00010132" w:rsidRPr="00682814">
        <w:rPr>
          <w:rFonts w:asciiTheme="majorHAnsi" w:hAnsiTheme="majorHAnsi"/>
          <w:szCs w:val="22"/>
        </w:rPr>
        <w:t>es</w:t>
      </w:r>
      <w:proofErr w:type="gramEnd"/>
      <w:r w:rsidRPr="00682814">
        <w:rPr>
          <w:rFonts w:asciiTheme="majorHAnsi" w:hAnsiTheme="majorHAnsi"/>
          <w:szCs w:val="22"/>
        </w:rPr>
        <w:t xml:space="preserve"> to the Purchaser on Completion. Title to Assets capable of transfer by delivery pass on delivery (which is deemed to occur on Completion), and the Seller becomes a trustee for the Purchaser for all Assets pending their assignment or delivery. </w:t>
      </w:r>
    </w:p>
    <w:p w14:paraId="7E6839E7" w14:textId="77777777" w:rsidR="006A2FE0" w:rsidRPr="00682814" w:rsidRDefault="006A2FE0" w:rsidP="006A2FE0">
      <w:pPr>
        <w:pStyle w:val="BBClause2"/>
        <w:numPr>
          <w:ilvl w:val="0"/>
          <w:numId w:val="0"/>
        </w:numPr>
        <w:ind w:left="720"/>
        <w:rPr>
          <w:rFonts w:asciiTheme="majorHAnsi" w:hAnsiTheme="majorHAnsi"/>
          <w:szCs w:val="22"/>
        </w:rPr>
      </w:pPr>
      <w:r w:rsidRPr="00682814">
        <w:rPr>
          <w:rFonts w:asciiTheme="majorHAnsi" w:hAnsiTheme="majorHAnsi"/>
          <w:b/>
          <w:bCs/>
          <w:szCs w:val="22"/>
        </w:rPr>
        <w:t xml:space="preserve">Action required: </w:t>
      </w:r>
    </w:p>
    <w:p w14:paraId="7F824268" w14:textId="77777777" w:rsidR="006A2FE0" w:rsidRPr="00682814" w:rsidRDefault="006A2FE0" w:rsidP="00895300">
      <w:pPr>
        <w:pStyle w:val="BBClause2"/>
        <w:numPr>
          <w:ilvl w:val="0"/>
          <w:numId w:val="15"/>
        </w:numPr>
        <w:rPr>
          <w:rFonts w:asciiTheme="majorHAnsi" w:hAnsiTheme="majorHAnsi"/>
          <w:szCs w:val="22"/>
        </w:rPr>
      </w:pPr>
      <w:r w:rsidRPr="00682814">
        <w:rPr>
          <w:rFonts w:asciiTheme="majorHAnsi" w:hAnsiTheme="majorHAnsi"/>
          <w:szCs w:val="22"/>
        </w:rPr>
        <w:t xml:space="preserve">Include reference to clause 11 (Contracts) </w:t>
      </w:r>
      <w:r w:rsidR="00141240" w:rsidRPr="00682814">
        <w:rPr>
          <w:rFonts w:asciiTheme="majorHAnsi" w:hAnsiTheme="majorHAnsi"/>
          <w:szCs w:val="22"/>
        </w:rPr>
        <w:t xml:space="preserve">at clause 2.2 </w:t>
      </w:r>
      <w:r w:rsidRPr="00682814">
        <w:rPr>
          <w:rFonts w:asciiTheme="majorHAnsi" w:hAnsiTheme="majorHAnsi"/>
          <w:szCs w:val="22"/>
        </w:rPr>
        <w:t>if contracts will form part of the Assets being transferred</w:t>
      </w:r>
      <w:r w:rsidR="00677C64" w:rsidRPr="00682814">
        <w:rPr>
          <w:rFonts w:asciiTheme="majorHAnsi" w:hAnsiTheme="majorHAnsi"/>
          <w:szCs w:val="22"/>
        </w:rPr>
        <w:t>.</w:t>
      </w:r>
    </w:p>
    <w:p w14:paraId="433A9AC6" w14:textId="77777777" w:rsidR="009371F5" w:rsidRPr="00682814" w:rsidRDefault="009371F5" w:rsidP="0015452B">
      <w:pPr>
        <w:pStyle w:val="BBClause2"/>
        <w:numPr>
          <w:ilvl w:val="0"/>
          <w:numId w:val="0"/>
        </w:numPr>
        <w:ind w:left="720"/>
        <w:rPr>
          <w:rFonts w:asciiTheme="majorHAnsi" w:hAnsiTheme="majorHAnsi"/>
          <w:szCs w:val="22"/>
        </w:rPr>
      </w:pPr>
      <w:r w:rsidRPr="00682814">
        <w:rPr>
          <w:rFonts w:asciiTheme="majorHAnsi" w:hAnsiTheme="majorHAnsi"/>
          <w:b/>
          <w:bCs/>
          <w:szCs w:val="22"/>
        </w:rPr>
        <w:t xml:space="preserve">Guidance for CEG: </w:t>
      </w:r>
      <w:r w:rsidR="006A4C9A" w:rsidRPr="00682814">
        <w:rPr>
          <w:rFonts w:asciiTheme="majorHAnsi" w:hAnsiTheme="majorHAnsi"/>
          <w:szCs w:val="22"/>
        </w:rPr>
        <w:t>The Seller becoming a trustee means that the Seller holds the Assets for your benefit, i.e. the</w:t>
      </w:r>
      <w:r w:rsidR="00DE4A9F" w:rsidRPr="00682814">
        <w:rPr>
          <w:rFonts w:asciiTheme="majorHAnsi" w:hAnsiTheme="majorHAnsi"/>
          <w:szCs w:val="22"/>
        </w:rPr>
        <w:t xml:space="preserve"> </w:t>
      </w:r>
      <w:r w:rsidR="005A42D3" w:rsidRPr="00682814">
        <w:rPr>
          <w:rFonts w:asciiTheme="majorHAnsi" w:hAnsiTheme="majorHAnsi"/>
          <w:szCs w:val="22"/>
        </w:rPr>
        <w:t>Seller</w:t>
      </w:r>
      <w:r w:rsidR="006A4C9A" w:rsidRPr="00682814">
        <w:rPr>
          <w:rFonts w:asciiTheme="majorHAnsi" w:hAnsiTheme="majorHAnsi"/>
          <w:szCs w:val="22"/>
        </w:rPr>
        <w:t xml:space="preserve"> must preserve and maintain the Assets in your interests, but the risk of loss or damage </w:t>
      </w:r>
      <w:r w:rsidR="00DE4A9F" w:rsidRPr="00682814">
        <w:rPr>
          <w:rFonts w:asciiTheme="majorHAnsi" w:hAnsiTheme="majorHAnsi"/>
          <w:szCs w:val="22"/>
        </w:rPr>
        <w:t xml:space="preserve">to the Assets </w:t>
      </w:r>
      <w:r w:rsidR="006A4C9A" w:rsidRPr="00682814">
        <w:rPr>
          <w:rFonts w:asciiTheme="majorHAnsi" w:hAnsiTheme="majorHAnsi"/>
          <w:szCs w:val="22"/>
        </w:rPr>
        <w:t xml:space="preserve">passes to you from </w:t>
      </w:r>
      <w:r w:rsidR="00DE4A9F" w:rsidRPr="00682814">
        <w:rPr>
          <w:rFonts w:asciiTheme="majorHAnsi" w:hAnsiTheme="majorHAnsi"/>
          <w:szCs w:val="22"/>
        </w:rPr>
        <w:t>Completion</w:t>
      </w:r>
      <w:r w:rsidR="006A4C9A" w:rsidRPr="00682814">
        <w:rPr>
          <w:rFonts w:asciiTheme="majorHAnsi" w:hAnsiTheme="majorHAnsi"/>
          <w:szCs w:val="22"/>
        </w:rPr>
        <w:t xml:space="preserve"> (you should ensure that insurance coverage begins from </w:t>
      </w:r>
      <w:r w:rsidR="00DE4A9F" w:rsidRPr="00682814">
        <w:rPr>
          <w:rFonts w:asciiTheme="majorHAnsi" w:hAnsiTheme="majorHAnsi"/>
          <w:szCs w:val="22"/>
        </w:rPr>
        <w:t>this point</w:t>
      </w:r>
      <w:r w:rsidR="006A4C9A" w:rsidRPr="00682814">
        <w:rPr>
          <w:rFonts w:asciiTheme="majorHAnsi" w:hAnsiTheme="majorHAnsi"/>
          <w:szCs w:val="22"/>
        </w:rPr>
        <w:t>).</w:t>
      </w:r>
    </w:p>
    <w:p w14:paraId="3A5075AC" w14:textId="78EC6395" w:rsidR="006A2FE0" w:rsidRPr="00682814" w:rsidRDefault="006A2FE0" w:rsidP="006A2FE0">
      <w:pPr>
        <w:pStyle w:val="BBClause2"/>
        <w:keepNext/>
        <w:rPr>
          <w:rFonts w:asciiTheme="majorHAnsi" w:hAnsiTheme="majorHAnsi"/>
          <w:b/>
          <w:bCs/>
          <w:szCs w:val="22"/>
          <w:u w:val="single"/>
        </w:rPr>
      </w:pPr>
      <w:r w:rsidRPr="00682814">
        <w:rPr>
          <w:rFonts w:asciiTheme="majorHAnsi" w:hAnsiTheme="majorHAnsi"/>
          <w:b/>
          <w:bCs/>
          <w:szCs w:val="22"/>
          <w:u w:val="single"/>
        </w:rPr>
        <w:lastRenderedPageBreak/>
        <w:t>Clause 3: Consideration</w:t>
      </w:r>
      <w:r w:rsidR="00C41702" w:rsidRPr="00682814">
        <w:rPr>
          <w:rFonts w:asciiTheme="majorHAnsi" w:hAnsiTheme="majorHAnsi"/>
          <w:b/>
          <w:bCs/>
          <w:szCs w:val="22"/>
        </w:rPr>
        <w:t xml:space="preserve"> </w:t>
      </w:r>
      <w:r w:rsidR="00C41702" w:rsidRPr="00682814">
        <w:rPr>
          <w:rFonts w:asciiTheme="majorHAnsi" w:hAnsiTheme="majorHAnsi"/>
          <w:b/>
          <w:bCs/>
          <w:color w:val="FF0000"/>
          <w:szCs w:val="22"/>
        </w:rPr>
        <w:t>COMMONLY NEGOTIATED</w:t>
      </w:r>
      <w:r w:rsidR="005D6A72" w:rsidRPr="00682814">
        <w:rPr>
          <w:rFonts w:asciiTheme="majorHAnsi" w:hAnsiTheme="majorHAnsi"/>
          <w:b/>
          <w:bCs/>
          <w:color w:val="FF0000"/>
          <w:szCs w:val="22"/>
        </w:rPr>
        <w:t xml:space="preserve"> &amp; HIGH PRIORITY</w:t>
      </w:r>
    </w:p>
    <w:p w14:paraId="3BBF15DC" w14:textId="68E99697" w:rsidR="00B156A8" w:rsidRPr="00682814" w:rsidRDefault="006A2FE0" w:rsidP="00B156A8">
      <w:pPr>
        <w:pStyle w:val="BBClause2"/>
        <w:keepNext/>
        <w:numPr>
          <w:ilvl w:val="0"/>
          <w:numId w:val="0"/>
        </w:numPr>
        <w:ind w:left="720"/>
        <w:rPr>
          <w:rFonts w:asciiTheme="majorHAnsi" w:hAnsiTheme="majorHAnsi"/>
          <w:szCs w:val="22"/>
        </w:rPr>
      </w:pPr>
      <w:r w:rsidRPr="00682814">
        <w:rPr>
          <w:rFonts w:asciiTheme="majorHAnsi" w:hAnsiTheme="majorHAnsi"/>
          <w:b/>
          <w:bCs/>
          <w:szCs w:val="22"/>
        </w:rPr>
        <w:t xml:space="preserve">Purpose: </w:t>
      </w:r>
      <w:r w:rsidR="00B156A8" w:rsidRPr="00682814">
        <w:rPr>
          <w:rFonts w:asciiTheme="majorHAnsi" w:hAnsiTheme="majorHAnsi"/>
          <w:szCs w:val="22"/>
        </w:rPr>
        <w:t xml:space="preserve">This clause sets out the consideration (i.e. payment) for the Assets, comprising the cash Purchase Price payable at Completion and (if applicable) the Purchaser's assumption of </w:t>
      </w:r>
      <w:r w:rsidR="00DE4A9F" w:rsidRPr="00682814">
        <w:rPr>
          <w:rFonts w:asciiTheme="majorHAnsi" w:hAnsiTheme="majorHAnsi"/>
          <w:szCs w:val="22"/>
        </w:rPr>
        <w:t xml:space="preserve">the </w:t>
      </w:r>
      <w:r w:rsidR="00B156A8" w:rsidRPr="00682814">
        <w:rPr>
          <w:rFonts w:asciiTheme="majorHAnsi" w:hAnsiTheme="majorHAnsi"/>
          <w:szCs w:val="22"/>
        </w:rPr>
        <w:t>Assumed Liabilities</w:t>
      </w:r>
      <w:r w:rsidR="001178C5" w:rsidRPr="00682814">
        <w:rPr>
          <w:rFonts w:asciiTheme="majorHAnsi" w:hAnsiTheme="majorHAnsi"/>
          <w:szCs w:val="22"/>
        </w:rPr>
        <w:t xml:space="preserve"> (see clause 7)</w:t>
      </w:r>
      <w:r w:rsidR="00B156A8" w:rsidRPr="00682814">
        <w:rPr>
          <w:rFonts w:asciiTheme="majorHAnsi" w:hAnsiTheme="majorHAnsi"/>
          <w:szCs w:val="22"/>
        </w:rPr>
        <w:t>.</w:t>
      </w:r>
    </w:p>
    <w:p w14:paraId="2CB6729D" w14:textId="77777777" w:rsidR="00B156A8" w:rsidRPr="00682814" w:rsidRDefault="00B156A8" w:rsidP="00B156A8">
      <w:pPr>
        <w:pStyle w:val="BBClause2"/>
        <w:keepNext/>
        <w:numPr>
          <w:ilvl w:val="0"/>
          <w:numId w:val="0"/>
        </w:numPr>
        <w:ind w:left="720"/>
        <w:rPr>
          <w:rFonts w:asciiTheme="majorHAnsi" w:hAnsiTheme="majorHAnsi"/>
          <w:b/>
          <w:bCs/>
          <w:szCs w:val="22"/>
        </w:rPr>
      </w:pPr>
      <w:r w:rsidRPr="00682814">
        <w:rPr>
          <w:rFonts w:asciiTheme="majorHAnsi" w:hAnsiTheme="majorHAnsi"/>
          <w:b/>
          <w:bCs/>
          <w:szCs w:val="22"/>
        </w:rPr>
        <w:t xml:space="preserve">Action required: </w:t>
      </w:r>
    </w:p>
    <w:p w14:paraId="6E57B4C5" w14:textId="51ADBD67" w:rsidR="00B156A8" w:rsidRPr="00682814" w:rsidRDefault="00B156A8" w:rsidP="00895300">
      <w:pPr>
        <w:pStyle w:val="BBClause2"/>
        <w:numPr>
          <w:ilvl w:val="0"/>
          <w:numId w:val="15"/>
        </w:numPr>
        <w:rPr>
          <w:rFonts w:asciiTheme="majorHAnsi" w:hAnsiTheme="majorHAnsi"/>
          <w:szCs w:val="22"/>
        </w:rPr>
      </w:pPr>
      <w:r w:rsidRPr="00682814">
        <w:rPr>
          <w:rFonts w:asciiTheme="majorHAnsi" w:hAnsiTheme="majorHAnsi"/>
          <w:szCs w:val="22"/>
        </w:rPr>
        <w:t>Insert the Purchase Price in pounds sterling</w:t>
      </w:r>
      <w:r w:rsidR="00C226C1">
        <w:rPr>
          <w:rFonts w:asciiTheme="majorHAnsi" w:hAnsiTheme="majorHAnsi"/>
          <w:szCs w:val="22"/>
        </w:rPr>
        <w:t>.</w:t>
      </w:r>
    </w:p>
    <w:p w14:paraId="35BECB33" w14:textId="06C18813" w:rsidR="001178C5" w:rsidRPr="00682814" w:rsidRDefault="001178C5" w:rsidP="00895300">
      <w:pPr>
        <w:pStyle w:val="BBClause2"/>
        <w:numPr>
          <w:ilvl w:val="0"/>
          <w:numId w:val="15"/>
        </w:numPr>
        <w:rPr>
          <w:rFonts w:asciiTheme="majorHAnsi" w:hAnsiTheme="majorHAnsi"/>
          <w:szCs w:val="22"/>
        </w:rPr>
      </w:pPr>
      <w:r w:rsidRPr="00682814">
        <w:rPr>
          <w:rFonts w:asciiTheme="majorHAnsi" w:hAnsiTheme="majorHAnsi"/>
          <w:szCs w:val="22"/>
        </w:rPr>
        <w:t xml:space="preserve">If the </w:t>
      </w:r>
      <w:r w:rsidR="00A46934">
        <w:rPr>
          <w:rFonts w:asciiTheme="majorHAnsi" w:hAnsiTheme="majorHAnsi"/>
          <w:szCs w:val="22"/>
        </w:rPr>
        <w:t>P</w:t>
      </w:r>
      <w:r w:rsidRPr="00682814">
        <w:rPr>
          <w:rFonts w:asciiTheme="majorHAnsi" w:hAnsiTheme="majorHAnsi"/>
          <w:szCs w:val="22"/>
        </w:rPr>
        <w:t>urchaser will be assuming liabilities</w:t>
      </w:r>
      <w:r w:rsidR="001754D9" w:rsidRPr="00682814">
        <w:rPr>
          <w:rFonts w:asciiTheme="majorHAnsi" w:hAnsiTheme="majorHAnsi"/>
          <w:szCs w:val="22"/>
        </w:rPr>
        <w:t xml:space="preserve"> (see clause 7)</w:t>
      </w:r>
      <w:r w:rsidRPr="00682814">
        <w:rPr>
          <w:rFonts w:asciiTheme="majorHAnsi" w:hAnsiTheme="majorHAnsi"/>
          <w:szCs w:val="22"/>
        </w:rPr>
        <w:t>, include clause 3.1.2; otherwise delete it</w:t>
      </w:r>
      <w:r w:rsidR="008A6E76">
        <w:rPr>
          <w:rFonts w:asciiTheme="majorHAnsi" w:hAnsiTheme="majorHAnsi"/>
          <w:szCs w:val="22"/>
        </w:rPr>
        <w:t>.</w:t>
      </w:r>
    </w:p>
    <w:p w14:paraId="73863113" w14:textId="2F52ABD5" w:rsidR="001178C5" w:rsidRPr="00682814" w:rsidRDefault="001178C5" w:rsidP="00895300">
      <w:pPr>
        <w:pStyle w:val="BBClause2"/>
        <w:numPr>
          <w:ilvl w:val="0"/>
          <w:numId w:val="15"/>
        </w:numPr>
        <w:rPr>
          <w:rFonts w:asciiTheme="majorHAnsi" w:hAnsiTheme="majorHAnsi"/>
          <w:szCs w:val="22"/>
        </w:rPr>
      </w:pPr>
      <w:r w:rsidRPr="00682814">
        <w:rPr>
          <w:rFonts w:asciiTheme="majorHAnsi" w:hAnsiTheme="majorHAnsi"/>
          <w:szCs w:val="22"/>
        </w:rPr>
        <w:t xml:space="preserve">Complete Schedule 1 (Purchase Price Allocation) to allocate the Purchase Price between different </w:t>
      </w:r>
      <w:r w:rsidR="00DE4A9F" w:rsidRPr="00682814">
        <w:rPr>
          <w:rFonts w:asciiTheme="majorHAnsi" w:hAnsiTheme="majorHAnsi"/>
          <w:szCs w:val="22"/>
        </w:rPr>
        <w:t>A</w:t>
      </w:r>
      <w:r w:rsidRPr="00682814">
        <w:rPr>
          <w:rFonts w:asciiTheme="majorHAnsi" w:hAnsiTheme="majorHAnsi"/>
          <w:szCs w:val="22"/>
        </w:rPr>
        <w:t>sset categories</w:t>
      </w:r>
      <w:r w:rsidR="008A6E76">
        <w:rPr>
          <w:rFonts w:asciiTheme="majorHAnsi" w:hAnsiTheme="majorHAnsi"/>
          <w:szCs w:val="22"/>
        </w:rPr>
        <w:t>.</w:t>
      </w:r>
    </w:p>
    <w:p w14:paraId="7E15A607" w14:textId="77777777" w:rsidR="0015452B" w:rsidRPr="00682814" w:rsidRDefault="00003DAD" w:rsidP="0015452B">
      <w:pPr>
        <w:pStyle w:val="BBClause2"/>
        <w:keepNext/>
        <w:numPr>
          <w:ilvl w:val="0"/>
          <w:numId w:val="0"/>
        </w:numPr>
        <w:ind w:left="720"/>
        <w:rPr>
          <w:rFonts w:asciiTheme="majorHAnsi" w:hAnsiTheme="majorHAnsi"/>
          <w:szCs w:val="22"/>
        </w:rPr>
      </w:pPr>
      <w:r w:rsidRPr="00682814">
        <w:rPr>
          <w:rFonts w:asciiTheme="majorHAnsi" w:hAnsiTheme="majorHAnsi"/>
          <w:b/>
          <w:bCs/>
          <w:szCs w:val="22"/>
        </w:rPr>
        <w:t xml:space="preserve">Guidance for CEG: </w:t>
      </w:r>
      <w:r w:rsidR="001178C5" w:rsidRPr="00682814">
        <w:rPr>
          <w:rFonts w:asciiTheme="majorHAnsi" w:hAnsiTheme="majorHAnsi"/>
          <w:szCs w:val="22"/>
        </w:rPr>
        <w:t xml:space="preserve">The </w:t>
      </w:r>
      <w:r w:rsidR="00DE4A9F" w:rsidRPr="00682814">
        <w:rPr>
          <w:rFonts w:asciiTheme="majorHAnsi" w:hAnsiTheme="majorHAnsi"/>
          <w:szCs w:val="22"/>
        </w:rPr>
        <w:t>P</w:t>
      </w:r>
      <w:r w:rsidR="001178C5" w:rsidRPr="00682814">
        <w:rPr>
          <w:rFonts w:asciiTheme="majorHAnsi" w:hAnsiTheme="majorHAnsi"/>
          <w:szCs w:val="22"/>
        </w:rPr>
        <w:t xml:space="preserve">urchase </w:t>
      </w:r>
      <w:r w:rsidR="00DE4A9F" w:rsidRPr="00682814">
        <w:rPr>
          <w:rFonts w:asciiTheme="majorHAnsi" w:hAnsiTheme="majorHAnsi"/>
          <w:szCs w:val="22"/>
        </w:rPr>
        <w:t>P</w:t>
      </w:r>
      <w:r w:rsidR="001178C5" w:rsidRPr="00682814">
        <w:rPr>
          <w:rFonts w:asciiTheme="majorHAnsi" w:hAnsiTheme="majorHAnsi"/>
          <w:szCs w:val="22"/>
        </w:rPr>
        <w:t>rice allocation in Schedule 1 is important for tax and accounting purposes, as the Purchaser will need to depreciate or amortise the assets for tax purposes and the Seller will need to report gains or losses on each asset class</w:t>
      </w:r>
      <w:r w:rsidR="0015452B" w:rsidRPr="00682814">
        <w:rPr>
          <w:rFonts w:asciiTheme="majorHAnsi" w:hAnsiTheme="majorHAnsi"/>
          <w:szCs w:val="22"/>
        </w:rPr>
        <w:t xml:space="preserve">. </w:t>
      </w:r>
    </w:p>
    <w:p w14:paraId="1F8F4BC3" w14:textId="77777777" w:rsidR="00E9673A" w:rsidRPr="00682814" w:rsidRDefault="00E9673A" w:rsidP="00E9673A">
      <w:pPr>
        <w:pStyle w:val="BBClause2"/>
        <w:keepNext/>
        <w:rPr>
          <w:rFonts w:asciiTheme="majorHAnsi" w:hAnsiTheme="majorHAnsi"/>
          <w:b/>
          <w:bCs/>
          <w:szCs w:val="22"/>
          <w:u w:val="single"/>
        </w:rPr>
      </w:pPr>
      <w:r w:rsidRPr="00682814">
        <w:rPr>
          <w:rFonts w:asciiTheme="majorHAnsi" w:hAnsiTheme="majorHAnsi"/>
          <w:b/>
          <w:bCs/>
          <w:szCs w:val="22"/>
          <w:u w:val="single"/>
        </w:rPr>
        <w:t xml:space="preserve">Clause 4: Completion </w:t>
      </w:r>
    </w:p>
    <w:p w14:paraId="575A3CFF" w14:textId="77777777" w:rsidR="00D21457" w:rsidRPr="00682814" w:rsidRDefault="00E9673A" w:rsidP="00E9673A">
      <w:pPr>
        <w:pStyle w:val="BBClause2"/>
        <w:keepNext/>
        <w:numPr>
          <w:ilvl w:val="0"/>
          <w:numId w:val="0"/>
        </w:numPr>
        <w:ind w:left="720"/>
        <w:rPr>
          <w:rFonts w:asciiTheme="majorHAnsi" w:hAnsiTheme="majorHAnsi"/>
          <w:szCs w:val="22"/>
        </w:rPr>
      </w:pPr>
      <w:r w:rsidRPr="00682814">
        <w:rPr>
          <w:rFonts w:asciiTheme="majorHAnsi" w:hAnsiTheme="majorHAnsi"/>
          <w:b/>
          <w:bCs/>
          <w:szCs w:val="22"/>
        </w:rPr>
        <w:t xml:space="preserve">Purpose: </w:t>
      </w:r>
      <w:r w:rsidRPr="00682814">
        <w:rPr>
          <w:rFonts w:asciiTheme="majorHAnsi" w:hAnsiTheme="majorHAnsi"/>
          <w:szCs w:val="22"/>
        </w:rPr>
        <w:t>This clause sets out when Completion will take place</w:t>
      </w:r>
      <w:r w:rsidR="0037059C" w:rsidRPr="00682814">
        <w:rPr>
          <w:rFonts w:asciiTheme="majorHAnsi" w:hAnsiTheme="majorHAnsi"/>
          <w:szCs w:val="22"/>
        </w:rPr>
        <w:t xml:space="preserve"> (immediately after the Agreement is signed)</w:t>
      </w:r>
      <w:r w:rsidR="00DB7B05" w:rsidRPr="00682814">
        <w:rPr>
          <w:rFonts w:asciiTheme="majorHAnsi" w:hAnsiTheme="majorHAnsi"/>
          <w:szCs w:val="22"/>
        </w:rPr>
        <w:t xml:space="preserve"> and</w:t>
      </w:r>
      <w:r w:rsidRPr="00682814">
        <w:rPr>
          <w:rFonts w:asciiTheme="majorHAnsi" w:hAnsiTheme="majorHAnsi"/>
          <w:szCs w:val="22"/>
        </w:rPr>
        <w:t xml:space="preserve"> </w:t>
      </w:r>
      <w:r w:rsidR="001754D9" w:rsidRPr="00682814">
        <w:rPr>
          <w:rFonts w:asciiTheme="majorHAnsi" w:hAnsiTheme="majorHAnsi"/>
          <w:szCs w:val="22"/>
        </w:rPr>
        <w:t xml:space="preserve">includes </w:t>
      </w:r>
      <w:r w:rsidRPr="00682814">
        <w:rPr>
          <w:rFonts w:asciiTheme="majorHAnsi" w:hAnsiTheme="majorHAnsi"/>
          <w:szCs w:val="22"/>
        </w:rPr>
        <w:t>the mechanics of what must happen at Completio</w:t>
      </w:r>
      <w:r w:rsidR="00DB7B05" w:rsidRPr="00682814">
        <w:rPr>
          <w:rFonts w:asciiTheme="majorHAnsi" w:hAnsiTheme="majorHAnsi"/>
          <w:szCs w:val="22"/>
        </w:rPr>
        <w:t>n</w:t>
      </w:r>
      <w:r w:rsidR="008725D2" w:rsidRPr="00682814">
        <w:rPr>
          <w:rFonts w:asciiTheme="majorHAnsi" w:hAnsiTheme="majorHAnsi"/>
          <w:szCs w:val="22"/>
        </w:rPr>
        <w:t xml:space="preserve"> (including what must be delivered by the Seller (clause 4.2) and the Purchaser (clause 4.3))</w:t>
      </w:r>
      <w:r w:rsidR="00DB7B05" w:rsidRPr="00682814">
        <w:rPr>
          <w:rFonts w:asciiTheme="majorHAnsi" w:hAnsiTheme="majorHAnsi"/>
          <w:szCs w:val="22"/>
        </w:rPr>
        <w:t>.</w:t>
      </w:r>
      <w:r w:rsidR="00DE4A9F" w:rsidRPr="00682814">
        <w:rPr>
          <w:rFonts w:asciiTheme="majorHAnsi" w:hAnsiTheme="majorHAnsi"/>
          <w:szCs w:val="22"/>
        </w:rPr>
        <w:t xml:space="preserve"> </w:t>
      </w:r>
    </w:p>
    <w:p w14:paraId="3BE2F594" w14:textId="77777777" w:rsidR="00E9673A" w:rsidRPr="00682814" w:rsidRDefault="00780AE6" w:rsidP="00E9673A">
      <w:pPr>
        <w:pStyle w:val="BBClause2"/>
        <w:keepNext/>
        <w:numPr>
          <w:ilvl w:val="0"/>
          <w:numId w:val="0"/>
        </w:numPr>
        <w:ind w:left="720"/>
        <w:rPr>
          <w:rFonts w:asciiTheme="majorHAnsi" w:hAnsiTheme="majorHAnsi"/>
          <w:szCs w:val="22"/>
        </w:rPr>
      </w:pPr>
      <w:r w:rsidRPr="00682814">
        <w:rPr>
          <w:rFonts w:asciiTheme="majorHAnsi" w:hAnsiTheme="majorHAnsi"/>
          <w:szCs w:val="22"/>
        </w:rPr>
        <w:t xml:space="preserve">Alternatively, </w:t>
      </w:r>
      <w:r w:rsidR="00DE4A9F" w:rsidRPr="00682814">
        <w:rPr>
          <w:rFonts w:asciiTheme="majorHAnsi" w:hAnsiTheme="majorHAnsi"/>
          <w:szCs w:val="22"/>
        </w:rPr>
        <w:t xml:space="preserve">the Agreement could be amended </w:t>
      </w:r>
      <w:r w:rsidR="00D21457" w:rsidRPr="00682814">
        <w:rPr>
          <w:rFonts w:asciiTheme="majorHAnsi" w:hAnsiTheme="majorHAnsi"/>
          <w:szCs w:val="22"/>
        </w:rPr>
        <w:t>such that</w:t>
      </w:r>
      <w:r w:rsidR="00DE4A9F" w:rsidRPr="00682814">
        <w:rPr>
          <w:rFonts w:asciiTheme="majorHAnsi" w:hAnsiTheme="majorHAnsi"/>
          <w:szCs w:val="22"/>
        </w:rPr>
        <w:t xml:space="preserve"> Completion</w:t>
      </w:r>
      <w:r w:rsidR="00D21457" w:rsidRPr="00682814">
        <w:rPr>
          <w:rFonts w:asciiTheme="majorHAnsi" w:hAnsiTheme="majorHAnsi"/>
          <w:szCs w:val="22"/>
        </w:rPr>
        <w:t xml:space="preserve"> takes place</w:t>
      </w:r>
      <w:r w:rsidR="00DE4A9F" w:rsidRPr="00682814">
        <w:rPr>
          <w:rFonts w:asciiTheme="majorHAnsi" w:hAnsiTheme="majorHAnsi"/>
          <w:szCs w:val="22"/>
        </w:rPr>
        <w:t xml:space="preserve"> once certain conditions have been satisfied (</w:t>
      </w:r>
      <w:r w:rsidR="00D21457" w:rsidRPr="00682814">
        <w:rPr>
          <w:rFonts w:asciiTheme="majorHAnsi" w:hAnsiTheme="majorHAnsi"/>
          <w:szCs w:val="22"/>
        </w:rPr>
        <w:t>e.g.</w:t>
      </w:r>
      <w:r w:rsidR="00DE4A9F" w:rsidRPr="00682814">
        <w:rPr>
          <w:rFonts w:asciiTheme="majorHAnsi" w:hAnsiTheme="majorHAnsi"/>
          <w:szCs w:val="22"/>
        </w:rPr>
        <w:t xml:space="preserve"> </w:t>
      </w:r>
      <w:r w:rsidRPr="00682814">
        <w:rPr>
          <w:rFonts w:asciiTheme="majorHAnsi" w:hAnsiTheme="majorHAnsi"/>
          <w:szCs w:val="22"/>
        </w:rPr>
        <w:t>the Seller having obtained the consent of contractual counterparties to assign various Contracts to the Purchaser</w:t>
      </w:r>
      <w:r w:rsidR="00E6348E" w:rsidRPr="00682814">
        <w:rPr>
          <w:rFonts w:asciiTheme="majorHAnsi" w:hAnsiTheme="majorHAnsi"/>
          <w:szCs w:val="22"/>
        </w:rPr>
        <w:t>, or the Purchaser, Seller and counterparties to the relevant Contracts having entered deeds of novation</w:t>
      </w:r>
      <w:r w:rsidRPr="00682814">
        <w:rPr>
          <w:rFonts w:asciiTheme="majorHAnsi" w:hAnsiTheme="majorHAnsi"/>
          <w:szCs w:val="22"/>
        </w:rPr>
        <w:t>).</w:t>
      </w:r>
      <w:r w:rsidR="00461D3D" w:rsidRPr="00682814">
        <w:rPr>
          <w:rFonts w:asciiTheme="majorHAnsi" w:hAnsiTheme="majorHAnsi"/>
          <w:szCs w:val="22"/>
        </w:rPr>
        <w:t xml:space="preserve"> </w:t>
      </w:r>
    </w:p>
    <w:p w14:paraId="0CF3FAAC" w14:textId="77777777" w:rsidR="00DB7B05" w:rsidRPr="00682814" w:rsidRDefault="00DB7B05" w:rsidP="00E9673A">
      <w:pPr>
        <w:pStyle w:val="BBClause2"/>
        <w:keepNext/>
        <w:numPr>
          <w:ilvl w:val="0"/>
          <w:numId w:val="0"/>
        </w:numPr>
        <w:ind w:left="720"/>
        <w:rPr>
          <w:rFonts w:asciiTheme="majorHAnsi" w:hAnsiTheme="majorHAnsi"/>
          <w:szCs w:val="22"/>
        </w:rPr>
      </w:pPr>
      <w:r w:rsidRPr="00682814">
        <w:rPr>
          <w:rFonts w:asciiTheme="majorHAnsi" w:hAnsiTheme="majorHAnsi"/>
          <w:b/>
          <w:bCs/>
          <w:szCs w:val="22"/>
        </w:rPr>
        <w:t xml:space="preserve">Action Required: </w:t>
      </w:r>
    </w:p>
    <w:p w14:paraId="06E44C0A" w14:textId="62870A9E" w:rsidR="00D21457" w:rsidRPr="00682814" w:rsidRDefault="0037059C" w:rsidP="00895300">
      <w:pPr>
        <w:pStyle w:val="BBClause2"/>
        <w:numPr>
          <w:ilvl w:val="0"/>
          <w:numId w:val="15"/>
        </w:numPr>
        <w:rPr>
          <w:rFonts w:asciiTheme="majorHAnsi" w:hAnsiTheme="majorHAnsi"/>
          <w:szCs w:val="22"/>
        </w:rPr>
      </w:pPr>
      <w:r w:rsidRPr="00682814">
        <w:rPr>
          <w:rFonts w:asciiTheme="majorHAnsi" w:hAnsiTheme="majorHAnsi"/>
          <w:szCs w:val="22"/>
        </w:rPr>
        <w:t xml:space="preserve">Confirm </w:t>
      </w:r>
      <w:r w:rsidR="00D21457" w:rsidRPr="00682814">
        <w:rPr>
          <w:rFonts w:asciiTheme="majorHAnsi" w:hAnsiTheme="majorHAnsi"/>
          <w:szCs w:val="22"/>
        </w:rPr>
        <w:t xml:space="preserve">whether Completion will take place immediately after signature and exchange of the Agreement </w:t>
      </w:r>
      <w:r w:rsidRPr="00682814">
        <w:rPr>
          <w:rFonts w:asciiTheme="majorHAnsi" w:hAnsiTheme="majorHAnsi"/>
          <w:szCs w:val="22"/>
        </w:rPr>
        <w:t>as set out in clause 4.1</w:t>
      </w:r>
      <w:r w:rsidR="008A6E76">
        <w:rPr>
          <w:rFonts w:asciiTheme="majorHAnsi" w:hAnsiTheme="majorHAnsi"/>
          <w:szCs w:val="22"/>
        </w:rPr>
        <w:t>.</w:t>
      </w:r>
    </w:p>
    <w:p w14:paraId="7F45CDE8" w14:textId="46362B83" w:rsidR="00DB7B05" w:rsidRPr="00682814" w:rsidRDefault="00DB7B05" w:rsidP="00895300">
      <w:pPr>
        <w:pStyle w:val="BBClause2"/>
        <w:numPr>
          <w:ilvl w:val="0"/>
          <w:numId w:val="15"/>
        </w:numPr>
        <w:rPr>
          <w:rFonts w:asciiTheme="majorHAnsi" w:hAnsiTheme="majorHAnsi"/>
          <w:szCs w:val="22"/>
        </w:rPr>
      </w:pPr>
      <w:r w:rsidRPr="00682814">
        <w:rPr>
          <w:rFonts w:asciiTheme="majorHAnsi" w:hAnsiTheme="majorHAnsi"/>
          <w:szCs w:val="22"/>
        </w:rPr>
        <w:t>Review the list of documents and items the Seller must deliver at Completion and amend it as necessary for the specific Assets being transferred</w:t>
      </w:r>
      <w:r w:rsidR="0037059C" w:rsidRPr="00682814">
        <w:rPr>
          <w:rFonts w:asciiTheme="majorHAnsi" w:hAnsiTheme="majorHAnsi"/>
          <w:szCs w:val="22"/>
        </w:rPr>
        <w:t xml:space="preserve"> (see clause 4.2)</w:t>
      </w:r>
      <w:r w:rsidR="008A6E76">
        <w:rPr>
          <w:rFonts w:asciiTheme="majorHAnsi" w:hAnsiTheme="majorHAnsi"/>
          <w:szCs w:val="22"/>
        </w:rPr>
        <w:t>.</w:t>
      </w:r>
    </w:p>
    <w:p w14:paraId="33F938EA" w14:textId="54D7EA89" w:rsidR="00DB7B05" w:rsidRPr="00682814" w:rsidRDefault="00DB7B05" w:rsidP="00895300">
      <w:pPr>
        <w:pStyle w:val="BBClause2"/>
        <w:numPr>
          <w:ilvl w:val="0"/>
          <w:numId w:val="15"/>
        </w:numPr>
        <w:rPr>
          <w:rFonts w:asciiTheme="majorHAnsi" w:hAnsiTheme="majorHAnsi"/>
          <w:szCs w:val="22"/>
        </w:rPr>
      </w:pPr>
      <w:r w:rsidRPr="00682814">
        <w:rPr>
          <w:rFonts w:asciiTheme="majorHAnsi" w:hAnsiTheme="majorHAnsi"/>
          <w:szCs w:val="22"/>
        </w:rPr>
        <w:t>If any Assets are subject to Encumbrances requiring release, ensure clause 4.2.7 is included and completed; otherwise delete</w:t>
      </w:r>
      <w:r w:rsidR="008A6E76">
        <w:rPr>
          <w:rFonts w:asciiTheme="majorHAnsi" w:hAnsiTheme="majorHAnsi"/>
          <w:szCs w:val="22"/>
        </w:rPr>
        <w:t>.</w:t>
      </w:r>
    </w:p>
    <w:p w14:paraId="7B0937C1" w14:textId="6F83317B" w:rsidR="00DB7B05" w:rsidRPr="00682814" w:rsidRDefault="00DB7B05" w:rsidP="00895300">
      <w:pPr>
        <w:pStyle w:val="BBClause2"/>
        <w:numPr>
          <w:ilvl w:val="0"/>
          <w:numId w:val="15"/>
        </w:numPr>
        <w:rPr>
          <w:rFonts w:asciiTheme="majorHAnsi" w:hAnsiTheme="majorHAnsi"/>
          <w:szCs w:val="22"/>
        </w:rPr>
      </w:pPr>
      <w:r w:rsidRPr="00682814">
        <w:rPr>
          <w:rFonts w:asciiTheme="majorHAnsi" w:hAnsiTheme="majorHAnsi"/>
          <w:szCs w:val="22"/>
        </w:rPr>
        <w:t xml:space="preserve">Amend clause 4.3.1(a) (if necessary) to reflect the constitutional requirements of the </w:t>
      </w:r>
      <w:r w:rsidR="000E34EF" w:rsidRPr="00682814">
        <w:rPr>
          <w:rFonts w:asciiTheme="majorHAnsi" w:hAnsiTheme="majorHAnsi"/>
          <w:szCs w:val="22"/>
        </w:rPr>
        <w:t>Purchaser</w:t>
      </w:r>
      <w:r w:rsidR="008A6E76">
        <w:rPr>
          <w:rFonts w:asciiTheme="majorHAnsi" w:hAnsiTheme="majorHAnsi"/>
          <w:szCs w:val="22"/>
        </w:rPr>
        <w:t>.</w:t>
      </w:r>
    </w:p>
    <w:p w14:paraId="2BACE3A5" w14:textId="77777777" w:rsidR="00DB7B05" w:rsidRPr="00682814" w:rsidRDefault="00DB7B05" w:rsidP="0025676F">
      <w:pPr>
        <w:pStyle w:val="BBClause2"/>
        <w:keepNext/>
        <w:rPr>
          <w:rFonts w:asciiTheme="majorHAnsi" w:hAnsiTheme="majorHAnsi"/>
          <w:b/>
          <w:bCs/>
          <w:szCs w:val="22"/>
          <w:u w:val="single"/>
        </w:rPr>
      </w:pPr>
      <w:r w:rsidRPr="00682814">
        <w:rPr>
          <w:rFonts w:asciiTheme="majorHAnsi" w:hAnsiTheme="majorHAnsi"/>
          <w:b/>
          <w:bCs/>
          <w:szCs w:val="22"/>
          <w:u w:val="single"/>
        </w:rPr>
        <w:t xml:space="preserve">Clause 5: Seller Warranties </w:t>
      </w:r>
      <w:r w:rsidR="00C41702" w:rsidRPr="00682814">
        <w:rPr>
          <w:rFonts w:asciiTheme="majorHAnsi" w:hAnsiTheme="majorHAnsi"/>
          <w:b/>
          <w:bCs/>
          <w:color w:val="FF0000"/>
          <w:szCs w:val="22"/>
        </w:rPr>
        <w:t>COMMONLY NEGOTIATED</w:t>
      </w:r>
    </w:p>
    <w:p w14:paraId="22A60696" w14:textId="77777777" w:rsidR="006011BC" w:rsidRPr="00682814" w:rsidRDefault="0025676F" w:rsidP="0025676F">
      <w:pPr>
        <w:pStyle w:val="BBClause2"/>
        <w:keepNext/>
        <w:numPr>
          <w:ilvl w:val="0"/>
          <w:numId w:val="0"/>
        </w:numPr>
        <w:ind w:left="720"/>
        <w:rPr>
          <w:rFonts w:asciiTheme="majorHAnsi" w:hAnsiTheme="majorHAnsi"/>
          <w:szCs w:val="22"/>
        </w:rPr>
      </w:pPr>
      <w:r w:rsidRPr="00682814">
        <w:rPr>
          <w:rFonts w:asciiTheme="majorHAnsi" w:hAnsiTheme="majorHAnsi"/>
          <w:b/>
          <w:bCs/>
          <w:szCs w:val="22"/>
        </w:rPr>
        <w:t xml:space="preserve">Purpose: </w:t>
      </w:r>
      <w:r w:rsidRPr="00682814">
        <w:rPr>
          <w:rFonts w:asciiTheme="majorHAnsi" w:hAnsiTheme="majorHAnsi"/>
          <w:szCs w:val="22"/>
        </w:rPr>
        <w:t xml:space="preserve">This clause contains </w:t>
      </w:r>
      <w:r w:rsidR="000E34EF" w:rsidRPr="00682814">
        <w:rPr>
          <w:rFonts w:asciiTheme="majorHAnsi" w:hAnsiTheme="majorHAnsi"/>
          <w:szCs w:val="22"/>
        </w:rPr>
        <w:t>the W</w:t>
      </w:r>
      <w:r w:rsidRPr="00682814">
        <w:rPr>
          <w:rFonts w:asciiTheme="majorHAnsi" w:hAnsiTheme="majorHAnsi"/>
          <w:szCs w:val="22"/>
        </w:rPr>
        <w:t xml:space="preserve">arranties </w:t>
      </w:r>
      <w:r w:rsidR="00C41702" w:rsidRPr="00682814">
        <w:rPr>
          <w:rFonts w:asciiTheme="majorHAnsi" w:hAnsiTheme="majorHAnsi"/>
          <w:szCs w:val="22"/>
        </w:rPr>
        <w:t>given by</w:t>
      </w:r>
      <w:r w:rsidRPr="00682814">
        <w:rPr>
          <w:rFonts w:asciiTheme="majorHAnsi" w:hAnsiTheme="majorHAnsi"/>
          <w:szCs w:val="22"/>
        </w:rPr>
        <w:t xml:space="preserve"> the Seller to the Purchaser</w:t>
      </w:r>
      <w:r w:rsidR="000E34EF" w:rsidRPr="00682814">
        <w:rPr>
          <w:rFonts w:asciiTheme="majorHAnsi" w:hAnsiTheme="majorHAnsi"/>
          <w:szCs w:val="22"/>
        </w:rPr>
        <w:t xml:space="preserve">. The </w:t>
      </w:r>
      <w:r w:rsidRPr="00682814">
        <w:rPr>
          <w:rFonts w:asciiTheme="majorHAnsi" w:hAnsiTheme="majorHAnsi"/>
          <w:szCs w:val="22"/>
        </w:rPr>
        <w:t xml:space="preserve">Warranties are factual statements </w:t>
      </w:r>
      <w:r w:rsidR="000E34EF" w:rsidRPr="00682814">
        <w:rPr>
          <w:rFonts w:asciiTheme="majorHAnsi" w:hAnsiTheme="majorHAnsi"/>
          <w:szCs w:val="22"/>
        </w:rPr>
        <w:t xml:space="preserve">regarding the Developer’s title to the Assets, the Developer’s capacity to enter into the Agreement and the </w:t>
      </w:r>
      <w:r w:rsidR="009A3BD0" w:rsidRPr="00682814">
        <w:rPr>
          <w:rFonts w:asciiTheme="majorHAnsi" w:hAnsiTheme="majorHAnsi"/>
          <w:szCs w:val="22"/>
        </w:rPr>
        <w:t>t</w:t>
      </w:r>
      <w:r w:rsidR="000E34EF" w:rsidRPr="00682814">
        <w:rPr>
          <w:rFonts w:asciiTheme="majorHAnsi" w:hAnsiTheme="majorHAnsi"/>
          <w:szCs w:val="22"/>
        </w:rPr>
        <w:t>ransaction, the Developer’s solvency</w:t>
      </w:r>
      <w:r w:rsidR="00C41702" w:rsidRPr="00682814">
        <w:rPr>
          <w:rFonts w:asciiTheme="majorHAnsi" w:hAnsiTheme="majorHAnsi"/>
          <w:szCs w:val="22"/>
        </w:rPr>
        <w:t>,</w:t>
      </w:r>
      <w:r w:rsidR="000E34EF" w:rsidRPr="00682814">
        <w:rPr>
          <w:rFonts w:asciiTheme="majorHAnsi" w:hAnsiTheme="majorHAnsi"/>
          <w:szCs w:val="22"/>
        </w:rPr>
        <w:t xml:space="preserve"> and the state and condition of the Assets. If a Warranty </w:t>
      </w:r>
      <w:r w:rsidR="000F7BA8" w:rsidRPr="00682814">
        <w:rPr>
          <w:rFonts w:asciiTheme="majorHAnsi" w:hAnsiTheme="majorHAnsi"/>
          <w:szCs w:val="22"/>
        </w:rPr>
        <w:t xml:space="preserve">is proven to be false, </w:t>
      </w:r>
      <w:r w:rsidR="000F7BA8" w:rsidRPr="00682814">
        <w:rPr>
          <w:rFonts w:asciiTheme="majorHAnsi" w:hAnsiTheme="majorHAnsi"/>
          <w:szCs w:val="22"/>
        </w:rPr>
        <w:lastRenderedPageBreak/>
        <w:t xml:space="preserve">then the </w:t>
      </w:r>
      <w:r w:rsidR="009C1443" w:rsidRPr="00682814">
        <w:rPr>
          <w:rFonts w:asciiTheme="majorHAnsi" w:hAnsiTheme="majorHAnsi"/>
          <w:szCs w:val="22"/>
        </w:rPr>
        <w:t>Purchaser</w:t>
      </w:r>
      <w:r w:rsidR="000F7BA8" w:rsidRPr="00682814">
        <w:rPr>
          <w:rFonts w:asciiTheme="majorHAnsi" w:hAnsiTheme="majorHAnsi"/>
          <w:szCs w:val="22"/>
        </w:rPr>
        <w:t xml:space="preserve"> m</w:t>
      </w:r>
      <w:r w:rsidR="00C41702" w:rsidRPr="00682814">
        <w:rPr>
          <w:rFonts w:asciiTheme="majorHAnsi" w:hAnsiTheme="majorHAnsi"/>
          <w:szCs w:val="22"/>
        </w:rPr>
        <w:t>ay</w:t>
      </w:r>
      <w:r w:rsidR="000F7BA8" w:rsidRPr="00682814">
        <w:rPr>
          <w:rFonts w:asciiTheme="majorHAnsi" w:hAnsiTheme="majorHAnsi"/>
          <w:szCs w:val="22"/>
        </w:rPr>
        <w:t xml:space="preserve"> be able to bring a claim against the </w:t>
      </w:r>
      <w:r w:rsidR="009C1443" w:rsidRPr="00682814">
        <w:rPr>
          <w:rFonts w:asciiTheme="majorHAnsi" w:hAnsiTheme="majorHAnsi"/>
          <w:szCs w:val="22"/>
        </w:rPr>
        <w:t>Seller</w:t>
      </w:r>
      <w:r w:rsidR="000F7BA8" w:rsidRPr="00682814">
        <w:rPr>
          <w:rFonts w:asciiTheme="majorHAnsi" w:hAnsiTheme="majorHAnsi"/>
          <w:szCs w:val="22"/>
        </w:rPr>
        <w:t xml:space="preserve"> </w:t>
      </w:r>
      <w:r w:rsidRPr="00682814">
        <w:rPr>
          <w:rFonts w:asciiTheme="majorHAnsi" w:hAnsiTheme="majorHAnsi"/>
          <w:szCs w:val="22"/>
        </w:rPr>
        <w:t>for damages</w:t>
      </w:r>
      <w:r w:rsidR="000E34EF" w:rsidRPr="00682814">
        <w:rPr>
          <w:rFonts w:asciiTheme="majorHAnsi" w:hAnsiTheme="majorHAnsi"/>
          <w:szCs w:val="22"/>
        </w:rPr>
        <w:t xml:space="preserve"> for breach of warranty</w:t>
      </w:r>
      <w:r w:rsidRPr="00682814">
        <w:rPr>
          <w:rFonts w:asciiTheme="majorHAnsi" w:hAnsiTheme="majorHAnsi"/>
          <w:szCs w:val="22"/>
        </w:rPr>
        <w:t xml:space="preserve">. </w:t>
      </w:r>
    </w:p>
    <w:p w14:paraId="56577392" w14:textId="77777777" w:rsidR="0025676F" w:rsidRPr="00682814" w:rsidRDefault="0025676F" w:rsidP="0025676F">
      <w:pPr>
        <w:pStyle w:val="BBClause2"/>
        <w:keepNext/>
        <w:numPr>
          <w:ilvl w:val="0"/>
          <w:numId w:val="0"/>
        </w:numPr>
        <w:ind w:left="720"/>
        <w:rPr>
          <w:rFonts w:asciiTheme="majorHAnsi" w:hAnsiTheme="majorHAnsi"/>
          <w:b/>
          <w:bCs/>
          <w:szCs w:val="22"/>
        </w:rPr>
      </w:pPr>
      <w:r w:rsidRPr="00682814">
        <w:rPr>
          <w:rFonts w:asciiTheme="majorHAnsi" w:hAnsiTheme="majorHAnsi"/>
          <w:szCs w:val="22"/>
        </w:rPr>
        <w:t xml:space="preserve">This clause also contains </w:t>
      </w:r>
      <w:r w:rsidR="0016056E" w:rsidRPr="00682814">
        <w:rPr>
          <w:rFonts w:asciiTheme="majorHAnsi" w:hAnsiTheme="majorHAnsi"/>
          <w:szCs w:val="22"/>
        </w:rPr>
        <w:t xml:space="preserve">an optional subclause </w:t>
      </w:r>
      <w:r w:rsidRPr="00682814">
        <w:rPr>
          <w:rFonts w:asciiTheme="majorHAnsi" w:hAnsiTheme="majorHAnsi"/>
          <w:szCs w:val="22"/>
        </w:rPr>
        <w:t>refer</w:t>
      </w:r>
      <w:r w:rsidR="0016056E" w:rsidRPr="00682814">
        <w:rPr>
          <w:rFonts w:asciiTheme="majorHAnsi" w:hAnsiTheme="majorHAnsi"/>
          <w:szCs w:val="22"/>
        </w:rPr>
        <w:t>ring</w:t>
      </w:r>
      <w:r w:rsidRPr="00682814">
        <w:rPr>
          <w:rFonts w:asciiTheme="majorHAnsi" w:hAnsiTheme="majorHAnsi"/>
          <w:szCs w:val="22"/>
        </w:rPr>
        <w:t xml:space="preserve"> to a</w:t>
      </w:r>
      <w:r w:rsidR="00891607" w:rsidRPr="00682814">
        <w:rPr>
          <w:rFonts w:asciiTheme="majorHAnsi" w:hAnsiTheme="majorHAnsi"/>
          <w:szCs w:val="22"/>
        </w:rPr>
        <w:t xml:space="preserve"> </w:t>
      </w:r>
      <w:r w:rsidR="000F7BA8" w:rsidRPr="00682814">
        <w:rPr>
          <w:rFonts w:asciiTheme="majorHAnsi" w:hAnsiTheme="majorHAnsi"/>
          <w:szCs w:val="22"/>
        </w:rPr>
        <w:t>D</w:t>
      </w:r>
      <w:r w:rsidRPr="00682814">
        <w:rPr>
          <w:rFonts w:asciiTheme="majorHAnsi" w:hAnsiTheme="majorHAnsi"/>
          <w:szCs w:val="22"/>
        </w:rPr>
        <w:t xml:space="preserve">isclosure </w:t>
      </w:r>
      <w:r w:rsidR="000F7BA8" w:rsidRPr="00682814">
        <w:rPr>
          <w:rFonts w:asciiTheme="majorHAnsi" w:hAnsiTheme="majorHAnsi"/>
          <w:szCs w:val="22"/>
        </w:rPr>
        <w:t>L</w:t>
      </w:r>
      <w:r w:rsidRPr="00682814">
        <w:rPr>
          <w:rFonts w:asciiTheme="majorHAnsi" w:hAnsiTheme="majorHAnsi"/>
          <w:szCs w:val="22"/>
        </w:rPr>
        <w:t>etter, which provides an opportunity for the Seller to make disclosures to the Purchaser to qualify the Warranties</w:t>
      </w:r>
      <w:r w:rsidR="00B66942" w:rsidRPr="00682814">
        <w:rPr>
          <w:rFonts w:asciiTheme="majorHAnsi" w:hAnsiTheme="majorHAnsi"/>
          <w:szCs w:val="22"/>
        </w:rPr>
        <w:t>, to the extent such disclosures meet the standard prescribed by the definition of “Disclosed”</w:t>
      </w:r>
      <w:r w:rsidRPr="00682814">
        <w:rPr>
          <w:rFonts w:asciiTheme="majorHAnsi" w:hAnsiTheme="majorHAnsi"/>
          <w:szCs w:val="22"/>
        </w:rPr>
        <w:t xml:space="preserve">. </w:t>
      </w:r>
    </w:p>
    <w:p w14:paraId="73F98206" w14:textId="77777777" w:rsidR="0025676F" w:rsidRPr="00682814" w:rsidRDefault="0025676F" w:rsidP="0025676F">
      <w:pPr>
        <w:pStyle w:val="BBClause2"/>
        <w:keepNext/>
        <w:numPr>
          <w:ilvl w:val="0"/>
          <w:numId w:val="0"/>
        </w:numPr>
        <w:ind w:left="720"/>
        <w:rPr>
          <w:rFonts w:asciiTheme="majorHAnsi" w:hAnsiTheme="majorHAnsi"/>
          <w:szCs w:val="22"/>
        </w:rPr>
      </w:pPr>
      <w:r w:rsidRPr="00682814">
        <w:rPr>
          <w:rFonts w:asciiTheme="majorHAnsi" w:hAnsiTheme="majorHAnsi"/>
          <w:b/>
          <w:bCs/>
          <w:szCs w:val="22"/>
        </w:rPr>
        <w:t xml:space="preserve">Action Required: </w:t>
      </w:r>
    </w:p>
    <w:p w14:paraId="45FE2627" w14:textId="77777777" w:rsidR="0025676F" w:rsidRPr="00682814" w:rsidRDefault="0025676F" w:rsidP="00895300">
      <w:pPr>
        <w:pStyle w:val="BBClause2"/>
        <w:numPr>
          <w:ilvl w:val="0"/>
          <w:numId w:val="15"/>
        </w:numPr>
        <w:rPr>
          <w:rFonts w:asciiTheme="majorHAnsi" w:hAnsiTheme="majorHAnsi"/>
          <w:szCs w:val="22"/>
        </w:rPr>
      </w:pPr>
      <w:r w:rsidRPr="00682814">
        <w:rPr>
          <w:rFonts w:asciiTheme="majorHAnsi" w:hAnsiTheme="majorHAnsi"/>
          <w:szCs w:val="22"/>
        </w:rPr>
        <w:t>If a Disclosure Letter will be provided, include the reference to clause 5.2 in clause 5.1.1 and include clause 5.2; otherwise delete</w:t>
      </w:r>
      <w:r w:rsidR="00B66942" w:rsidRPr="00682814">
        <w:rPr>
          <w:rFonts w:asciiTheme="majorHAnsi" w:hAnsiTheme="majorHAnsi"/>
          <w:szCs w:val="22"/>
        </w:rPr>
        <w:t>.</w:t>
      </w:r>
    </w:p>
    <w:p w14:paraId="420A7751" w14:textId="77777777" w:rsidR="0025676F" w:rsidRPr="00682814" w:rsidRDefault="0025676F" w:rsidP="00895300">
      <w:pPr>
        <w:pStyle w:val="BBClause2"/>
        <w:numPr>
          <w:ilvl w:val="0"/>
          <w:numId w:val="15"/>
        </w:numPr>
        <w:rPr>
          <w:rFonts w:asciiTheme="majorHAnsi" w:hAnsiTheme="majorHAnsi"/>
          <w:szCs w:val="22"/>
        </w:rPr>
      </w:pPr>
      <w:r w:rsidRPr="00682814">
        <w:rPr>
          <w:rFonts w:asciiTheme="majorHAnsi" w:hAnsiTheme="majorHAnsi"/>
          <w:szCs w:val="22"/>
        </w:rPr>
        <w:t>Review Schedule 4 (Warranties) carefully and ensure that the Warranties are appropriate to the specific Assets being transferred</w:t>
      </w:r>
      <w:r w:rsidR="00B66942" w:rsidRPr="00682814">
        <w:rPr>
          <w:rFonts w:asciiTheme="majorHAnsi" w:hAnsiTheme="majorHAnsi"/>
          <w:szCs w:val="22"/>
        </w:rPr>
        <w:t>.</w:t>
      </w:r>
      <w:r w:rsidRPr="00682814">
        <w:rPr>
          <w:rFonts w:asciiTheme="majorHAnsi" w:hAnsiTheme="majorHAnsi"/>
          <w:szCs w:val="22"/>
        </w:rPr>
        <w:t xml:space="preserve"> </w:t>
      </w:r>
    </w:p>
    <w:p w14:paraId="26902D67" w14:textId="77777777" w:rsidR="0025676F" w:rsidRPr="00682814" w:rsidRDefault="0025676F" w:rsidP="00425C59">
      <w:pPr>
        <w:pStyle w:val="BBClause2"/>
        <w:keepNext/>
        <w:rPr>
          <w:rFonts w:asciiTheme="majorHAnsi" w:hAnsiTheme="majorHAnsi"/>
          <w:b/>
          <w:bCs/>
          <w:color w:val="FF0000"/>
          <w:szCs w:val="22"/>
          <w:u w:val="single"/>
        </w:rPr>
      </w:pPr>
      <w:r w:rsidRPr="00682814">
        <w:rPr>
          <w:rFonts w:asciiTheme="majorHAnsi" w:hAnsiTheme="majorHAnsi"/>
          <w:b/>
          <w:bCs/>
          <w:szCs w:val="22"/>
          <w:u w:val="single"/>
        </w:rPr>
        <w:t>Clause 6: Limitations on Liability</w:t>
      </w:r>
      <w:r w:rsidR="003D444C" w:rsidRPr="00682814">
        <w:rPr>
          <w:rFonts w:asciiTheme="majorHAnsi" w:hAnsiTheme="majorHAnsi"/>
          <w:b/>
          <w:bCs/>
          <w:szCs w:val="22"/>
        </w:rPr>
        <w:t xml:space="preserve"> </w:t>
      </w:r>
      <w:r w:rsidR="003D444C" w:rsidRPr="00682814">
        <w:rPr>
          <w:rFonts w:asciiTheme="majorHAnsi" w:hAnsiTheme="majorHAnsi"/>
          <w:b/>
          <w:bCs/>
          <w:color w:val="FF0000"/>
          <w:szCs w:val="22"/>
        </w:rPr>
        <w:t>COMMONLY NEGOTIATED</w:t>
      </w:r>
    </w:p>
    <w:p w14:paraId="042A8D22" w14:textId="77777777" w:rsidR="00425C59" w:rsidRPr="00682814" w:rsidRDefault="00E004F3" w:rsidP="00425C59">
      <w:pPr>
        <w:pStyle w:val="BBClause2"/>
        <w:numPr>
          <w:ilvl w:val="0"/>
          <w:numId w:val="0"/>
        </w:numPr>
        <w:ind w:left="720"/>
        <w:rPr>
          <w:rFonts w:asciiTheme="majorHAnsi" w:hAnsiTheme="majorHAnsi"/>
          <w:b/>
          <w:bCs/>
          <w:szCs w:val="22"/>
        </w:rPr>
      </w:pPr>
      <w:r w:rsidRPr="00682814">
        <w:rPr>
          <w:rFonts w:asciiTheme="majorHAnsi" w:hAnsiTheme="majorHAnsi"/>
          <w:b/>
          <w:bCs/>
          <w:szCs w:val="22"/>
        </w:rPr>
        <w:t xml:space="preserve">Purpose: </w:t>
      </w:r>
      <w:r w:rsidR="00425C59" w:rsidRPr="00682814">
        <w:rPr>
          <w:rFonts w:asciiTheme="majorHAnsi" w:hAnsiTheme="majorHAnsi"/>
          <w:szCs w:val="22"/>
        </w:rPr>
        <w:t xml:space="preserve">This clause limits the Seller's liability </w:t>
      </w:r>
      <w:r w:rsidR="00B82AFB" w:rsidRPr="00682814">
        <w:rPr>
          <w:rFonts w:asciiTheme="majorHAnsi" w:hAnsiTheme="majorHAnsi"/>
          <w:szCs w:val="22"/>
        </w:rPr>
        <w:t>with</w:t>
      </w:r>
      <w:r w:rsidR="00425C59" w:rsidRPr="00682814">
        <w:rPr>
          <w:rFonts w:asciiTheme="majorHAnsi" w:hAnsiTheme="majorHAnsi"/>
          <w:szCs w:val="22"/>
        </w:rPr>
        <w:t xml:space="preserve"> respect </w:t>
      </w:r>
      <w:r w:rsidR="00B82AFB" w:rsidRPr="00682814">
        <w:rPr>
          <w:rFonts w:asciiTheme="majorHAnsi" w:hAnsiTheme="majorHAnsi"/>
          <w:szCs w:val="22"/>
        </w:rPr>
        <w:t>to</w:t>
      </w:r>
      <w:r w:rsidR="00425C59" w:rsidRPr="00682814">
        <w:rPr>
          <w:rFonts w:asciiTheme="majorHAnsi" w:hAnsiTheme="majorHAnsi"/>
          <w:szCs w:val="22"/>
        </w:rPr>
        <w:t xml:space="preserve"> the Warranties, either through short-form limitations in clause 6 itself or through more comprehensive limitations in Schedule 5</w:t>
      </w:r>
      <w:r w:rsidRPr="00682814">
        <w:rPr>
          <w:rFonts w:asciiTheme="majorHAnsi" w:hAnsiTheme="majorHAnsi"/>
          <w:szCs w:val="22"/>
        </w:rPr>
        <w:t xml:space="preserve"> (Limitations on Liability). </w:t>
      </w:r>
    </w:p>
    <w:p w14:paraId="6F74F41E" w14:textId="77777777" w:rsidR="00E004F3" w:rsidRPr="00682814" w:rsidRDefault="00E004F3" w:rsidP="00425C59">
      <w:pPr>
        <w:pStyle w:val="BBClause2"/>
        <w:numPr>
          <w:ilvl w:val="0"/>
          <w:numId w:val="0"/>
        </w:numPr>
        <w:ind w:left="720"/>
        <w:rPr>
          <w:rFonts w:asciiTheme="majorHAnsi" w:hAnsiTheme="majorHAnsi"/>
          <w:szCs w:val="22"/>
        </w:rPr>
      </w:pPr>
      <w:r w:rsidRPr="00682814">
        <w:rPr>
          <w:rFonts w:asciiTheme="majorHAnsi" w:hAnsiTheme="majorHAnsi"/>
          <w:b/>
          <w:bCs/>
          <w:szCs w:val="22"/>
        </w:rPr>
        <w:t xml:space="preserve">Action required: </w:t>
      </w:r>
    </w:p>
    <w:p w14:paraId="74C60786" w14:textId="3CFFF34B" w:rsidR="00E004F3" w:rsidRPr="00682814" w:rsidRDefault="00E004F3" w:rsidP="00895300">
      <w:pPr>
        <w:pStyle w:val="BBClause2"/>
        <w:numPr>
          <w:ilvl w:val="0"/>
          <w:numId w:val="15"/>
        </w:numPr>
        <w:rPr>
          <w:rFonts w:asciiTheme="majorHAnsi" w:hAnsiTheme="majorHAnsi"/>
          <w:szCs w:val="22"/>
        </w:rPr>
      </w:pPr>
      <w:r w:rsidRPr="00682814">
        <w:rPr>
          <w:rFonts w:asciiTheme="majorHAnsi" w:hAnsiTheme="majorHAnsi"/>
          <w:szCs w:val="22"/>
        </w:rPr>
        <w:t xml:space="preserve">Choose between: (a) short-form limitations in clauses 6.1-6.3 for </w:t>
      </w:r>
      <w:r w:rsidR="00B66942" w:rsidRPr="00682814">
        <w:rPr>
          <w:rFonts w:asciiTheme="majorHAnsi" w:hAnsiTheme="majorHAnsi"/>
          <w:szCs w:val="22"/>
        </w:rPr>
        <w:t xml:space="preserve">simple Asset transfers where only short-form Warranties are </w:t>
      </w:r>
      <w:r w:rsidR="003D444C" w:rsidRPr="00682814">
        <w:rPr>
          <w:rFonts w:asciiTheme="majorHAnsi" w:hAnsiTheme="majorHAnsi"/>
          <w:szCs w:val="22"/>
        </w:rPr>
        <w:t>appropriate</w:t>
      </w:r>
      <w:r w:rsidR="00B66942" w:rsidRPr="00682814">
        <w:rPr>
          <w:rFonts w:asciiTheme="majorHAnsi" w:hAnsiTheme="majorHAnsi"/>
          <w:szCs w:val="22"/>
        </w:rPr>
        <w:t>;</w:t>
      </w:r>
      <w:r w:rsidRPr="00682814">
        <w:rPr>
          <w:rFonts w:asciiTheme="majorHAnsi" w:hAnsiTheme="majorHAnsi"/>
          <w:szCs w:val="22"/>
        </w:rPr>
        <w:t xml:space="preserve"> or (b) </w:t>
      </w:r>
      <w:r w:rsidR="00B66942" w:rsidRPr="00682814">
        <w:rPr>
          <w:rFonts w:asciiTheme="majorHAnsi" w:hAnsiTheme="majorHAnsi"/>
          <w:szCs w:val="22"/>
        </w:rPr>
        <w:t xml:space="preserve">more </w:t>
      </w:r>
      <w:r w:rsidRPr="00682814">
        <w:rPr>
          <w:rFonts w:asciiTheme="majorHAnsi" w:hAnsiTheme="majorHAnsi"/>
          <w:szCs w:val="22"/>
        </w:rPr>
        <w:t xml:space="preserve">comprehensive limitations in Schedule 5 for </w:t>
      </w:r>
      <w:r w:rsidR="00B66942" w:rsidRPr="00682814">
        <w:rPr>
          <w:rFonts w:asciiTheme="majorHAnsi" w:hAnsiTheme="majorHAnsi"/>
          <w:szCs w:val="22"/>
        </w:rPr>
        <w:t>larger Asset transfers, or transfers involving multiple Asset classes, where longer-form W</w:t>
      </w:r>
      <w:r w:rsidRPr="00682814">
        <w:rPr>
          <w:rFonts w:asciiTheme="majorHAnsi" w:hAnsiTheme="majorHAnsi"/>
          <w:szCs w:val="22"/>
        </w:rPr>
        <w:t>arranties</w:t>
      </w:r>
      <w:r w:rsidR="00B66942" w:rsidRPr="00682814">
        <w:rPr>
          <w:rFonts w:asciiTheme="majorHAnsi" w:hAnsiTheme="majorHAnsi"/>
          <w:szCs w:val="22"/>
        </w:rPr>
        <w:t xml:space="preserve"> are </w:t>
      </w:r>
      <w:r w:rsidR="003D444C" w:rsidRPr="00682814">
        <w:rPr>
          <w:rFonts w:asciiTheme="majorHAnsi" w:hAnsiTheme="majorHAnsi"/>
          <w:szCs w:val="22"/>
        </w:rPr>
        <w:t>appropriate</w:t>
      </w:r>
      <w:r w:rsidRPr="00682814">
        <w:rPr>
          <w:rFonts w:asciiTheme="majorHAnsi" w:hAnsiTheme="majorHAnsi"/>
          <w:szCs w:val="22"/>
        </w:rPr>
        <w:t>. Delete the option not being used</w:t>
      </w:r>
      <w:r w:rsidR="008A6E76">
        <w:rPr>
          <w:rFonts w:asciiTheme="majorHAnsi" w:hAnsiTheme="majorHAnsi"/>
          <w:szCs w:val="22"/>
        </w:rPr>
        <w:t>.</w:t>
      </w:r>
    </w:p>
    <w:p w14:paraId="6C1B9DC8" w14:textId="77777777" w:rsidR="00E004F3" w:rsidRPr="00682814" w:rsidRDefault="00E004F3" w:rsidP="00895300">
      <w:pPr>
        <w:pStyle w:val="BBClause2"/>
        <w:numPr>
          <w:ilvl w:val="0"/>
          <w:numId w:val="15"/>
        </w:numPr>
        <w:rPr>
          <w:rFonts w:asciiTheme="majorHAnsi" w:hAnsiTheme="majorHAnsi"/>
          <w:szCs w:val="22"/>
        </w:rPr>
      </w:pPr>
      <w:r w:rsidRPr="00682814">
        <w:rPr>
          <w:rFonts w:asciiTheme="majorHAnsi" w:hAnsiTheme="majorHAnsi"/>
          <w:szCs w:val="22"/>
        </w:rPr>
        <w:t xml:space="preserve">If using short-form limitations, insert the time limit for </w:t>
      </w:r>
      <w:r w:rsidR="00B66942" w:rsidRPr="00682814">
        <w:rPr>
          <w:rFonts w:asciiTheme="majorHAnsi" w:hAnsiTheme="majorHAnsi"/>
          <w:szCs w:val="22"/>
        </w:rPr>
        <w:t xml:space="preserve">the Purchaser to notify the </w:t>
      </w:r>
      <w:r w:rsidR="007D3BD3" w:rsidRPr="00682814">
        <w:rPr>
          <w:rFonts w:asciiTheme="majorHAnsi" w:hAnsiTheme="majorHAnsi"/>
          <w:szCs w:val="22"/>
        </w:rPr>
        <w:t>Seller</w:t>
      </w:r>
      <w:r w:rsidR="00B66942" w:rsidRPr="00682814">
        <w:rPr>
          <w:rFonts w:asciiTheme="majorHAnsi" w:hAnsiTheme="majorHAnsi"/>
          <w:szCs w:val="22"/>
        </w:rPr>
        <w:t xml:space="preserve"> of a Warranty</w:t>
      </w:r>
      <w:r w:rsidRPr="00682814">
        <w:rPr>
          <w:rFonts w:asciiTheme="majorHAnsi" w:hAnsiTheme="majorHAnsi"/>
          <w:szCs w:val="22"/>
        </w:rPr>
        <w:t xml:space="preserve"> claim</w:t>
      </w:r>
      <w:r w:rsidR="00B82AFB" w:rsidRPr="00682814">
        <w:rPr>
          <w:rFonts w:asciiTheme="majorHAnsi" w:hAnsiTheme="majorHAnsi"/>
          <w:szCs w:val="22"/>
        </w:rPr>
        <w:t xml:space="preserve"> (</w:t>
      </w:r>
      <w:r w:rsidR="00B66942" w:rsidRPr="00682814">
        <w:rPr>
          <w:rFonts w:asciiTheme="majorHAnsi" w:hAnsiTheme="majorHAnsi"/>
          <w:szCs w:val="22"/>
        </w:rPr>
        <w:t xml:space="preserve">the Agreement suggests </w:t>
      </w:r>
      <w:r w:rsidR="00B82AFB" w:rsidRPr="00682814">
        <w:rPr>
          <w:rFonts w:asciiTheme="majorHAnsi" w:hAnsiTheme="majorHAnsi"/>
          <w:szCs w:val="22"/>
        </w:rPr>
        <w:t>two years)</w:t>
      </w:r>
      <w:r w:rsidR="00B66942" w:rsidRPr="00682814">
        <w:rPr>
          <w:rFonts w:asciiTheme="majorHAnsi" w:hAnsiTheme="majorHAnsi"/>
          <w:szCs w:val="22"/>
        </w:rPr>
        <w:t>.</w:t>
      </w:r>
    </w:p>
    <w:p w14:paraId="7A80F677" w14:textId="77777777" w:rsidR="00E004F3" w:rsidRPr="00682814" w:rsidRDefault="00E004F3" w:rsidP="00895300">
      <w:pPr>
        <w:pStyle w:val="BBClause2"/>
        <w:numPr>
          <w:ilvl w:val="0"/>
          <w:numId w:val="15"/>
        </w:numPr>
        <w:rPr>
          <w:rFonts w:asciiTheme="majorHAnsi" w:hAnsiTheme="majorHAnsi"/>
          <w:szCs w:val="22"/>
        </w:rPr>
      </w:pPr>
      <w:r w:rsidRPr="00682814">
        <w:rPr>
          <w:rFonts w:asciiTheme="majorHAnsi" w:hAnsiTheme="majorHAnsi"/>
          <w:szCs w:val="22"/>
        </w:rPr>
        <w:t>If using Schedule 5, review and complete all thresholds and time limits</w:t>
      </w:r>
      <w:r w:rsidR="00B66942" w:rsidRPr="00682814">
        <w:rPr>
          <w:rFonts w:asciiTheme="majorHAnsi" w:hAnsiTheme="majorHAnsi"/>
          <w:szCs w:val="22"/>
        </w:rPr>
        <w:t xml:space="preserve"> within this Schedule.</w:t>
      </w:r>
    </w:p>
    <w:p w14:paraId="407C3A54" w14:textId="77777777" w:rsidR="00B82AFB" w:rsidRPr="00682814" w:rsidRDefault="00E004F3" w:rsidP="00B82AFB">
      <w:pPr>
        <w:pStyle w:val="BBClause2"/>
        <w:numPr>
          <w:ilvl w:val="0"/>
          <w:numId w:val="0"/>
        </w:numPr>
        <w:ind w:left="720"/>
        <w:rPr>
          <w:rFonts w:asciiTheme="majorHAnsi" w:hAnsiTheme="majorHAnsi"/>
          <w:szCs w:val="22"/>
        </w:rPr>
      </w:pPr>
      <w:r w:rsidRPr="00682814">
        <w:rPr>
          <w:rFonts w:asciiTheme="majorHAnsi" w:hAnsiTheme="majorHAnsi"/>
          <w:szCs w:val="22"/>
        </w:rPr>
        <w:t>The short-form limitations provide that: (</w:t>
      </w:r>
      <w:proofErr w:type="spellStart"/>
      <w:r w:rsidR="00B66942" w:rsidRPr="00682814">
        <w:rPr>
          <w:rFonts w:asciiTheme="majorHAnsi" w:hAnsiTheme="majorHAnsi"/>
          <w:szCs w:val="22"/>
        </w:rPr>
        <w:t>i</w:t>
      </w:r>
      <w:proofErr w:type="spellEnd"/>
      <w:r w:rsidRPr="00682814">
        <w:rPr>
          <w:rFonts w:asciiTheme="majorHAnsi" w:hAnsiTheme="majorHAnsi"/>
          <w:szCs w:val="22"/>
        </w:rPr>
        <w:t>) maximum liability shall not exceed the Purchase Price</w:t>
      </w:r>
      <w:r w:rsidR="00B66942" w:rsidRPr="00682814">
        <w:rPr>
          <w:rFonts w:asciiTheme="majorHAnsi" w:hAnsiTheme="majorHAnsi"/>
          <w:szCs w:val="22"/>
        </w:rPr>
        <w:t>; and</w:t>
      </w:r>
      <w:r w:rsidRPr="00682814">
        <w:rPr>
          <w:rFonts w:asciiTheme="majorHAnsi" w:hAnsiTheme="majorHAnsi"/>
          <w:szCs w:val="22"/>
        </w:rPr>
        <w:t xml:space="preserve"> (</w:t>
      </w:r>
      <w:r w:rsidR="00B66942" w:rsidRPr="00682814">
        <w:rPr>
          <w:rFonts w:asciiTheme="majorHAnsi" w:hAnsiTheme="majorHAnsi"/>
          <w:szCs w:val="22"/>
        </w:rPr>
        <w:t>ii</w:t>
      </w:r>
      <w:r w:rsidRPr="00682814">
        <w:rPr>
          <w:rFonts w:asciiTheme="majorHAnsi" w:hAnsiTheme="majorHAnsi"/>
          <w:szCs w:val="22"/>
        </w:rPr>
        <w:t xml:space="preserve">) claims must be notified within a specified </w:t>
      </w:r>
      <w:proofErr w:type="gramStart"/>
      <w:r w:rsidRPr="00682814">
        <w:rPr>
          <w:rFonts w:asciiTheme="majorHAnsi" w:hAnsiTheme="majorHAnsi"/>
          <w:szCs w:val="22"/>
        </w:rPr>
        <w:t>time period</w:t>
      </w:r>
      <w:proofErr w:type="gramEnd"/>
      <w:r w:rsidRPr="00682814">
        <w:rPr>
          <w:rFonts w:asciiTheme="majorHAnsi" w:hAnsiTheme="majorHAnsi"/>
          <w:szCs w:val="22"/>
        </w:rPr>
        <w:t xml:space="preserve"> following Completion. </w:t>
      </w:r>
    </w:p>
    <w:p w14:paraId="78D66F2B" w14:textId="77777777" w:rsidR="005B5E66" w:rsidRPr="00682814" w:rsidRDefault="00B036A1" w:rsidP="00B82AFB">
      <w:pPr>
        <w:pStyle w:val="BBClause2"/>
        <w:numPr>
          <w:ilvl w:val="0"/>
          <w:numId w:val="0"/>
        </w:numPr>
        <w:ind w:left="720"/>
        <w:rPr>
          <w:rFonts w:asciiTheme="majorHAnsi" w:hAnsiTheme="majorHAnsi"/>
          <w:szCs w:val="22"/>
        </w:rPr>
      </w:pPr>
      <w:r w:rsidRPr="00682814">
        <w:rPr>
          <w:rFonts w:asciiTheme="majorHAnsi" w:hAnsiTheme="majorHAnsi"/>
          <w:b/>
          <w:bCs/>
          <w:szCs w:val="22"/>
        </w:rPr>
        <w:t>Guidance for CEG</w:t>
      </w:r>
      <w:r w:rsidR="005B5E66" w:rsidRPr="00682814">
        <w:rPr>
          <w:rFonts w:asciiTheme="majorHAnsi" w:hAnsiTheme="majorHAnsi"/>
          <w:b/>
          <w:bCs/>
          <w:szCs w:val="22"/>
        </w:rPr>
        <w:t xml:space="preserve">: </w:t>
      </w:r>
      <w:r w:rsidR="005B5E66" w:rsidRPr="00682814">
        <w:rPr>
          <w:rFonts w:asciiTheme="majorHAnsi" w:hAnsiTheme="majorHAnsi"/>
          <w:szCs w:val="22"/>
        </w:rPr>
        <w:t xml:space="preserve">The Developer is likely to request additional limitations on its liability if </w:t>
      </w:r>
      <w:r w:rsidR="00B66942" w:rsidRPr="00682814">
        <w:rPr>
          <w:rFonts w:asciiTheme="majorHAnsi" w:hAnsiTheme="majorHAnsi"/>
          <w:szCs w:val="22"/>
        </w:rPr>
        <w:t>longer-form W</w:t>
      </w:r>
      <w:r w:rsidR="005B5E66" w:rsidRPr="00682814">
        <w:rPr>
          <w:rFonts w:asciiTheme="majorHAnsi" w:hAnsiTheme="majorHAnsi"/>
          <w:szCs w:val="22"/>
        </w:rPr>
        <w:t xml:space="preserve">arranties are sought </w:t>
      </w:r>
      <w:r w:rsidR="00B66942" w:rsidRPr="00682814">
        <w:rPr>
          <w:rFonts w:asciiTheme="majorHAnsi" w:hAnsiTheme="majorHAnsi"/>
          <w:szCs w:val="22"/>
        </w:rPr>
        <w:t>by the</w:t>
      </w:r>
      <w:r w:rsidR="009C1443" w:rsidRPr="00682814">
        <w:rPr>
          <w:rFonts w:asciiTheme="majorHAnsi" w:hAnsiTheme="majorHAnsi"/>
          <w:szCs w:val="22"/>
        </w:rPr>
        <w:t xml:space="preserve"> Purchaser</w:t>
      </w:r>
      <w:r w:rsidR="00B66942" w:rsidRPr="00682814">
        <w:rPr>
          <w:rFonts w:asciiTheme="majorHAnsi" w:hAnsiTheme="majorHAnsi"/>
          <w:szCs w:val="22"/>
        </w:rPr>
        <w:t xml:space="preserve"> </w:t>
      </w:r>
      <w:r w:rsidR="005B5E66" w:rsidRPr="00682814">
        <w:rPr>
          <w:rFonts w:asciiTheme="majorHAnsi" w:hAnsiTheme="majorHAnsi"/>
          <w:szCs w:val="22"/>
        </w:rPr>
        <w:t>in respect of the Assets. Consider whether to offer these to the Developer in the first draft of the Agreemen</w:t>
      </w:r>
      <w:r w:rsidR="003D444C" w:rsidRPr="00682814">
        <w:rPr>
          <w:rFonts w:asciiTheme="majorHAnsi" w:hAnsiTheme="majorHAnsi"/>
          <w:szCs w:val="22"/>
        </w:rPr>
        <w:t xml:space="preserve">t. </w:t>
      </w:r>
    </w:p>
    <w:p w14:paraId="5573CFD6" w14:textId="77777777" w:rsidR="00B82AFB" w:rsidRPr="00682814" w:rsidRDefault="00B82AFB" w:rsidP="008F1213">
      <w:pPr>
        <w:pStyle w:val="BBClause2"/>
        <w:keepNext/>
        <w:rPr>
          <w:rFonts w:asciiTheme="majorHAnsi" w:hAnsiTheme="majorHAnsi"/>
          <w:b/>
          <w:bCs/>
          <w:szCs w:val="22"/>
          <w:u w:val="single"/>
        </w:rPr>
      </w:pPr>
      <w:r w:rsidRPr="00682814">
        <w:rPr>
          <w:rFonts w:asciiTheme="majorHAnsi" w:hAnsiTheme="majorHAnsi"/>
          <w:b/>
          <w:bCs/>
          <w:szCs w:val="22"/>
          <w:u w:val="single"/>
        </w:rPr>
        <w:t>Clause 7: Assumed Liabilities</w:t>
      </w:r>
      <w:r w:rsidRPr="00682814">
        <w:rPr>
          <w:rFonts w:asciiTheme="majorHAnsi" w:hAnsiTheme="majorHAnsi"/>
          <w:b/>
          <w:bCs/>
          <w:szCs w:val="22"/>
        </w:rPr>
        <w:t xml:space="preserve"> </w:t>
      </w:r>
      <w:r w:rsidR="003D444C" w:rsidRPr="00682814">
        <w:rPr>
          <w:rFonts w:asciiTheme="majorHAnsi" w:hAnsiTheme="majorHAnsi"/>
          <w:b/>
          <w:bCs/>
          <w:color w:val="FF0000"/>
          <w:szCs w:val="22"/>
        </w:rPr>
        <w:t>OPTIONAL</w:t>
      </w:r>
    </w:p>
    <w:p w14:paraId="56F93176" w14:textId="77777777" w:rsidR="00D02ED9" w:rsidRPr="00682814" w:rsidRDefault="00B82AFB" w:rsidP="008F1213">
      <w:pPr>
        <w:pStyle w:val="BBClause2"/>
        <w:numPr>
          <w:ilvl w:val="0"/>
          <w:numId w:val="0"/>
        </w:numPr>
        <w:ind w:left="720"/>
        <w:rPr>
          <w:rFonts w:asciiTheme="majorHAnsi" w:hAnsiTheme="majorHAnsi"/>
          <w:szCs w:val="22"/>
        </w:rPr>
      </w:pPr>
      <w:r w:rsidRPr="00682814">
        <w:rPr>
          <w:rFonts w:asciiTheme="majorHAnsi" w:hAnsiTheme="majorHAnsi"/>
          <w:b/>
          <w:bCs/>
          <w:szCs w:val="22"/>
        </w:rPr>
        <w:t xml:space="preserve">Purpose: </w:t>
      </w:r>
      <w:r w:rsidRPr="00682814">
        <w:rPr>
          <w:rFonts w:asciiTheme="majorHAnsi" w:hAnsiTheme="majorHAnsi"/>
          <w:szCs w:val="22"/>
        </w:rPr>
        <w:t xml:space="preserve">This optional clause provides that the Purchaser </w:t>
      </w:r>
      <w:r w:rsidR="0011762D" w:rsidRPr="00682814">
        <w:rPr>
          <w:rFonts w:asciiTheme="majorHAnsi" w:hAnsiTheme="majorHAnsi"/>
          <w:szCs w:val="22"/>
        </w:rPr>
        <w:t>will</w:t>
      </w:r>
      <w:r w:rsidRPr="00682814">
        <w:rPr>
          <w:rFonts w:asciiTheme="majorHAnsi" w:hAnsiTheme="majorHAnsi"/>
          <w:szCs w:val="22"/>
        </w:rPr>
        <w:t xml:space="preserve"> </w:t>
      </w:r>
      <w:r w:rsidR="009A3BD0" w:rsidRPr="00682814">
        <w:rPr>
          <w:rFonts w:asciiTheme="majorHAnsi" w:hAnsiTheme="majorHAnsi"/>
          <w:szCs w:val="22"/>
        </w:rPr>
        <w:t>take on</w:t>
      </w:r>
      <w:r w:rsidRPr="00682814">
        <w:rPr>
          <w:rFonts w:asciiTheme="majorHAnsi" w:hAnsiTheme="majorHAnsi"/>
          <w:szCs w:val="22"/>
        </w:rPr>
        <w:t xml:space="preserve"> </w:t>
      </w:r>
      <w:r w:rsidR="009A3BD0" w:rsidRPr="00682814">
        <w:rPr>
          <w:rFonts w:asciiTheme="majorHAnsi" w:hAnsiTheme="majorHAnsi"/>
          <w:szCs w:val="22"/>
        </w:rPr>
        <w:t xml:space="preserve">specified </w:t>
      </w:r>
      <w:r w:rsidRPr="00682814">
        <w:rPr>
          <w:rFonts w:asciiTheme="majorHAnsi" w:hAnsiTheme="majorHAnsi"/>
          <w:szCs w:val="22"/>
        </w:rPr>
        <w:t xml:space="preserve">Assumed Liabilities </w:t>
      </w:r>
      <w:r w:rsidR="009A3BD0" w:rsidRPr="00682814">
        <w:rPr>
          <w:rFonts w:asciiTheme="majorHAnsi" w:hAnsiTheme="majorHAnsi"/>
          <w:szCs w:val="22"/>
        </w:rPr>
        <w:t xml:space="preserve">relating to the Assets </w:t>
      </w:r>
      <w:r w:rsidRPr="00682814">
        <w:rPr>
          <w:rFonts w:asciiTheme="majorHAnsi" w:hAnsiTheme="majorHAnsi"/>
          <w:szCs w:val="22"/>
        </w:rPr>
        <w:t>from Completion</w:t>
      </w:r>
      <w:r w:rsidR="009A3BD0" w:rsidRPr="00682814">
        <w:rPr>
          <w:rFonts w:asciiTheme="majorHAnsi" w:hAnsiTheme="majorHAnsi"/>
          <w:szCs w:val="22"/>
        </w:rPr>
        <w:t xml:space="preserve"> (and the Purchaser indemnifies the Seller for Losses incurred where the Purchaser fails to do so)</w:t>
      </w:r>
      <w:r w:rsidRPr="00682814">
        <w:rPr>
          <w:rFonts w:asciiTheme="majorHAnsi" w:hAnsiTheme="majorHAnsi"/>
          <w:szCs w:val="22"/>
        </w:rPr>
        <w:t xml:space="preserve">. </w:t>
      </w:r>
    </w:p>
    <w:p w14:paraId="30EB6B36" w14:textId="77777777" w:rsidR="009A3BD0" w:rsidRPr="00682814" w:rsidRDefault="008A1ADE" w:rsidP="008F1213">
      <w:pPr>
        <w:pStyle w:val="BBClause2"/>
        <w:numPr>
          <w:ilvl w:val="0"/>
          <w:numId w:val="0"/>
        </w:numPr>
        <w:ind w:left="720"/>
        <w:rPr>
          <w:rFonts w:asciiTheme="majorHAnsi" w:hAnsiTheme="majorHAnsi"/>
          <w:szCs w:val="22"/>
        </w:rPr>
      </w:pPr>
      <w:r w:rsidRPr="00682814">
        <w:rPr>
          <w:rFonts w:asciiTheme="majorHAnsi" w:hAnsiTheme="majorHAnsi"/>
          <w:szCs w:val="22"/>
        </w:rPr>
        <w:t xml:space="preserve">All other Liabilities are retained by the </w:t>
      </w:r>
      <w:proofErr w:type="gramStart"/>
      <w:r w:rsidRPr="00682814">
        <w:rPr>
          <w:rFonts w:asciiTheme="majorHAnsi" w:hAnsiTheme="majorHAnsi"/>
          <w:szCs w:val="22"/>
        </w:rPr>
        <w:t>Seller</w:t>
      </w:r>
      <w:proofErr w:type="gramEnd"/>
      <w:r w:rsidRPr="00682814">
        <w:rPr>
          <w:rFonts w:asciiTheme="majorHAnsi" w:hAnsiTheme="majorHAnsi"/>
          <w:szCs w:val="22"/>
        </w:rPr>
        <w:t xml:space="preserve"> and the Seller indemnifies the Purchaser for Losses incurred by the Purchaser where the Seller fails to perform those retained Liabilities. </w:t>
      </w:r>
    </w:p>
    <w:p w14:paraId="527CCD4F" w14:textId="77777777" w:rsidR="00D02ED9" w:rsidRPr="00682814" w:rsidRDefault="00D02ED9" w:rsidP="00D02ED9">
      <w:pPr>
        <w:pStyle w:val="BBClause2"/>
        <w:numPr>
          <w:ilvl w:val="0"/>
          <w:numId w:val="0"/>
        </w:numPr>
        <w:ind w:left="720"/>
        <w:rPr>
          <w:rFonts w:asciiTheme="majorHAnsi" w:hAnsiTheme="majorHAnsi"/>
          <w:szCs w:val="22"/>
        </w:rPr>
      </w:pPr>
      <w:r w:rsidRPr="00682814">
        <w:rPr>
          <w:rFonts w:asciiTheme="majorHAnsi" w:hAnsiTheme="majorHAnsi"/>
          <w:b/>
          <w:bCs/>
          <w:szCs w:val="22"/>
        </w:rPr>
        <w:t xml:space="preserve">Action required: </w:t>
      </w:r>
    </w:p>
    <w:p w14:paraId="18DD2F9C" w14:textId="6443158A" w:rsidR="00D02ED9" w:rsidRPr="00682814" w:rsidRDefault="00D02ED9" w:rsidP="00895300">
      <w:pPr>
        <w:pStyle w:val="BBClause2"/>
        <w:numPr>
          <w:ilvl w:val="0"/>
          <w:numId w:val="15"/>
        </w:numPr>
        <w:rPr>
          <w:rFonts w:asciiTheme="majorHAnsi" w:hAnsiTheme="majorHAnsi"/>
          <w:szCs w:val="22"/>
        </w:rPr>
      </w:pPr>
      <w:r w:rsidRPr="00682814">
        <w:rPr>
          <w:rFonts w:asciiTheme="majorHAnsi" w:hAnsiTheme="majorHAnsi"/>
          <w:szCs w:val="22"/>
        </w:rPr>
        <w:lastRenderedPageBreak/>
        <w:t>Include this clause only if there are Assumed Liabilities; otherwise delete entirel</w:t>
      </w:r>
      <w:r w:rsidR="00B036A1" w:rsidRPr="00682814">
        <w:rPr>
          <w:rFonts w:asciiTheme="majorHAnsi" w:hAnsiTheme="majorHAnsi"/>
          <w:szCs w:val="22"/>
        </w:rPr>
        <w:t>y</w:t>
      </w:r>
      <w:r w:rsidR="008A6E76">
        <w:rPr>
          <w:rFonts w:asciiTheme="majorHAnsi" w:hAnsiTheme="majorHAnsi"/>
          <w:szCs w:val="22"/>
        </w:rPr>
        <w:t>.</w:t>
      </w:r>
    </w:p>
    <w:p w14:paraId="78783A53" w14:textId="7C9E448B" w:rsidR="00D02ED9" w:rsidRPr="00682814" w:rsidRDefault="00D02ED9" w:rsidP="00895300">
      <w:pPr>
        <w:pStyle w:val="BBClause2"/>
        <w:numPr>
          <w:ilvl w:val="0"/>
          <w:numId w:val="15"/>
        </w:numPr>
        <w:rPr>
          <w:rFonts w:asciiTheme="majorHAnsi" w:hAnsiTheme="majorHAnsi"/>
          <w:szCs w:val="22"/>
        </w:rPr>
      </w:pPr>
      <w:r w:rsidRPr="00682814">
        <w:rPr>
          <w:rFonts w:asciiTheme="majorHAnsi" w:hAnsiTheme="majorHAnsi"/>
          <w:szCs w:val="22"/>
        </w:rPr>
        <w:t xml:space="preserve">If this clause is being included, complete the list of Assumed Liabilities in </w:t>
      </w:r>
      <w:r w:rsidR="00B036A1" w:rsidRPr="00682814">
        <w:rPr>
          <w:rFonts w:asciiTheme="majorHAnsi" w:hAnsiTheme="majorHAnsi"/>
          <w:szCs w:val="22"/>
        </w:rPr>
        <w:t>clause 1 (Definitions and Interpretation)</w:t>
      </w:r>
      <w:r w:rsidR="008A6E76">
        <w:rPr>
          <w:rFonts w:asciiTheme="majorHAnsi" w:hAnsiTheme="majorHAnsi"/>
          <w:szCs w:val="22"/>
        </w:rPr>
        <w:t>.</w:t>
      </w:r>
    </w:p>
    <w:p w14:paraId="37628D5F" w14:textId="77777777" w:rsidR="005B5E66" w:rsidRPr="00682814" w:rsidRDefault="00B036A1" w:rsidP="000520E8">
      <w:pPr>
        <w:pStyle w:val="BBClause2"/>
        <w:numPr>
          <w:ilvl w:val="0"/>
          <w:numId w:val="0"/>
        </w:numPr>
        <w:ind w:left="720"/>
        <w:rPr>
          <w:rFonts w:asciiTheme="majorHAnsi" w:hAnsiTheme="majorHAnsi"/>
          <w:szCs w:val="22"/>
        </w:rPr>
      </w:pPr>
      <w:r w:rsidRPr="00682814">
        <w:rPr>
          <w:rFonts w:asciiTheme="majorHAnsi" w:hAnsiTheme="majorHAnsi"/>
          <w:b/>
          <w:bCs/>
          <w:szCs w:val="22"/>
        </w:rPr>
        <w:t>Guidance for CEG</w:t>
      </w:r>
      <w:r w:rsidR="005B5E66" w:rsidRPr="00682814">
        <w:rPr>
          <w:rFonts w:asciiTheme="majorHAnsi" w:hAnsiTheme="majorHAnsi"/>
          <w:b/>
          <w:bCs/>
          <w:szCs w:val="22"/>
        </w:rPr>
        <w:t xml:space="preserve">: </w:t>
      </w:r>
      <w:r w:rsidR="000520E8" w:rsidRPr="00682814">
        <w:rPr>
          <w:rFonts w:asciiTheme="majorHAnsi" w:hAnsiTheme="majorHAnsi"/>
          <w:szCs w:val="22"/>
        </w:rPr>
        <w:t xml:space="preserve">An indemnity provides direct, pound-for-pound reimbursement of actual losses without requiring proof of </w:t>
      </w:r>
      <w:r w:rsidR="009F2E7B" w:rsidRPr="00682814">
        <w:rPr>
          <w:rFonts w:asciiTheme="majorHAnsi" w:hAnsiTheme="majorHAnsi"/>
          <w:szCs w:val="22"/>
        </w:rPr>
        <w:t>loss</w:t>
      </w:r>
      <w:r w:rsidR="000520E8" w:rsidRPr="00682814">
        <w:rPr>
          <w:rFonts w:asciiTheme="majorHAnsi" w:hAnsiTheme="majorHAnsi"/>
          <w:szCs w:val="22"/>
        </w:rPr>
        <w:t>. Carefully review all Assumed Liabilities during due diligence to ensure you can meet these ongoing commitments.</w:t>
      </w:r>
    </w:p>
    <w:p w14:paraId="5AD63BDE" w14:textId="77777777" w:rsidR="00D02ED9" w:rsidRPr="00682814" w:rsidRDefault="00D02ED9" w:rsidP="008F1213">
      <w:pPr>
        <w:pStyle w:val="BBClause2"/>
        <w:keepNext/>
        <w:rPr>
          <w:rFonts w:asciiTheme="majorHAnsi" w:hAnsiTheme="majorHAnsi"/>
          <w:szCs w:val="22"/>
        </w:rPr>
      </w:pPr>
      <w:r w:rsidRPr="00682814">
        <w:rPr>
          <w:rFonts w:asciiTheme="majorHAnsi" w:hAnsiTheme="majorHAnsi"/>
          <w:b/>
          <w:bCs/>
          <w:szCs w:val="22"/>
          <w:u w:val="single"/>
        </w:rPr>
        <w:t>Clause 8: Debt</w:t>
      </w:r>
      <w:r w:rsidR="00B036A1" w:rsidRPr="00682814">
        <w:rPr>
          <w:rFonts w:asciiTheme="majorHAnsi" w:hAnsiTheme="majorHAnsi"/>
          <w:b/>
          <w:bCs/>
          <w:szCs w:val="22"/>
          <w:u w:val="single"/>
        </w:rPr>
        <w:t>s</w:t>
      </w:r>
      <w:r w:rsidR="00B036A1" w:rsidRPr="00682814">
        <w:rPr>
          <w:rFonts w:asciiTheme="majorHAnsi" w:hAnsiTheme="majorHAnsi"/>
          <w:b/>
          <w:bCs/>
          <w:szCs w:val="22"/>
        </w:rPr>
        <w:t xml:space="preserve"> </w:t>
      </w:r>
      <w:r w:rsidR="00B036A1" w:rsidRPr="00682814">
        <w:rPr>
          <w:rFonts w:asciiTheme="majorHAnsi" w:hAnsiTheme="majorHAnsi"/>
          <w:b/>
          <w:bCs/>
          <w:color w:val="FF0000"/>
          <w:szCs w:val="22"/>
        </w:rPr>
        <w:t>OPTIONAL</w:t>
      </w:r>
    </w:p>
    <w:p w14:paraId="67C3A2FD" w14:textId="77777777" w:rsidR="00D02ED9" w:rsidRPr="00682814" w:rsidRDefault="00D02ED9" w:rsidP="00D02ED9">
      <w:pPr>
        <w:pStyle w:val="BBClause2"/>
        <w:numPr>
          <w:ilvl w:val="0"/>
          <w:numId w:val="0"/>
        </w:numPr>
        <w:ind w:left="720"/>
        <w:rPr>
          <w:rFonts w:asciiTheme="majorHAnsi" w:hAnsiTheme="majorHAnsi"/>
          <w:szCs w:val="22"/>
        </w:rPr>
      </w:pPr>
      <w:r w:rsidRPr="00682814">
        <w:rPr>
          <w:rFonts w:asciiTheme="majorHAnsi" w:hAnsiTheme="majorHAnsi"/>
          <w:b/>
          <w:bCs/>
          <w:szCs w:val="22"/>
        </w:rPr>
        <w:t xml:space="preserve">Purpose: </w:t>
      </w:r>
      <w:r w:rsidRPr="00682814">
        <w:rPr>
          <w:rFonts w:asciiTheme="majorHAnsi" w:hAnsiTheme="majorHAnsi"/>
          <w:szCs w:val="22"/>
        </w:rPr>
        <w:t xml:space="preserve">This optional clause addresses any debts owed to the Seller in connection with the Assets and provides that the Seller will collect its debts and that the Purchaser will </w:t>
      </w:r>
      <w:proofErr w:type="gramStart"/>
      <w:r w:rsidRPr="00682814">
        <w:rPr>
          <w:rFonts w:asciiTheme="majorHAnsi" w:hAnsiTheme="majorHAnsi"/>
          <w:szCs w:val="22"/>
        </w:rPr>
        <w:t>provide assistance to</w:t>
      </w:r>
      <w:proofErr w:type="gramEnd"/>
      <w:r w:rsidRPr="00682814">
        <w:rPr>
          <w:rFonts w:asciiTheme="majorHAnsi" w:hAnsiTheme="majorHAnsi"/>
          <w:szCs w:val="22"/>
        </w:rPr>
        <w:t xml:space="preserve"> the Seller in collecting its debts after Completion. </w:t>
      </w:r>
    </w:p>
    <w:p w14:paraId="5750C0F7" w14:textId="77777777" w:rsidR="00D02ED9" w:rsidRPr="00682814" w:rsidRDefault="00D02ED9" w:rsidP="00D02ED9">
      <w:pPr>
        <w:pStyle w:val="BBClause2"/>
        <w:numPr>
          <w:ilvl w:val="0"/>
          <w:numId w:val="0"/>
        </w:numPr>
        <w:ind w:left="720"/>
        <w:rPr>
          <w:rFonts w:asciiTheme="majorHAnsi" w:hAnsiTheme="majorHAnsi"/>
          <w:b/>
          <w:bCs/>
          <w:szCs w:val="22"/>
        </w:rPr>
      </w:pPr>
      <w:r w:rsidRPr="00682814">
        <w:rPr>
          <w:rFonts w:asciiTheme="majorHAnsi" w:hAnsiTheme="majorHAnsi"/>
          <w:b/>
          <w:bCs/>
          <w:szCs w:val="22"/>
        </w:rPr>
        <w:t>Action required:</w:t>
      </w:r>
    </w:p>
    <w:p w14:paraId="5007A3A3" w14:textId="77777777" w:rsidR="00D02ED9" w:rsidRPr="00682814" w:rsidRDefault="008F1213" w:rsidP="00895300">
      <w:pPr>
        <w:pStyle w:val="BBClause2"/>
        <w:numPr>
          <w:ilvl w:val="0"/>
          <w:numId w:val="15"/>
        </w:numPr>
        <w:rPr>
          <w:rFonts w:asciiTheme="majorHAnsi" w:hAnsiTheme="majorHAnsi"/>
          <w:szCs w:val="22"/>
        </w:rPr>
      </w:pPr>
      <w:r w:rsidRPr="00682814">
        <w:rPr>
          <w:rFonts w:asciiTheme="majorHAnsi" w:hAnsiTheme="majorHAnsi"/>
          <w:szCs w:val="22"/>
        </w:rPr>
        <w:t xml:space="preserve">Determine whether this clause is relevant to your transfer. Delete if not applicable. </w:t>
      </w:r>
    </w:p>
    <w:p w14:paraId="501D913C" w14:textId="77777777" w:rsidR="008F1213" w:rsidRPr="00682814" w:rsidRDefault="00B036A1" w:rsidP="00D02ED9">
      <w:pPr>
        <w:pStyle w:val="BBClause2"/>
        <w:numPr>
          <w:ilvl w:val="0"/>
          <w:numId w:val="0"/>
        </w:numPr>
        <w:ind w:left="720"/>
        <w:rPr>
          <w:rFonts w:asciiTheme="majorHAnsi" w:hAnsiTheme="majorHAnsi"/>
          <w:szCs w:val="22"/>
        </w:rPr>
      </w:pPr>
      <w:r w:rsidRPr="00682814">
        <w:rPr>
          <w:rFonts w:asciiTheme="majorHAnsi" w:hAnsiTheme="majorHAnsi"/>
          <w:b/>
          <w:bCs/>
          <w:szCs w:val="22"/>
        </w:rPr>
        <w:t xml:space="preserve">Guidance for CEG: </w:t>
      </w:r>
      <w:r w:rsidRPr="00682814">
        <w:rPr>
          <w:rFonts w:asciiTheme="majorHAnsi" w:hAnsiTheme="majorHAnsi"/>
          <w:szCs w:val="22"/>
        </w:rPr>
        <w:t>T</w:t>
      </w:r>
      <w:r w:rsidR="008F1213" w:rsidRPr="00682814">
        <w:rPr>
          <w:rFonts w:asciiTheme="majorHAnsi" w:hAnsiTheme="majorHAnsi"/>
          <w:szCs w:val="22"/>
        </w:rPr>
        <w:t xml:space="preserve">his clause is typically more </w:t>
      </w:r>
      <w:r w:rsidRPr="00682814">
        <w:rPr>
          <w:rFonts w:asciiTheme="majorHAnsi" w:hAnsiTheme="majorHAnsi"/>
          <w:szCs w:val="22"/>
        </w:rPr>
        <w:t>relevant</w:t>
      </w:r>
      <w:r w:rsidR="008F1213" w:rsidRPr="00682814">
        <w:rPr>
          <w:rFonts w:asciiTheme="majorHAnsi" w:hAnsiTheme="majorHAnsi"/>
          <w:szCs w:val="22"/>
        </w:rPr>
        <w:t xml:space="preserve"> when a business is being acquired as a going concern rather than specific assets</w:t>
      </w:r>
      <w:r w:rsidR="00431E7A" w:rsidRPr="00682814">
        <w:rPr>
          <w:rFonts w:asciiTheme="majorHAnsi" w:hAnsiTheme="majorHAnsi"/>
          <w:szCs w:val="22"/>
        </w:rPr>
        <w:t xml:space="preserve"> being acquired (the latter of which is more likely to be </w:t>
      </w:r>
      <w:r w:rsidRPr="00682814">
        <w:rPr>
          <w:rFonts w:asciiTheme="majorHAnsi" w:hAnsiTheme="majorHAnsi"/>
          <w:szCs w:val="22"/>
        </w:rPr>
        <w:t>the case for</w:t>
      </w:r>
      <w:r w:rsidR="00431E7A" w:rsidRPr="00682814">
        <w:rPr>
          <w:rFonts w:asciiTheme="majorHAnsi" w:hAnsiTheme="majorHAnsi"/>
          <w:szCs w:val="22"/>
        </w:rPr>
        <w:t xml:space="preserve"> a </w:t>
      </w:r>
      <w:r w:rsidR="003B4339">
        <w:rPr>
          <w:rFonts w:asciiTheme="majorHAnsi" w:hAnsiTheme="majorHAnsi"/>
          <w:szCs w:val="22"/>
        </w:rPr>
        <w:t>Split Site SO Project</w:t>
      </w:r>
      <w:r w:rsidR="00431E7A" w:rsidRPr="00682814">
        <w:rPr>
          <w:rFonts w:asciiTheme="majorHAnsi" w:hAnsiTheme="majorHAnsi"/>
          <w:szCs w:val="22"/>
        </w:rPr>
        <w:t>)</w:t>
      </w:r>
      <w:r w:rsidR="008F1213" w:rsidRPr="00682814">
        <w:rPr>
          <w:rFonts w:asciiTheme="majorHAnsi" w:hAnsiTheme="majorHAnsi"/>
          <w:szCs w:val="22"/>
        </w:rPr>
        <w:t xml:space="preserve">. </w:t>
      </w:r>
    </w:p>
    <w:p w14:paraId="19598FA7" w14:textId="77777777" w:rsidR="008F1213" w:rsidRPr="00682814" w:rsidRDefault="008F1213" w:rsidP="008F1213">
      <w:pPr>
        <w:pStyle w:val="BBClause2"/>
        <w:keepNext/>
        <w:rPr>
          <w:rFonts w:asciiTheme="majorHAnsi" w:hAnsiTheme="majorHAnsi"/>
          <w:b/>
          <w:bCs/>
          <w:color w:val="FF0000"/>
          <w:szCs w:val="22"/>
          <w:u w:val="single"/>
        </w:rPr>
      </w:pPr>
      <w:r w:rsidRPr="00682814">
        <w:rPr>
          <w:rFonts w:asciiTheme="majorHAnsi" w:hAnsiTheme="majorHAnsi"/>
          <w:b/>
          <w:bCs/>
          <w:szCs w:val="22"/>
          <w:u w:val="single"/>
        </w:rPr>
        <w:t>Clause 9: Creditors</w:t>
      </w:r>
      <w:r w:rsidRPr="00682814">
        <w:rPr>
          <w:rFonts w:asciiTheme="majorHAnsi" w:hAnsiTheme="majorHAnsi"/>
          <w:b/>
          <w:bCs/>
          <w:szCs w:val="22"/>
        </w:rPr>
        <w:t xml:space="preserve"> </w:t>
      </w:r>
      <w:r w:rsidR="00B036A1" w:rsidRPr="00682814">
        <w:rPr>
          <w:rFonts w:asciiTheme="majorHAnsi" w:hAnsiTheme="majorHAnsi"/>
          <w:b/>
          <w:bCs/>
          <w:color w:val="FF0000"/>
          <w:szCs w:val="22"/>
        </w:rPr>
        <w:t>OPTIONAL</w:t>
      </w:r>
    </w:p>
    <w:p w14:paraId="1BE8BFE1" w14:textId="77777777" w:rsidR="003674B1" w:rsidRPr="00682814" w:rsidRDefault="008F1213" w:rsidP="003674B1">
      <w:pPr>
        <w:pStyle w:val="BBClause2"/>
        <w:keepNext/>
        <w:numPr>
          <w:ilvl w:val="0"/>
          <w:numId w:val="0"/>
        </w:numPr>
        <w:ind w:left="720"/>
        <w:rPr>
          <w:rFonts w:asciiTheme="majorHAnsi" w:hAnsiTheme="majorHAnsi"/>
          <w:szCs w:val="22"/>
        </w:rPr>
      </w:pPr>
      <w:r w:rsidRPr="00682814">
        <w:rPr>
          <w:rFonts w:asciiTheme="majorHAnsi" w:hAnsiTheme="majorHAnsi"/>
          <w:b/>
          <w:bCs/>
          <w:szCs w:val="22"/>
        </w:rPr>
        <w:t>Purpose:</w:t>
      </w:r>
      <w:r w:rsidRPr="00682814">
        <w:rPr>
          <w:rFonts w:asciiTheme="majorHAnsi" w:hAnsiTheme="majorHAnsi"/>
          <w:szCs w:val="22"/>
        </w:rPr>
        <w:t xml:space="preserve"> </w:t>
      </w:r>
      <w:r w:rsidR="003674B1" w:rsidRPr="00682814">
        <w:rPr>
          <w:rFonts w:asciiTheme="majorHAnsi" w:hAnsiTheme="majorHAnsi"/>
          <w:szCs w:val="22"/>
        </w:rPr>
        <w:t xml:space="preserve">This clause requires the Seller to discharge all Creditors (amounts </w:t>
      </w:r>
      <w:r w:rsidR="009F2E7B" w:rsidRPr="00682814">
        <w:rPr>
          <w:rFonts w:asciiTheme="majorHAnsi" w:hAnsiTheme="majorHAnsi"/>
          <w:szCs w:val="22"/>
        </w:rPr>
        <w:t xml:space="preserve">owed by the Seller </w:t>
      </w:r>
      <w:r w:rsidR="003674B1" w:rsidRPr="00682814">
        <w:rPr>
          <w:rFonts w:asciiTheme="majorHAnsi" w:hAnsiTheme="majorHAnsi"/>
          <w:szCs w:val="22"/>
        </w:rPr>
        <w:t>in connection with the Assets) and indemnify the Purchaser</w:t>
      </w:r>
      <w:r w:rsidR="00047CC6" w:rsidRPr="00682814">
        <w:rPr>
          <w:rFonts w:asciiTheme="majorHAnsi" w:hAnsiTheme="majorHAnsi"/>
          <w:szCs w:val="22"/>
        </w:rPr>
        <w:t xml:space="preserve"> for Losses in respect of any Creditors after Completion.</w:t>
      </w:r>
      <w:r w:rsidR="003674B1" w:rsidRPr="00682814">
        <w:rPr>
          <w:rFonts w:asciiTheme="majorHAnsi" w:hAnsiTheme="majorHAnsi"/>
          <w:szCs w:val="22"/>
        </w:rPr>
        <w:t xml:space="preserve"> </w:t>
      </w:r>
    </w:p>
    <w:p w14:paraId="4B15D5C8" w14:textId="77777777" w:rsidR="003674B1" w:rsidRPr="00682814" w:rsidRDefault="003674B1" w:rsidP="003674B1">
      <w:pPr>
        <w:pStyle w:val="BBClause2"/>
        <w:keepNext/>
        <w:numPr>
          <w:ilvl w:val="0"/>
          <w:numId w:val="0"/>
        </w:numPr>
        <w:ind w:left="720"/>
        <w:rPr>
          <w:rFonts w:asciiTheme="majorHAnsi" w:hAnsiTheme="majorHAnsi"/>
          <w:b/>
          <w:bCs/>
          <w:szCs w:val="22"/>
        </w:rPr>
      </w:pPr>
      <w:r w:rsidRPr="00682814">
        <w:rPr>
          <w:rFonts w:asciiTheme="majorHAnsi" w:hAnsiTheme="majorHAnsi"/>
          <w:b/>
          <w:bCs/>
          <w:szCs w:val="22"/>
        </w:rPr>
        <w:t xml:space="preserve">Action required: </w:t>
      </w:r>
    </w:p>
    <w:p w14:paraId="1FB73898" w14:textId="77777777" w:rsidR="003674B1" w:rsidRPr="00682814" w:rsidRDefault="003674B1" w:rsidP="00895300">
      <w:pPr>
        <w:pStyle w:val="BBClause2"/>
        <w:numPr>
          <w:ilvl w:val="0"/>
          <w:numId w:val="15"/>
        </w:numPr>
        <w:rPr>
          <w:rFonts w:asciiTheme="majorHAnsi" w:hAnsiTheme="majorHAnsi"/>
          <w:szCs w:val="22"/>
        </w:rPr>
      </w:pPr>
      <w:r w:rsidRPr="00682814">
        <w:rPr>
          <w:rFonts w:asciiTheme="majorHAnsi" w:hAnsiTheme="majorHAnsi"/>
          <w:szCs w:val="22"/>
        </w:rPr>
        <w:t xml:space="preserve">Determine whether this clause is relevant to your transfer. Delete if not applicable. </w:t>
      </w:r>
    </w:p>
    <w:p w14:paraId="5302D803" w14:textId="77777777" w:rsidR="00B036A1" w:rsidRPr="00682814" w:rsidRDefault="00B036A1" w:rsidP="00B036A1">
      <w:pPr>
        <w:pStyle w:val="BBClause2"/>
        <w:keepNext/>
        <w:numPr>
          <w:ilvl w:val="0"/>
          <w:numId w:val="0"/>
        </w:numPr>
        <w:ind w:left="720"/>
        <w:rPr>
          <w:rFonts w:asciiTheme="majorHAnsi" w:hAnsiTheme="majorHAnsi"/>
          <w:szCs w:val="22"/>
        </w:rPr>
      </w:pPr>
      <w:r w:rsidRPr="00682814">
        <w:rPr>
          <w:rFonts w:asciiTheme="majorHAnsi" w:hAnsiTheme="majorHAnsi"/>
          <w:b/>
          <w:bCs/>
          <w:szCs w:val="22"/>
        </w:rPr>
        <w:t xml:space="preserve">Guidance for CEG: </w:t>
      </w:r>
      <w:r w:rsidRPr="00682814">
        <w:rPr>
          <w:rFonts w:asciiTheme="majorHAnsi" w:hAnsiTheme="majorHAnsi"/>
          <w:szCs w:val="22"/>
        </w:rPr>
        <w:t xml:space="preserve">This clause is typically more relevant when a business is being acquired as a going concern rather than specific assets being acquired (the latter of which is more likely to be the case for a </w:t>
      </w:r>
      <w:r w:rsidR="003B4339">
        <w:rPr>
          <w:rFonts w:asciiTheme="majorHAnsi" w:hAnsiTheme="majorHAnsi"/>
          <w:szCs w:val="22"/>
        </w:rPr>
        <w:t>Split Site SO Project</w:t>
      </w:r>
      <w:r w:rsidRPr="00682814">
        <w:rPr>
          <w:rFonts w:asciiTheme="majorHAnsi" w:hAnsiTheme="majorHAnsi"/>
          <w:szCs w:val="22"/>
        </w:rPr>
        <w:t xml:space="preserve">). </w:t>
      </w:r>
    </w:p>
    <w:p w14:paraId="2F25DF28" w14:textId="77777777" w:rsidR="003674B1" w:rsidRPr="00682814" w:rsidRDefault="003674B1" w:rsidP="003674B1">
      <w:pPr>
        <w:pStyle w:val="BBClause2"/>
        <w:keepNext/>
        <w:rPr>
          <w:rFonts w:asciiTheme="majorHAnsi" w:hAnsiTheme="majorHAnsi"/>
          <w:szCs w:val="22"/>
        </w:rPr>
      </w:pPr>
      <w:r w:rsidRPr="00682814">
        <w:rPr>
          <w:rFonts w:asciiTheme="majorHAnsi" w:hAnsiTheme="majorHAnsi"/>
          <w:b/>
          <w:bCs/>
          <w:szCs w:val="22"/>
          <w:u w:val="single"/>
        </w:rPr>
        <w:t xml:space="preserve">Clause 10: Apportionments </w:t>
      </w:r>
    </w:p>
    <w:p w14:paraId="5AEEC2DE" w14:textId="77777777" w:rsidR="003674B1" w:rsidRPr="00682814" w:rsidRDefault="003674B1" w:rsidP="000F11BC">
      <w:pPr>
        <w:pStyle w:val="BBClause2"/>
        <w:numPr>
          <w:ilvl w:val="0"/>
          <w:numId w:val="0"/>
        </w:numPr>
        <w:ind w:left="720"/>
        <w:rPr>
          <w:rFonts w:asciiTheme="majorHAnsi" w:hAnsiTheme="majorHAnsi"/>
          <w:b/>
          <w:bCs/>
          <w:szCs w:val="22"/>
        </w:rPr>
      </w:pPr>
      <w:r w:rsidRPr="00682814">
        <w:rPr>
          <w:rFonts w:asciiTheme="majorHAnsi" w:hAnsiTheme="majorHAnsi"/>
          <w:b/>
          <w:bCs/>
          <w:szCs w:val="22"/>
        </w:rPr>
        <w:t xml:space="preserve">Purpose: </w:t>
      </w:r>
      <w:r w:rsidRPr="00682814">
        <w:rPr>
          <w:rFonts w:asciiTheme="majorHAnsi" w:hAnsiTheme="majorHAnsi"/>
          <w:szCs w:val="22"/>
        </w:rPr>
        <w:t>This clause apportions periodical charges, outgoings, income and receipts relating to the Assets</w:t>
      </w:r>
      <w:r w:rsidR="000520E8" w:rsidRPr="00682814">
        <w:rPr>
          <w:rFonts w:asciiTheme="majorHAnsi" w:hAnsiTheme="majorHAnsi"/>
          <w:szCs w:val="22"/>
        </w:rPr>
        <w:t xml:space="preserve"> (e.g. maintenance contractor charges)</w:t>
      </w:r>
      <w:r w:rsidRPr="00682814">
        <w:rPr>
          <w:rFonts w:asciiTheme="majorHAnsi" w:hAnsiTheme="majorHAnsi"/>
          <w:szCs w:val="22"/>
        </w:rPr>
        <w:t>, so that the Seller is responsible for the period up to and including</w:t>
      </w:r>
      <w:r w:rsidR="001D1659" w:rsidRPr="00682814">
        <w:rPr>
          <w:rFonts w:asciiTheme="majorHAnsi" w:hAnsiTheme="majorHAnsi"/>
          <w:szCs w:val="22"/>
        </w:rPr>
        <w:t xml:space="preserve"> the</w:t>
      </w:r>
      <w:r w:rsidRPr="00682814">
        <w:rPr>
          <w:rFonts w:asciiTheme="majorHAnsi" w:hAnsiTheme="majorHAnsi"/>
          <w:szCs w:val="22"/>
        </w:rPr>
        <w:t xml:space="preserve"> Completion Date and the Purchaser for the period thereafter.</w:t>
      </w:r>
      <w:r w:rsidR="000F11BC" w:rsidRPr="00682814">
        <w:rPr>
          <w:rFonts w:asciiTheme="majorHAnsi" w:hAnsiTheme="majorHAnsi"/>
          <w:szCs w:val="22"/>
        </w:rPr>
        <w:t xml:space="preserve"> The Seller is responsible for preparing a schedule of apportionments setting out details </w:t>
      </w:r>
      <w:r w:rsidR="001D1659" w:rsidRPr="00682814">
        <w:rPr>
          <w:rFonts w:asciiTheme="majorHAnsi" w:hAnsiTheme="majorHAnsi"/>
          <w:szCs w:val="22"/>
        </w:rPr>
        <w:t xml:space="preserve">of </w:t>
      </w:r>
      <w:r w:rsidR="000F11BC" w:rsidRPr="00682814">
        <w:rPr>
          <w:rFonts w:asciiTheme="majorHAnsi" w:hAnsiTheme="majorHAnsi"/>
          <w:szCs w:val="22"/>
        </w:rPr>
        <w:t xml:space="preserve">periodical charges and outgoings. </w:t>
      </w:r>
    </w:p>
    <w:p w14:paraId="14B6A77A" w14:textId="77777777" w:rsidR="000F11BC" w:rsidRPr="00682814" w:rsidRDefault="000F11BC" w:rsidP="000F11BC">
      <w:pPr>
        <w:pStyle w:val="BBClause2"/>
        <w:numPr>
          <w:ilvl w:val="0"/>
          <w:numId w:val="0"/>
        </w:numPr>
        <w:ind w:left="720"/>
        <w:rPr>
          <w:rFonts w:asciiTheme="majorHAnsi" w:hAnsiTheme="majorHAnsi"/>
          <w:szCs w:val="22"/>
        </w:rPr>
      </w:pPr>
      <w:r w:rsidRPr="00682814">
        <w:rPr>
          <w:rFonts w:asciiTheme="majorHAnsi" w:hAnsiTheme="majorHAnsi"/>
          <w:b/>
          <w:bCs/>
          <w:szCs w:val="22"/>
        </w:rPr>
        <w:t xml:space="preserve">Action required: </w:t>
      </w:r>
    </w:p>
    <w:p w14:paraId="3E43AB38" w14:textId="77777777" w:rsidR="000F11BC" w:rsidRPr="00682814" w:rsidRDefault="000F11BC" w:rsidP="00895300">
      <w:pPr>
        <w:pStyle w:val="BBClause2"/>
        <w:numPr>
          <w:ilvl w:val="0"/>
          <w:numId w:val="15"/>
        </w:numPr>
        <w:rPr>
          <w:rFonts w:asciiTheme="majorHAnsi" w:hAnsiTheme="majorHAnsi"/>
          <w:szCs w:val="22"/>
        </w:rPr>
      </w:pPr>
      <w:r w:rsidRPr="00682814">
        <w:rPr>
          <w:rFonts w:asciiTheme="majorHAnsi" w:hAnsiTheme="majorHAnsi"/>
          <w:szCs w:val="22"/>
        </w:rPr>
        <w:t xml:space="preserve">Insert the </w:t>
      </w:r>
      <w:proofErr w:type="gramStart"/>
      <w:r w:rsidRPr="00682814">
        <w:rPr>
          <w:rFonts w:asciiTheme="majorHAnsi" w:hAnsiTheme="majorHAnsi"/>
          <w:szCs w:val="22"/>
        </w:rPr>
        <w:t>time period</w:t>
      </w:r>
      <w:proofErr w:type="gramEnd"/>
      <w:r w:rsidRPr="00682814">
        <w:rPr>
          <w:rFonts w:asciiTheme="majorHAnsi" w:hAnsiTheme="majorHAnsi"/>
          <w:szCs w:val="22"/>
        </w:rPr>
        <w:t xml:space="preserve"> after Completion </w:t>
      </w:r>
      <w:r w:rsidR="006C308A" w:rsidRPr="00682814">
        <w:rPr>
          <w:rFonts w:asciiTheme="majorHAnsi" w:hAnsiTheme="majorHAnsi"/>
          <w:szCs w:val="22"/>
        </w:rPr>
        <w:t xml:space="preserve">at clause 10.3 </w:t>
      </w:r>
      <w:r w:rsidRPr="00682814">
        <w:rPr>
          <w:rFonts w:asciiTheme="majorHAnsi" w:hAnsiTheme="majorHAnsi"/>
          <w:szCs w:val="22"/>
        </w:rPr>
        <w:t xml:space="preserve">within which the Seller must prepare and deliver </w:t>
      </w:r>
      <w:r w:rsidR="00F77271" w:rsidRPr="00682814">
        <w:rPr>
          <w:rFonts w:asciiTheme="majorHAnsi" w:hAnsiTheme="majorHAnsi"/>
          <w:szCs w:val="22"/>
        </w:rPr>
        <w:t xml:space="preserve">to the Purchaser </w:t>
      </w:r>
      <w:r w:rsidR="000520E8" w:rsidRPr="00682814">
        <w:rPr>
          <w:rFonts w:asciiTheme="majorHAnsi" w:hAnsiTheme="majorHAnsi"/>
          <w:szCs w:val="22"/>
        </w:rPr>
        <w:t>the schedule of apportionments</w:t>
      </w:r>
      <w:r w:rsidR="009F2E7B" w:rsidRPr="00682814">
        <w:rPr>
          <w:rFonts w:asciiTheme="majorHAnsi" w:hAnsiTheme="majorHAnsi"/>
          <w:szCs w:val="22"/>
        </w:rPr>
        <w:t>.</w:t>
      </w:r>
    </w:p>
    <w:p w14:paraId="450C4A27" w14:textId="77777777" w:rsidR="00F77271" w:rsidRPr="00682814" w:rsidRDefault="00F77271" w:rsidP="00895300">
      <w:pPr>
        <w:pStyle w:val="BBClause2"/>
        <w:numPr>
          <w:ilvl w:val="0"/>
          <w:numId w:val="15"/>
        </w:numPr>
        <w:rPr>
          <w:rFonts w:asciiTheme="majorHAnsi" w:hAnsiTheme="majorHAnsi"/>
          <w:szCs w:val="22"/>
        </w:rPr>
      </w:pPr>
      <w:r w:rsidRPr="00682814">
        <w:rPr>
          <w:rFonts w:asciiTheme="majorHAnsi" w:hAnsiTheme="majorHAnsi"/>
          <w:szCs w:val="22"/>
        </w:rPr>
        <w:t xml:space="preserve">Insert the </w:t>
      </w:r>
      <w:proofErr w:type="gramStart"/>
      <w:r w:rsidRPr="00682814">
        <w:rPr>
          <w:rFonts w:asciiTheme="majorHAnsi" w:hAnsiTheme="majorHAnsi"/>
          <w:szCs w:val="22"/>
        </w:rPr>
        <w:t>time period</w:t>
      </w:r>
      <w:proofErr w:type="gramEnd"/>
      <w:r w:rsidRPr="00682814">
        <w:rPr>
          <w:rFonts w:asciiTheme="majorHAnsi" w:hAnsiTheme="majorHAnsi"/>
          <w:szCs w:val="22"/>
        </w:rPr>
        <w:t xml:space="preserve"> </w:t>
      </w:r>
      <w:r w:rsidR="006C308A" w:rsidRPr="00682814">
        <w:rPr>
          <w:rFonts w:asciiTheme="majorHAnsi" w:hAnsiTheme="majorHAnsi"/>
          <w:szCs w:val="22"/>
        </w:rPr>
        <w:t xml:space="preserve">at clause 10.4 </w:t>
      </w:r>
      <w:r w:rsidRPr="00682814">
        <w:rPr>
          <w:rFonts w:asciiTheme="majorHAnsi" w:hAnsiTheme="majorHAnsi"/>
          <w:szCs w:val="22"/>
        </w:rPr>
        <w:t>within which the Parties must agree the net amount payable, after which time</w:t>
      </w:r>
      <w:r w:rsidR="006C308A" w:rsidRPr="00682814">
        <w:rPr>
          <w:rFonts w:asciiTheme="majorHAnsi" w:hAnsiTheme="majorHAnsi"/>
          <w:szCs w:val="22"/>
        </w:rPr>
        <w:t xml:space="preserve"> if they have failed to agree</w:t>
      </w:r>
      <w:r w:rsidR="009F2E7B" w:rsidRPr="00682814">
        <w:rPr>
          <w:rFonts w:asciiTheme="majorHAnsi" w:hAnsiTheme="majorHAnsi"/>
          <w:szCs w:val="22"/>
        </w:rPr>
        <w:t>,</w:t>
      </w:r>
      <w:r w:rsidR="006C308A" w:rsidRPr="00682814">
        <w:rPr>
          <w:rFonts w:asciiTheme="majorHAnsi" w:hAnsiTheme="majorHAnsi"/>
          <w:szCs w:val="22"/>
        </w:rPr>
        <w:t xml:space="preserve"> then</w:t>
      </w:r>
      <w:r w:rsidRPr="00682814">
        <w:rPr>
          <w:rFonts w:asciiTheme="majorHAnsi" w:hAnsiTheme="majorHAnsi"/>
          <w:szCs w:val="22"/>
        </w:rPr>
        <w:t xml:space="preserve"> an </w:t>
      </w:r>
      <w:r w:rsidR="009F2E7B" w:rsidRPr="00682814">
        <w:rPr>
          <w:rFonts w:asciiTheme="majorHAnsi" w:hAnsiTheme="majorHAnsi"/>
          <w:szCs w:val="22"/>
        </w:rPr>
        <w:t>Independent A</w:t>
      </w:r>
      <w:r w:rsidRPr="00682814">
        <w:rPr>
          <w:rFonts w:asciiTheme="majorHAnsi" w:hAnsiTheme="majorHAnsi"/>
          <w:szCs w:val="22"/>
        </w:rPr>
        <w:t>ccountant will be jointly appointed to determine the amount payable</w:t>
      </w:r>
      <w:r w:rsidR="009F2E7B" w:rsidRPr="00682814">
        <w:rPr>
          <w:rFonts w:asciiTheme="majorHAnsi" w:hAnsiTheme="majorHAnsi"/>
          <w:szCs w:val="22"/>
        </w:rPr>
        <w:t>.</w:t>
      </w:r>
    </w:p>
    <w:p w14:paraId="03858699" w14:textId="77777777" w:rsidR="00F77271" w:rsidRPr="00682814" w:rsidRDefault="00F77271" w:rsidP="00F77271">
      <w:pPr>
        <w:pStyle w:val="BBClause2"/>
        <w:keepNext/>
        <w:rPr>
          <w:rFonts w:asciiTheme="majorHAnsi" w:hAnsiTheme="majorHAnsi"/>
          <w:b/>
          <w:bCs/>
          <w:szCs w:val="22"/>
          <w:u w:val="single"/>
        </w:rPr>
      </w:pPr>
      <w:r w:rsidRPr="00682814">
        <w:rPr>
          <w:rFonts w:asciiTheme="majorHAnsi" w:hAnsiTheme="majorHAnsi"/>
          <w:b/>
          <w:bCs/>
          <w:szCs w:val="22"/>
          <w:u w:val="single"/>
        </w:rPr>
        <w:lastRenderedPageBreak/>
        <w:t>Clause 11: Contracts</w:t>
      </w:r>
      <w:r w:rsidR="00C66997" w:rsidRPr="00682814">
        <w:rPr>
          <w:rFonts w:asciiTheme="majorHAnsi" w:hAnsiTheme="majorHAnsi"/>
          <w:b/>
          <w:bCs/>
          <w:szCs w:val="22"/>
        </w:rPr>
        <w:t xml:space="preserve"> </w:t>
      </w:r>
      <w:r w:rsidR="00C66997" w:rsidRPr="00682814">
        <w:rPr>
          <w:rFonts w:asciiTheme="majorHAnsi" w:hAnsiTheme="majorHAnsi"/>
          <w:b/>
          <w:bCs/>
          <w:color w:val="FF0000"/>
          <w:szCs w:val="22"/>
        </w:rPr>
        <w:t>OPTIONAL</w:t>
      </w:r>
      <w:r w:rsidR="005D6A72" w:rsidRPr="00682814">
        <w:rPr>
          <w:rFonts w:asciiTheme="majorHAnsi" w:hAnsiTheme="majorHAnsi"/>
          <w:b/>
          <w:bCs/>
          <w:color w:val="FF0000"/>
          <w:szCs w:val="22"/>
        </w:rPr>
        <w:t xml:space="preserve"> &amp; HIGH PRIORITY</w:t>
      </w:r>
    </w:p>
    <w:p w14:paraId="3489598C" w14:textId="77777777" w:rsidR="00C66997" w:rsidRPr="00682814" w:rsidRDefault="00F77271" w:rsidP="00C66997">
      <w:pPr>
        <w:pStyle w:val="BBClause2"/>
        <w:numPr>
          <w:ilvl w:val="0"/>
          <w:numId w:val="0"/>
        </w:numPr>
        <w:ind w:left="720"/>
        <w:rPr>
          <w:rFonts w:asciiTheme="majorHAnsi" w:hAnsiTheme="majorHAnsi"/>
          <w:szCs w:val="22"/>
        </w:rPr>
      </w:pPr>
      <w:r w:rsidRPr="00682814">
        <w:rPr>
          <w:rFonts w:asciiTheme="majorHAnsi" w:hAnsiTheme="majorHAnsi"/>
          <w:b/>
          <w:bCs/>
          <w:szCs w:val="22"/>
        </w:rPr>
        <w:t xml:space="preserve">Purpose: </w:t>
      </w:r>
      <w:r w:rsidR="007C0264" w:rsidRPr="00682814">
        <w:rPr>
          <w:rFonts w:asciiTheme="majorHAnsi" w:hAnsiTheme="majorHAnsi"/>
          <w:szCs w:val="22"/>
        </w:rPr>
        <w:t xml:space="preserve">This </w:t>
      </w:r>
      <w:r w:rsidR="00302F28" w:rsidRPr="00682814">
        <w:rPr>
          <w:rFonts w:asciiTheme="majorHAnsi" w:hAnsiTheme="majorHAnsi"/>
          <w:szCs w:val="22"/>
        </w:rPr>
        <w:t xml:space="preserve">clause governs the transfer of </w:t>
      </w:r>
      <w:r w:rsidR="009F2E7B" w:rsidRPr="00682814">
        <w:rPr>
          <w:rFonts w:asciiTheme="majorHAnsi" w:hAnsiTheme="majorHAnsi"/>
          <w:szCs w:val="22"/>
        </w:rPr>
        <w:t>C</w:t>
      </w:r>
      <w:r w:rsidR="00302F28" w:rsidRPr="00682814">
        <w:rPr>
          <w:rFonts w:asciiTheme="majorHAnsi" w:hAnsiTheme="majorHAnsi"/>
          <w:szCs w:val="22"/>
        </w:rPr>
        <w:t>ontracts to the Purchaser</w:t>
      </w:r>
      <w:r w:rsidR="00F55269" w:rsidRPr="00682814">
        <w:rPr>
          <w:rFonts w:asciiTheme="majorHAnsi" w:hAnsiTheme="majorHAnsi"/>
          <w:szCs w:val="22"/>
        </w:rPr>
        <w:t xml:space="preserve"> as part of the transaction</w:t>
      </w:r>
      <w:r w:rsidR="00302F28" w:rsidRPr="00682814">
        <w:rPr>
          <w:rFonts w:asciiTheme="majorHAnsi" w:hAnsiTheme="majorHAnsi"/>
          <w:szCs w:val="22"/>
        </w:rPr>
        <w:t xml:space="preserve">. It recognises that </w:t>
      </w:r>
      <w:r w:rsidR="009F2E7B" w:rsidRPr="00682814">
        <w:rPr>
          <w:rFonts w:asciiTheme="majorHAnsi" w:hAnsiTheme="majorHAnsi"/>
          <w:szCs w:val="22"/>
        </w:rPr>
        <w:t xml:space="preserve">it might not be possible to </w:t>
      </w:r>
      <w:r w:rsidR="00D7025E" w:rsidRPr="00682814">
        <w:rPr>
          <w:rFonts w:asciiTheme="majorHAnsi" w:hAnsiTheme="majorHAnsi"/>
          <w:szCs w:val="22"/>
        </w:rPr>
        <w:t>assign certain</w:t>
      </w:r>
      <w:r w:rsidR="009F2E7B" w:rsidRPr="00682814">
        <w:rPr>
          <w:rFonts w:asciiTheme="majorHAnsi" w:hAnsiTheme="majorHAnsi"/>
          <w:szCs w:val="22"/>
        </w:rPr>
        <w:t xml:space="preserve"> </w:t>
      </w:r>
      <w:r w:rsidR="00D7025E" w:rsidRPr="00682814">
        <w:rPr>
          <w:rFonts w:asciiTheme="majorHAnsi" w:hAnsiTheme="majorHAnsi"/>
          <w:szCs w:val="22"/>
        </w:rPr>
        <w:t xml:space="preserve">Contracts </w:t>
      </w:r>
      <w:r w:rsidR="00302F28" w:rsidRPr="00682814">
        <w:rPr>
          <w:rFonts w:asciiTheme="majorHAnsi" w:hAnsiTheme="majorHAnsi"/>
          <w:szCs w:val="22"/>
        </w:rPr>
        <w:t xml:space="preserve">to the Purchaser without obtaining third-party consent or </w:t>
      </w:r>
      <w:r w:rsidR="00F55269" w:rsidRPr="00682814">
        <w:rPr>
          <w:rFonts w:asciiTheme="majorHAnsi" w:hAnsiTheme="majorHAnsi"/>
          <w:szCs w:val="22"/>
        </w:rPr>
        <w:t>that</w:t>
      </w:r>
      <w:r w:rsidR="00682814" w:rsidRPr="00682814">
        <w:rPr>
          <w:rFonts w:asciiTheme="majorHAnsi" w:hAnsiTheme="majorHAnsi"/>
          <w:szCs w:val="22"/>
        </w:rPr>
        <w:t xml:space="preserve"> </w:t>
      </w:r>
      <w:r w:rsidR="00F55269" w:rsidRPr="00682814">
        <w:rPr>
          <w:rFonts w:asciiTheme="majorHAnsi" w:hAnsiTheme="majorHAnsi"/>
          <w:szCs w:val="22"/>
        </w:rPr>
        <w:t>the Purchaser might require some Contracts to be</w:t>
      </w:r>
      <w:r w:rsidR="00302F28" w:rsidRPr="00682814">
        <w:rPr>
          <w:rFonts w:asciiTheme="majorHAnsi" w:hAnsiTheme="majorHAnsi"/>
          <w:szCs w:val="22"/>
        </w:rPr>
        <w:t xml:space="preserve"> novat</w:t>
      </w:r>
      <w:r w:rsidR="00F55269" w:rsidRPr="00682814">
        <w:rPr>
          <w:rFonts w:asciiTheme="majorHAnsi" w:hAnsiTheme="majorHAnsi"/>
          <w:szCs w:val="22"/>
        </w:rPr>
        <w:t>ed</w:t>
      </w:r>
      <w:r w:rsidR="00302F28" w:rsidRPr="00682814">
        <w:rPr>
          <w:rFonts w:asciiTheme="majorHAnsi" w:hAnsiTheme="majorHAnsi"/>
          <w:szCs w:val="22"/>
        </w:rPr>
        <w:t xml:space="preserve">. </w:t>
      </w:r>
    </w:p>
    <w:p w14:paraId="143D3205" w14:textId="77777777" w:rsidR="007C0264" w:rsidRPr="00682814" w:rsidRDefault="00302F28" w:rsidP="00C66997">
      <w:pPr>
        <w:pStyle w:val="BBClause2"/>
        <w:numPr>
          <w:ilvl w:val="0"/>
          <w:numId w:val="0"/>
        </w:numPr>
        <w:ind w:left="720"/>
        <w:rPr>
          <w:rFonts w:asciiTheme="majorHAnsi" w:hAnsiTheme="majorHAnsi"/>
          <w:szCs w:val="22"/>
        </w:rPr>
      </w:pPr>
      <w:r w:rsidRPr="00682814">
        <w:rPr>
          <w:rFonts w:asciiTheme="majorHAnsi" w:hAnsiTheme="majorHAnsi"/>
          <w:szCs w:val="22"/>
        </w:rPr>
        <w:t>The clause establishes a comprehensive framework for transferring contracts both immediately at Completion (where no consent is required) and after Completion (where third-party consent or novation is needed)</w:t>
      </w:r>
      <w:r w:rsidR="00750AF6" w:rsidRPr="00682814">
        <w:rPr>
          <w:rFonts w:asciiTheme="majorHAnsi" w:hAnsiTheme="majorHAnsi"/>
          <w:szCs w:val="22"/>
        </w:rPr>
        <w:t xml:space="preserve">, as well as the consequences where third party consents or </w:t>
      </w:r>
      <w:proofErr w:type="spellStart"/>
      <w:r w:rsidR="00750AF6" w:rsidRPr="00682814">
        <w:rPr>
          <w:rFonts w:asciiTheme="majorHAnsi" w:hAnsiTheme="majorHAnsi"/>
          <w:szCs w:val="22"/>
        </w:rPr>
        <w:t>novations</w:t>
      </w:r>
      <w:proofErr w:type="spellEnd"/>
      <w:r w:rsidR="00750AF6" w:rsidRPr="00682814">
        <w:rPr>
          <w:rFonts w:asciiTheme="majorHAnsi" w:hAnsiTheme="majorHAnsi"/>
          <w:szCs w:val="22"/>
        </w:rPr>
        <w:t xml:space="preserve"> cannot be obtained (including price reductions)</w:t>
      </w:r>
      <w:r w:rsidRPr="00682814">
        <w:rPr>
          <w:rFonts w:asciiTheme="majorHAnsi" w:hAnsiTheme="majorHAnsi"/>
          <w:szCs w:val="22"/>
        </w:rPr>
        <w:t xml:space="preserve">. The clause allocates risks and liabilities, with the Purchaser indemnifying the Seller </w:t>
      </w:r>
      <w:r w:rsidR="00750AF6" w:rsidRPr="00682814">
        <w:rPr>
          <w:rFonts w:asciiTheme="majorHAnsi" w:hAnsiTheme="majorHAnsi"/>
          <w:szCs w:val="22"/>
        </w:rPr>
        <w:t xml:space="preserve">in respect of breaches of </w:t>
      </w:r>
      <w:r w:rsidRPr="00682814">
        <w:rPr>
          <w:rFonts w:asciiTheme="majorHAnsi" w:hAnsiTheme="majorHAnsi"/>
          <w:szCs w:val="22"/>
        </w:rPr>
        <w:t xml:space="preserve">post-Completion obligations and the Seller indemnifying the Purchaser </w:t>
      </w:r>
      <w:r w:rsidR="00750AF6" w:rsidRPr="00682814">
        <w:rPr>
          <w:rFonts w:asciiTheme="majorHAnsi" w:hAnsiTheme="majorHAnsi"/>
          <w:szCs w:val="22"/>
        </w:rPr>
        <w:t>in respect of</w:t>
      </w:r>
      <w:r w:rsidRPr="00682814">
        <w:rPr>
          <w:rFonts w:asciiTheme="majorHAnsi" w:hAnsiTheme="majorHAnsi"/>
          <w:szCs w:val="22"/>
        </w:rPr>
        <w:t xml:space="preserve"> pre-Completion breaches and failures to obtain consents.</w:t>
      </w:r>
    </w:p>
    <w:p w14:paraId="0AB49B59" w14:textId="77777777" w:rsidR="00632841" w:rsidRPr="00682814" w:rsidRDefault="00632841" w:rsidP="007C0264">
      <w:pPr>
        <w:pStyle w:val="BBClause2"/>
        <w:numPr>
          <w:ilvl w:val="0"/>
          <w:numId w:val="0"/>
        </w:numPr>
        <w:ind w:left="720"/>
        <w:rPr>
          <w:rFonts w:asciiTheme="majorHAnsi" w:hAnsiTheme="majorHAnsi"/>
          <w:szCs w:val="22"/>
        </w:rPr>
      </w:pPr>
      <w:r w:rsidRPr="00682814">
        <w:rPr>
          <w:rFonts w:asciiTheme="majorHAnsi" w:hAnsiTheme="majorHAnsi"/>
          <w:b/>
          <w:bCs/>
          <w:szCs w:val="22"/>
        </w:rPr>
        <w:t>Action required:</w:t>
      </w:r>
    </w:p>
    <w:p w14:paraId="4DB85B48" w14:textId="77777777" w:rsidR="00632841" w:rsidRPr="00682814" w:rsidRDefault="00632841" w:rsidP="00895300">
      <w:pPr>
        <w:pStyle w:val="BBClause2"/>
        <w:numPr>
          <w:ilvl w:val="0"/>
          <w:numId w:val="15"/>
        </w:numPr>
        <w:rPr>
          <w:rFonts w:asciiTheme="majorHAnsi" w:hAnsiTheme="majorHAnsi"/>
          <w:szCs w:val="22"/>
        </w:rPr>
      </w:pPr>
      <w:r w:rsidRPr="00682814">
        <w:rPr>
          <w:rFonts w:asciiTheme="majorHAnsi" w:hAnsiTheme="majorHAnsi"/>
          <w:szCs w:val="22"/>
        </w:rPr>
        <w:t>Include this clause only if Contracts form part of the Assets; otherwise delete. Make consequential deletions throughout the Agreement if Contracts are not being transferred</w:t>
      </w:r>
      <w:r w:rsidR="00D7025E" w:rsidRPr="00682814">
        <w:rPr>
          <w:rFonts w:asciiTheme="majorHAnsi" w:hAnsiTheme="majorHAnsi"/>
          <w:szCs w:val="22"/>
        </w:rPr>
        <w:t>.</w:t>
      </w:r>
    </w:p>
    <w:p w14:paraId="3492AA9B" w14:textId="77777777" w:rsidR="00632841" w:rsidRPr="00682814" w:rsidRDefault="00632841" w:rsidP="00895300">
      <w:pPr>
        <w:pStyle w:val="BBClause2"/>
        <w:numPr>
          <w:ilvl w:val="0"/>
          <w:numId w:val="15"/>
        </w:numPr>
        <w:rPr>
          <w:rFonts w:asciiTheme="majorHAnsi" w:hAnsiTheme="majorHAnsi"/>
          <w:szCs w:val="22"/>
        </w:rPr>
      </w:pPr>
      <w:r w:rsidRPr="00682814">
        <w:rPr>
          <w:rFonts w:asciiTheme="majorHAnsi" w:hAnsiTheme="majorHAnsi"/>
          <w:szCs w:val="22"/>
        </w:rPr>
        <w:t xml:space="preserve">Insert the </w:t>
      </w:r>
      <w:proofErr w:type="gramStart"/>
      <w:r w:rsidRPr="00682814">
        <w:rPr>
          <w:rFonts w:asciiTheme="majorHAnsi" w:hAnsiTheme="majorHAnsi"/>
          <w:szCs w:val="22"/>
        </w:rPr>
        <w:t>time period</w:t>
      </w:r>
      <w:proofErr w:type="gramEnd"/>
      <w:r w:rsidRPr="00682814">
        <w:rPr>
          <w:rFonts w:asciiTheme="majorHAnsi" w:hAnsiTheme="majorHAnsi"/>
          <w:szCs w:val="22"/>
        </w:rPr>
        <w:t xml:space="preserve"> within which Third Party Consents must be obtained or </w:t>
      </w:r>
      <w:proofErr w:type="spellStart"/>
      <w:r w:rsidRPr="00682814">
        <w:rPr>
          <w:rFonts w:asciiTheme="majorHAnsi" w:hAnsiTheme="majorHAnsi"/>
          <w:szCs w:val="22"/>
        </w:rPr>
        <w:t>novations</w:t>
      </w:r>
      <w:proofErr w:type="spellEnd"/>
      <w:r w:rsidRPr="00682814">
        <w:rPr>
          <w:rFonts w:asciiTheme="majorHAnsi" w:hAnsiTheme="majorHAnsi"/>
          <w:szCs w:val="22"/>
        </w:rPr>
        <w:t xml:space="preserve"> effected (the Template suggests 30 </w:t>
      </w:r>
      <w:r w:rsidR="003B4339">
        <w:rPr>
          <w:rFonts w:asciiTheme="majorHAnsi" w:hAnsiTheme="majorHAnsi"/>
          <w:szCs w:val="22"/>
        </w:rPr>
        <w:t xml:space="preserve">business </w:t>
      </w:r>
      <w:r w:rsidRPr="00682814">
        <w:rPr>
          <w:rFonts w:asciiTheme="majorHAnsi" w:hAnsiTheme="majorHAnsi"/>
          <w:szCs w:val="22"/>
        </w:rPr>
        <w:t>days as a baseline</w:t>
      </w:r>
      <w:r w:rsidR="00750AF6" w:rsidRPr="00682814">
        <w:rPr>
          <w:rFonts w:asciiTheme="majorHAnsi" w:hAnsiTheme="majorHAnsi"/>
          <w:szCs w:val="22"/>
        </w:rPr>
        <w:t xml:space="preserve"> at clause 11.7.2</w:t>
      </w:r>
      <w:r w:rsidRPr="00682814">
        <w:rPr>
          <w:rFonts w:asciiTheme="majorHAnsi" w:hAnsiTheme="majorHAnsi"/>
          <w:szCs w:val="22"/>
        </w:rPr>
        <w:t>)</w:t>
      </w:r>
      <w:r w:rsidR="00D7025E" w:rsidRPr="00682814">
        <w:rPr>
          <w:rFonts w:asciiTheme="majorHAnsi" w:hAnsiTheme="majorHAnsi"/>
          <w:szCs w:val="22"/>
        </w:rPr>
        <w:t>.</w:t>
      </w:r>
      <w:r w:rsidRPr="00682814">
        <w:rPr>
          <w:rFonts w:asciiTheme="majorHAnsi" w:hAnsiTheme="majorHAnsi"/>
          <w:szCs w:val="22"/>
        </w:rPr>
        <w:t xml:space="preserve"> </w:t>
      </w:r>
    </w:p>
    <w:p w14:paraId="79A7C0CA" w14:textId="77777777" w:rsidR="00632841" w:rsidRPr="00682814" w:rsidRDefault="00632841" w:rsidP="00895300">
      <w:pPr>
        <w:pStyle w:val="BBClause2"/>
        <w:numPr>
          <w:ilvl w:val="0"/>
          <w:numId w:val="15"/>
        </w:numPr>
        <w:rPr>
          <w:rFonts w:asciiTheme="majorHAnsi" w:hAnsiTheme="majorHAnsi"/>
          <w:szCs w:val="22"/>
        </w:rPr>
      </w:pPr>
      <w:r w:rsidRPr="00682814">
        <w:rPr>
          <w:rFonts w:asciiTheme="majorHAnsi" w:hAnsiTheme="majorHAnsi"/>
          <w:szCs w:val="22"/>
        </w:rPr>
        <w:t xml:space="preserve">Consider whether Third Party Consents and </w:t>
      </w:r>
      <w:proofErr w:type="spellStart"/>
      <w:r w:rsidRPr="00682814">
        <w:rPr>
          <w:rFonts w:asciiTheme="majorHAnsi" w:hAnsiTheme="majorHAnsi"/>
          <w:szCs w:val="22"/>
        </w:rPr>
        <w:t>novations</w:t>
      </w:r>
      <w:proofErr w:type="spellEnd"/>
      <w:r w:rsidRPr="00682814">
        <w:rPr>
          <w:rFonts w:asciiTheme="majorHAnsi" w:hAnsiTheme="majorHAnsi"/>
          <w:szCs w:val="22"/>
        </w:rPr>
        <w:t xml:space="preserve"> should be conditions to Completion (this is more Purchaser-friendly) or whether they can be obtained post-Completion with the Seller holding benefits on trust</w:t>
      </w:r>
      <w:r w:rsidR="00D7025E" w:rsidRPr="00682814">
        <w:rPr>
          <w:rFonts w:asciiTheme="majorHAnsi" w:hAnsiTheme="majorHAnsi"/>
          <w:szCs w:val="22"/>
        </w:rPr>
        <w:t>.</w:t>
      </w:r>
    </w:p>
    <w:p w14:paraId="339C0656" w14:textId="77777777" w:rsidR="00632841" w:rsidRPr="00682814" w:rsidRDefault="00632841" w:rsidP="00895300">
      <w:pPr>
        <w:pStyle w:val="BBClause2"/>
        <w:numPr>
          <w:ilvl w:val="0"/>
          <w:numId w:val="15"/>
        </w:numPr>
        <w:rPr>
          <w:rFonts w:asciiTheme="majorHAnsi" w:hAnsiTheme="majorHAnsi"/>
          <w:szCs w:val="22"/>
        </w:rPr>
      </w:pPr>
      <w:r w:rsidRPr="00682814">
        <w:rPr>
          <w:rFonts w:asciiTheme="majorHAnsi" w:hAnsiTheme="majorHAnsi"/>
          <w:szCs w:val="22"/>
        </w:rPr>
        <w:t>Complete Schedule 3 (Contracts) with full details of all Contracts being transferred</w:t>
      </w:r>
      <w:r w:rsidR="00D7025E" w:rsidRPr="00682814">
        <w:rPr>
          <w:rFonts w:asciiTheme="majorHAnsi" w:hAnsiTheme="majorHAnsi"/>
          <w:szCs w:val="22"/>
        </w:rPr>
        <w:t>.</w:t>
      </w:r>
      <w:r w:rsidRPr="00682814">
        <w:rPr>
          <w:rFonts w:asciiTheme="majorHAnsi" w:hAnsiTheme="majorHAnsi"/>
          <w:szCs w:val="22"/>
        </w:rPr>
        <w:t xml:space="preserve"> </w:t>
      </w:r>
    </w:p>
    <w:p w14:paraId="03ABDBF3" w14:textId="77777777" w:rsidR="00E34E6C" w:rsidRPr="00682814" w:rsidRDefault="00D87864" w:rsidP="00D87864">
      <w:pPr>
        <w:pStyle w:val="BBClause2"/>
        <w:numPr>
          <w:ilvl w:val="0"/>
          <w:numId w:val="0"/>
        </w:numPr>
        <w:ind w:left="720"/>
        <w:rPr>
          <w:rFonts w:asciiTheme="majorHAnsi" w:hAnsiTheme="majorHAnsi"/>
          <w:szCs w:val="22"/>
        </w:rPr>
      </w:pPr>
      <w:r w:rsidRPr="00682814">
        <w:rPr>
          <w:rFonts w:asciiTheme="majorHAnsi" w:hAnsiTheme="majorHAnsi"/>
          <w:b/>
          <w:bCs/>
          <w:szCs w:val="22"/>
        </w:rPr>
        <w:t xml:space="preserve">Guidance for CEG: </w:t>
      </w:r>
      <w:r w:rsidRPr="00682814">
        <w:rPr>
          <w:rFonts w:asciiTheme="majorHAnsi" w:hAnsiTheme="majorHAnsi"/>
          <w:szCs w:val="22"/>
        </w:rPr>
        <w:t xml:space="preserve">This clause protects you where </w:t>
      </w:r>
      <w:r w:rsidR="00D7025E" w:rsidRPr="00682814">
        <w:rPr>
          <w:rFonts w:asciiTheme="majorHAnsi" w:hAnsiTheme="majorHAnsi"/>
          <w:szCs w:val="22"/>
        </w:rPr>
        <w:t>C</w:t>
      </w:r>
      <w:r w:rsidRPr="00682814">
        <w:rPr>
          <w:rFonts w:asciiTheme="majorHAnsi" w:hAnsiTheme="majorHAnsi"/>
          <w:szCs w:val="22"/>
        </w:rPr>
        <w:t>ontracts (such as operation and maintenance agreements, power purchase agreements, grid connection agreements, or site leases) cannot be transferred without third-party consent</w:t>
      </w:r>
      <w:r w:rsidR="00D7025E" w:rsidRPr="00682814">
        <w:rPr>
          <w:rFonts w:asciiTheme="majorHAnsi" w:hAnsiTheme="majorHAnsi"/>
          <w:szCs w:val="22"/>
        </w:rPr>
        <w:t xml:space="preserve"> or if a novation is required</w:t>
      </w:r>
      <w:r w:rsidRPr="00682814">
        <w:rPr>
          <w:rFonts w:asciiTheme="majorHAnsi" w:hAnsiTheme="majorHAnsi"/>
          <w:szCs w:val="22"/>
        </w:rPr>
        <w:t xml:space="preserve">. </w:t>
      </w:r>
    </w:p>
    <w:p w14:paraId="7321B06C" w14:textId="77777777" w:rsidR="00D87864" w:rsidRPr="00682814" w:rsidRDefault="00D87864" w:rsidP="00D87864">
      <w:pPr>
        <w:pStyle w:val="BBClause2"/>
        <w:numPr>
          <w:ilvl w:val="0"/>
          <w:numId w:val="0"/>
        </w:numPr>
        <w:ind w:left="720"/>
        <w:rPr>
          <w:rFonts w:asciiTheme="majorHAnsi" w:hAnsiTheme="majorHAnsi"/>
          <w:szCs w:val="22"/>
        </w:rPr>
      </w:pPr>
      <w:r w:rsidRPr="00682814">
        <w:rPr>
          <w:rFonts w:asciiTheme="majorHAnsi" w:hAnsiTheme="majorHAnsi"/>
          <w:szCs w:val="22"/>
        </w:rPr>
        <w:t xml:space="preserve">Contracts that can be assigned without consent </w:t>
      </w:r>
      <w:r w:rsidR="00D7025E" w:rsidRPr="00682814">
        <w:rPr>
          <w:rFonts w:asciiTheme="majorHAnsi" w:hAnsiTheme="majorHAnsi"/>
          <w:szCs w:val="22"/>
        </w:rPr>
        <w:t xml:space="preserve">or where a novation is not required </w:t>
      </w:r>
      <w:r w:rsidRPr="00682814">
        <w:rPr>
          <w:rFonts w:asciiTheme="majorHAnsi" w:hAnsiTheme="majorHAnsi"/>
          <w:szCs w:val="22"/>
        </w:rPr>
        <w:t>transfer automatically at Completion (clause 1</w:t>
      </w:r>
      <w:r w:rsidR="00E34E6C" w:rsidRPr="00682814">
        <w:rPr>
          <w:rFonts w:asciiTheme="majorHAnsi" w:hAnsiTheme="majorHAnsi"/>
          <w:szCs w:val="22"/>
        </w:rPr>
        <w:t>1</w:t>
      </w:r>
      <w:r w:rsidRPr="00682814">
        <w:rPr>
          <w:rFonts w:asciiTheme="majorHAnsi" w:hAnsiTheme="majorHAnsi"/>
          <w:szCs w:val="22"/>
        </w:rPr>
        <w:t xml:space="preserve">.1). For </w:t>
      </w:r>
      <w:r w:rsidR="00D7025E" w:rsidRPr="00682814">
        <w:rPr>
          <w:rFonts w:asciiTheme="majorHAnsi" w:hAnsiTheme="majorHAnsi"/>
          <w:szCs w:val="22"/>
        </w:rPr>
        <w:t>C</w:t>
      </w:r>
      <w:r w:rsidRPr="00682814">
        <w:rPr>
          <w:rFonts w:asciiTheme="majorHAnsi" w:hAnsiTheme="majorHAnsi"/>
          <w:szCs w:val="22"/>
        </w:rPr>
        <w:t>ontracts requiring consent or novation, the Seller holds the contractual rights on trust for you whilst using reasonable endeavours to obtain consents after Completion, and you perform the obligations as the Seller's sub-contractor or agent (clauses 1</w:t>
      </w:r>
      <w:r w:rsidR="00E34E6C" w:rsidRPr="00682814">
        <w:rPr>
          <w:rFonts w:asciiTheme="majorHAnsi" w:hAnsiTheme="majorHAnsi"/>
          <w:szCs w:val="22"/>
        </w:rPr>
        <w:t>1</w:t>
      </w:r>
      <w:r w:rsidRPr="00682814">
        <w:rPr>
          <w:rFonts w:asciiTheme="majorHAnsi" w:hAnsiTheme="majorHAnsi"/>
          <w:szCs w:val="22"/>
        </w:rPr>
        <w:t>.2-1</w:t>
      </w:r>
      <w:r w:rsidR="00E34E6C" w:rsidRPr="00682814">
        <w:rPr>
          <w:rFonts w:asciiTheme="majorHAnsi" w:hAnsiTheme="majorHAnsi"/>
          <w:szCs w:val="22"/>
        </w:rPr>
        <w:t>1</w:t>
      </w:r>
      <w:r w:rsidRPr="00682814">
        <w:rPr>
          <w:rFonts w:asciiTheme="majorHAnsi" w:hAnsiTheme="majorHAnsi"/>
          <w:szCs w:val="22"/>
        </w:rPr>
        <w:t xml:space="preserve">.4). Critically, you can exclude any </w:t>
      </w:r>
      <w:r w:rsidR="00D7025E" w:rsidRPr="00682814">
        <w:rPr>
          <w:rFonts w:asciiTheme="majorHAnsi" w:hAnsiTheme="majorHAnsi"/>
          <w:szCs w:val="22"/>
        </w:rPr>
        <w:t>C</w:t>
      </w:r>
      <w:r w:rsidRPr="00682814">
        <w:rPr>
          <w:rFonts w:asciiTheme="majorHAnsi" w:hAnsiTheme="majorHAnsi"/>
          <w:szCs w:val="22"/>
        </w:rPr>
        <w:t>ontract from the sale and obtain a price refund if consent is refused or not obtained within 30 Business Days (or longer if you agree) - clause 1</w:t>
      </w:r>
      <w:r w:rsidR="00E34E6C" w:rsidRPr="00682814">
        <w:rPr>
          <w:rFonts w:asciiTheme="majorHAnsi" w:hAnsiTheme="majorHAnsi"/>
          <w:szCs w:val="22"/>
        </w:rPr>
        <w:t>1</w:t>
      </w:r>
      <w:r w:rsidRPr="00682814">
        <w:rPr>
          <w:rFonts w:asciiTheme="majorHAnsi" w:hAnsiTheme="majorHAnsi"/>
          <w:szCs w:val="22"/>
        </w:rPr>
        <w:t>.6</w:t>
      </w:r>
      <w:r w:rsidR="001914C7">
        <w:rPr>
          <w:rFonts w:asciiTheme="majorHAnsi" w:hAnsiTheme="majorHAnsi"/>
          <w:szCs w:val="22"/>
        </w:rPr>
        <w:t xml:space="preserve">. </w:t>
      </w:r>
      <w:r w:rsidRPr="00682814">
        <w:rPr>
          <w:rFonts w:asciiTheme="majorHAnsi" w:hAnsiTheme="majorHAnsi"/>
          <w:szCs w:val="22"/>
        </w:rPr>
        <w:t xml:space="preserve">During due diligence, </w:t>
      </w:r>
      <w:r w:rsidR="00251DEF" w:rsidRPr="00682814">
        <w:rPr>
          <w:rFonts w:asciiTheme="majorHAnsi" w:hAnsiTheme="majorHAnsi"/>
          <w:szCs w:val="22"/>
        </w:rPr>
        <w:t>confirm</w:t>
      </w:r>
      <w:r w:rsidRPr="00682814">
        <w:rPr>
          <w:rFonts w:asciiTheme="majorHAnsi" w:hAnsiTheme="majorHAnsi"/>
          <w:szCs w:val="22"/>
        </w:rPr>
        <w:t xml:space="preserve"> which </w:t>
      </w:r>
      <w:r w:rsidR="00D7025E" w:rsidRPr="00682814">
        <w:rPr>
          <w:rFonts w:asciiTheme="majorHAnsi" w:hAnsiTheme="majorHAnsi"/>
          <w:szCs w:val="22"/>
        </w:rPr>
        <w:t xml:space="preserve">Contracts </w:t>
      </w:r>
      <w:r w:rsidRPr="00682814">
        <w:rPr>
          <w:rFonts w:asciiTheme="majorHAnsi" w:hAnsiTheme="majorHAnsi"/>
          <w:szCs w:val="22"/>
        </w:rPr>
        <w:t xml:space="preserve">require consent </w:t>
      </w:r>
      <w:r w:rsidR="00D7025E" w:rsidRPr="00682814">
        <w:rPr>
          <w:rFonts w:asciiTheme="majorHAnsi" w:hAnsiTheme="majorHAnsi"/>
          <w:szCs w:val="22"/>
        </w:rPr>
        <w:t xml:space="preserve">or a novation </w:t>
      </w:r>
      <w:r w:rsidRPr="00682814">
        <w:rPr>
          <w:rFonts w:asciiTheme="majorHAnsi" w:hAnsiTheme="majorHAnsi"/>
          <w:szCs w:val="22"/>
        </w:rPr>
        <w:t xml:space="preserve">and assess whether the </w:t>
      </w:r>
      <w:r w:rsidR="00D7025E" w:rsidRPr="00682814">
        <w:rPr>
          <w:rFonts w:asciiTheme="majorHAnsi" w:hAnsiTheme="majorHAnsi"/>
          <w:szCs w:val="22"/>
        </w:rPr>
        <w:t>A</w:t>
      </w:r>
      <w:r w:rsidRPr="00682814">
        <w:rPr>
          <w:rFonts w:asciiTheme="majorHAnsi" w:hAnsiTheme="majorHAnsi"/>
          <w:szCs w:val="22"/>
        </w:rPr>
        <w:t xml:space="preserve">ssets remain viable if key </w:t>
      </w:r>
      <w:r w:rsidR="00D7025E" w:rsidRPr="00682814">
        <w:rPr>
          <w:rFonts w:asciiTheme="majorHAnsi" w:hAnsiTheme="majorHAnsi"/>
          <w:szCs w:val="22"/>
        </w:rPr>
        <w:t>C</w:t>
      </w:r>
      <w:r w:rsidRPr="00682814">
        <w:rPr>
          <w:rFonts w:asciiTheme="majorHAnsi" w:hAnsiTheme="majorHAnsi"/>
          <w:szCs w:val="22"/>
        </w:rPr>
        <w:t xml:space="preserve">ontracts cannot be transferred. For critical </w:t>
      </w:r>
      <w:r w:rsidR="00D7025E" w:rsidRPr="00682814">
        <w:rPr>
          <w:rFonts w:asciiTheme="majorHAnsi" w:hAnsiTheme="majorHAnsi"/>
          <w:szCs w:val="22"/>
        </w:rPr>
        <w:t>Contracts</w:t>
      </w:r>
      <w:r w:rsidRPr="00682814">
        <w:rPr>
          <w:rFonts w:asciiTheme="majorHAnsi" w:hAnsiTheme="majorHAnsi"/>
          <w:szCs w:val="22"/>
        </w:rPr>
        <w:t>, consider making Completion conditional on obtaining consents rather than deferring this until after Completion.</w:t>
      </w:r>
    </w:p>
    <w:p w14:paraId="6E7A1372" w14:textId="77777777" w:rsidR="007325A5" w:rsidRPr="00682814" w:rsidRDefault="007325A5" w:rsidP="00D87864">
      <w:pPr>
        <w:pStyle w:val="BBClause2"/>
        <w:numPr>
          <w:ilvl w:val="0"/>
          <w:numId w:val="0"/>
        </w:numPr>
        <w:ind w:left="720"/>
        <w:rPr>
          <w:rFonts w:asciiTheme="majorHAnsi" w:hAnsiTheme="majorHAnsi"/>
          <w:szCs w:val="22"/>
        </w:rPr>
      </w:pPr>
      <w:r w:rsidRPr="00682814">
        <w:rPr>
          <w:rFonts w:asciiTheme="majorHAnsi" w:hAnsiTheme="majorHAnsi"/>
          <w:szCs w:val="22"/>
        </w:rPr>
        <w:t xml:space="preserve">Refer to the glossary to better understand how assignment and novation are different.  </w:t>
      </w:r>
    </w:p>
    <w:p w14:paraId="5C48F220" w14:textId="77777777" w:rsidR="00632841" w:rsidRPr="00682814" w:rsidRDefault="00632841" w:rsidP="00632841">
      <w:pPr>
        <w:pStyle w:val="BBClause2"/>
        <w:keepNext/>
        <w:rPr>
          <w:rFonts w:asciiTheme="majorHAnsi" w:hAnsiTheme="majorHAnsi"/>
          <w:szCs w:val="22"/>
        </w:rPr>
      </w:pPr>
      <w:r w:rsidRPr="00682814">
        <w:rPr>
          <w:rFonts w:asciiTheme="majorHAnsi" w:hAnsiTheme="majorHAnsi"/>
          <w:b/>
          <w:bCs/>
          <w:szCs w:val="22"/>
          <w:u w:val="single"/>
        </w:rPr>
        <w:lastRenderedPageBreak/>
        <w:t xml:space="preserve">Clause 12: VAT </w:t>
      </w:r>
    </w:p>
    <w:p w14:paraId="757D9D3F" w14:textId="77777777" w:rsidR="006909EA" w:rsidRPr="00682814" w:rsidRDefault="006909EA" w:rsidP="00A154DE">
      <w:pPr>
        <w:pStyle w:val="BBClause2"/>
        <w:keepNext/>
        <w:numPr>
          <w:ilvl w:val="0"/>
          <w:numId w:val="0"/>
        </w:numPr>
        <w:ind w:left="720"/>
        <w:rPr>
          <w:rFonts w:asciiTheme="majorHAnsi" w:hAnsiTheme="majorHAnsi"/>
          <w:szCs w:val="22"/>
        </w:rPr>
      </w:pPr>
      <w:r w:rsidRPr="00682814">
        <w:rPr>
          <w:rFonts w:asciiTheme="majorHAnsi" w:hAnsiTheme="majorHAnsi"/>
          <w:b/>
          <w:bCs/>
          <w:szCs w:val="22"/>
        </w:rPr>
        <w:t>Guidance for CEG:</w:t>
      </w:r>
      <w:r w:rsidRPr="00682814">
        <w:rPr>
          <w:rFonts w:asciiTheme="majorHAnsi" w:hAnsiTheme="majorHAnsi"/>
          <w:szCs w:val="22"/>
        </w:rPr>
        <w:t xml:space="preserve"> </w:t>
      </w:r>
      <w:r w:rsidR="00A154DE" w:rsidRPr="00682814">
        <w:rPr>
          <w:rFonts w:asciiTheme="majorHAnsi" w:hAnsiTheme="majorHAnsi"/>
          <w:szCs w:val="22"/>
        </w:rPr>
        <w:t>As the tax provisions in th</w:t>
      </w:r>
      <w:r w:rsidR="008F7AA4" w:rsidRPr="00682814">
        <w:rPr>
          <w:rFonts w:asciiTheme="majorHAnsi" w:hAnsiTheme="majorHAnsi"/>
          <w:szCs w:val="22"/>
        </w:rPr>
        <w:t>e</w:t>
      </w:r>
      <w:r w:rsidR="00A154DE" w:rsidRPr="00682814">
        <w:rPr>
          <w:rFonts w:asciiTheme="majorHAnsi" w:hAnsiTheme="majorHAnsi"/>
          <w:szCs w:val="22"/>
        </w:rPr>
        <w:t xml:space="preserve"> </w:t>
      </w:r>
      <w:r w:rsidR="008F7AA4" w:rsidRPr="00682814">
        <w:rPr>
          <w:rFonts w:asciiTheme="majorHAnsi" w:hAnsiTheme="majorHAnsi"/>
          <w:szCs w:val="22"/>
        </w:rPr>
        <w:t>A</w:t>
      </w:r>
      <w:r w:rsidR="00A154DE" w:rsidRPr="00682814">
        <w:rPr>
          <w:rFonts w:asciiTheme="majorHAnsi" w:hAnsiTheme="majorHAnsi"/>
          <w:szCs w:val="22"/>
        </w:rPr>
        <w:t xml:space="preserve">greement will need to be bespoke to your transaction, you will need to obtain independent advice from </w:t>
      </w:r>
      <w:r w:rsidR="008F7AA4" w:rsidRPr="00682814">
        <w:rPr>
          <w:rFonts w:asciiTheme="majorHAnsi" w:hAnsiTheme="majorHAnsi"/>
          <w:szCs w:val="22"/>
        </w:rPr>
        <w:t xml:space="preserve">professional </w:t>
      </w:r>
      <w:r w:rsidR="00A154DE" w:rsidRPr="00682814">
        <w:rPr>
          <w:rFonts w:asciiTheme="majorHAnsi" w:hAnsiTheme="majorHAnsi"/>
          <w:szCs w:val="22"/>
        </w:rPr>
        <w:t>advisers to ensure that the drafting in this clause reflects your specific project.</w:t>
      </w:r>
    </w:p>
    <w:p w14:paraId="6F06821B" w14:textId="77777777" w:rsidR="00632841" w:rsidRPr="00682814" w:rsidRDefault="00632841" w:rsidP="00632841">
      <w:pPr>
        <w:pStyle w:val="BBClause2"/>
        <w:keepNext/>
        <w:rPr>
          <w:rFonts w:asciiTheme="majorHAnsi" w:hAnsiTheme="majorHAnsi"/>
          <w:b/>
          <w:bCs/>
          <w:szCs w:val="22"/>
          <w:u w:val="single"/>
        </w:rPr>
      </w:pPr>
      <w:r w:rsidRPr="00682814">
        <w:rPr>
          <w:rFonts w:asciiTheme="majorHAnsi" w:hAnsiTheme="majorHAnsi"/>
          <w:b/>
          <w:bCs/>
          <w:szCs w:val="22"/>
          <w:u w:val="single"/>
        </w:rPr>
        <w:t xml:space="preserve">Clause 13: Post Completion Obligations </w:t>
      </w:r>
    </w:p>
    <w:p w14:paraId="67BA2856" w14:textId="77777777" w:rsidR="00BB4C9C" w:rsidRPr="00682814" w:rsidRDefault="00BB4C9C" w:rsidP="00BB4C9C">
      <w:pPr>
        <w:pStyle w:val="BBClause2"/>
        <w:numPr>
          <w:ilvl w:val="0"/>
          <w:numId w:val="0"/>
        </w:numPr>
        <w:ind w:left="720"/>
        <w:rPr>
          <w:rFonts w:asciiTheme="majorHAnsi" w:hAnsiTheme="majorHAnsi"/>
          <w:szCs w:val="22"/>
          <w:lang w:eastAsia="en-GB"/>
        </w:rPr>
      </w:pPr>
      <w:r w:rsidRPr="00682814">
        <w:rPr>
          <w:rFonts w:asciiTheme="majorHAnsi" w:hAnsiTheme="majorHAnsi"/>
          <w:b/>
          <w:bCs/>
          <w:szCs w:val="22"/>
          <w:lang w:eastAsia="en-GB"/>
        </w:rPr>
        <w:t xml:space="preserve">Purpose: </w:t>
      </w:r>
      <w:r w:rsidRPr="00682814">
        <w:rPr>
          <w:rFonts w:asciiTheme="majorHAnsi" w:hAnsiTheme="majorHAnsi"/>
          <w:szCs w:val="22"/>
          <w:lang w:eastAsia="en-GB"/>
        </w:rPr>
        <w:t>This clause sets out various post-Completion obligations, including that the Purchaser is not liable for anything done pre-Completion or for any Liabilities (except Assumed Liabilities</w:t>
      </w:r>
      <w:r w:rsidR="00DB0522" w:rsidRPr="00682814">
        <w:rPr>
          <w:rFonts w:asciiTheme="majorHAnsi" w:hAnsiTheme="majorHAnsi"/>
          <w:szCs w:val="22"/>
          <w:lang w:eastAsia="en-GB"/>
        </w:rPr>
        <w:t xml:space="preserve"> where relevant</w:t>
      </w:r>
      <w:r w:rsidRPr="00682814">
        <w:rPr>
          <w:rFonts w:asciiTheme="majorHAnsi" w:hAnsiTheme="majorHAnsi"/>
          <w:szCs w:val="22"/>
          <w:lang w:eastAsia="en-GB"/>
        </w:rPr>
        <w:t>), and</w:t>
      </w:r>
      <w:r w:rsidR="00DB0522" w:rsidRPr="00682814">
        <w:rPr>
          <w:rFonts w:asciiTheme="majorHAnsi" w:hAnsiTheme="majorHAnsi"/>
          <w:szCs w:val="22"/>
          <w:lang w:eastAsia="en-GB"/>
        </w:rPr>
        <w:t xml:space="preserve"> that</w:t>
      </w:r>
      <w:r w:rsidRPr="00682814">
        <w:rPr>
          <w:rFonts w:asciiTheme="majorHAnsi" w:hAnsiTheme="majorHAnsi"/>
          <w:szCs w:val="22"/>
          <w:lang w:eastAsia="en-GB"/>
        </w:rPr>
        <w:t xml:space="preserve"> the Seller will remain </w:t>
      </w:r>
      <w:r w:rsidRPr="00682814">
        <w:rPr>
          <w:rFonts w:asciiTheme="majorHAnsi" w:hAnsiTheme="majorHAnsi"/>
          <w:szCs w:val="22"/>
        </w:rPr>
        <w:t>responsible</w:t>
      </w:r>
      <w:r w:rsidRPr="00682814">
        <w:rPr>
          <w:rFonts w:asciiTheme="majorHAnsi" w:hAnsiTheme="majorHAnsi"/>
          <w:szCs w:val="22"/>
          <w:lang w:eastAsia="en-GB"/>
        </w:rPr>
        <w:t xml:space="preserve"> for and must indemnify the Purchaser against all Liabilities which are not Assumed Liabilitie</w:t>
      </w:r>
      <w:r w:rsidR="00A752E1" w:rsidRPr="00682814">
        <w:rPr>
          <w:rFonts w:asciiTheme="majorHAnsi" w:hAnsiTheme="majorHAnsi"/>
          <w:szCs w:val="22"/>
          <w:lang w:eastAsia="en-GB"/>
        </w:rPr>
        <w:t>s (see clause 7 above)</w:t>
      </w:r>
      <w:r w:rsidRPr="00682814">
        <w:rPr>
          <w:rFonts w:asciiTheme="majorHAnsi" w:hAnsiTheme="majorHAnsi"/>
          <w:szCs w:val="22"/>
          <w:lang w:eastAsia="en-GB"/>
        </w:rPr>
        <w:t xml:space="preserve">. </w:t>
      </w:r>
    </w:p>
    <w:p w14:paraId="6BAA660C" w14:textId="77777777" w:rsidR="00BB4C9C" w:rsidRPr="00682814" w:rsidRDefault="00BB4C9C" w:rsidP="00BB4C9C">
      <w:pPr>
        <w:pStyle w:val="BBClause2"/>
        <w:numPr>
          <w:ilvl w:val="0"/>
          <w:numId w:val="0"/>
        </w:numPr>
        <w:ind w:left="720"/>
        <w:rPr>
          <w:rFonts w:asciiTheme="majorHAnsi" w:hAnsiTheme="majorHAnsi"/>
          <w:szCs w:val="22"/>
          <w:lang w:eastAsia="en-GB"/>
        </w:rPr>
      </w:pPr>
      <w:r w:rsidRPr="00682814">
        <w:rPr>
          <w:rFonts w:asciiTheme="majorHAnsi" w:hAnsiTheme="majorHAnsi"/>
          <w:szCs w:val="22"/>
          <w:lang w:eastAsia="en-GB"/>
        </w:rPr>
        <w:t>This clause specifies that the Seller is responsible for passing all correspondence, notices, orders or enquiries related to the Assets to the Purchase</w:t>
      </w:r>
      <w:r w:rsidR="007D3BD3" w:rsidRPr="00682814">
        <w:rPr>
          <w:rFonts w:asciiTheme="majorHAnsi" w:hAnsiTheme="majorHAnsi"/>
          <w:szCs w:val="22"/>
          <w:lang w:eastAsia="en-GB"/>
        </w:rPr>
        <w:t>r</w:t>
      </w:r>
      <w:r w:rsidRPr="00682814">
        <w:rPr>
          <w:rFonts w:asciiTheme="majorHAnsi" w:hAnsiTheme="majorHAnsi"/>
          <w:szCs w:val="22"/>
          <w:lang w:eastAsia="en-GB"/>
        </w:rPr>
        <w:t xml:space="preserve"> after Completion. </w:t>
      </w:r>
    </w:p>
    <w:p w14:paraId="0319CF67" w14:textId="77777777" w:rsidR="00BB4C9C" w:rsidRPr="00682814" w:rsidRDefault="00BB4C9C" w:rsidP="00BB4C9C">
      <w:pPr>
        <w:pStyle w:val="BBClause2"/>
        <w:numPr>
          <w:ilvl w:val="0"/>
          <w:numId w:val="0"/>
        </w:numPr>
        <w:ind w:left="720"/>
        <w:rPr>
          <w:rFonts w:asciiTheme="majorHAnsi" w:hAnsiTheme="majorHAnsi"/>
          <w:szCs w:val="22"/>
          <w:lang w:eastAsia="en-GB"/>
        </w:rPr>
      </w:pPr>
      <w:r w:rsidRPr="00682814">
        <w:rPr>
          <w:rFonts w:asciiTheme="majorHAnsi" w:hAnsiTheme="majorHAnsi"/>
          <w:szCs w:val="22"/>
          <w:lang w:eastAsia="en-GB"/>
        </w:rPr>
        <w:t xml:space="preserve">This clause also </w:t>
      </w:r>
      <w:r w:rsidR="00DB0522" w:rsidRPr="00682814">
        <w:rPr>
          <w:rFonts w:asciiTheme="majorHAnsi" w:hAnsiTheme="majorHAnsi"/>
          <w:szCs w:val="22"/>
          <w:lang w:eastAsia="en-GB"/>
        </w:rPr>
        <w:t>provides</w:t>
      </w:r>
      <w:r w:rsidRPr="00682814">
        <w:rPr>
          <w:rFonts w:asciiTheme="majorHAnsi" w:hAnsiTheme="majorHAnsi"/>
          <w:szCs w:val="22"/>
          <w:lang w:eastAsia="en-GB"/>
        </w:rPr>
        <w:t xml:space="preserve"> that the Purchaser will not benefit from the Seller’s insurance policies </w:t>
      </w:r>
      <w:r w:rsidR="00251DEF" w:rsidRPr="00682814">
        <w:rPr>
          <w:rFonts w:asciiTheme="majorHAnsi" w:hAnsiTheme="majorHAnsi"/>
          <w:szCs w:val="22"/>
          <w:lang w:eastAsia="en-GB"/>
        </w:rPr>
        <w:t xml:space="preserve">in respect of events that take place after the </w:t>
      </w:r>
      <w:r w:rsidRPr="00682814">
        <w:rPr>
          <w:rFonts w:asciiTheme="majorHAnsi" w:hAnsiTheme="majorHAnsi"/>
          <w:szCs w:val="22"/>
          <w:lang w:eastAsia="en-GB"/>
        </w:rPr>
        <w:t xml:space="preserve">Completion </w:t>
      </w:r>
      <w:r w:rsidR="00251DEF" w:rsidRPr="00682814">
        <w:rPr>
          <w:rFonts w:asciiTheme="majorHAnsi" w:hAnsiTheme="majorHAnsi"/>
          <w:szCs w:val="22"/>
          <w:lang w:eastAsia="en-GB"/>
        </w:rPr>
        <w:t xml:space="preserve">Date </w:t>
      </w:r>
      <w:r w:rsidRPr="00682814">
        <w:rPr>
          <w:rFonts w:asciiTheme="majorHAnsi" w:hAnsiTheme="majorHAnsi"/>
          <w:szCs w:val="22"/>
          <w:lang w:eastAsia="en-GB"/>
        </w:rPr>
        <w:t xml:space="preserve">and that the Seller </w:t>
      </w:r>
      <w:r w:rsidR="00DB0522" w:rsidRPr="00682814">
        <w:rPr>
          <w:rFonts w:asciiTheme="majorHAnsi" w:hAnsiTheme="majorHAnsi"/>
          <w:szCs w:val="22"/>
          <w:lang w:eastAsia="en-GB"/>
        </w:rPr>
        <w:t>is required to</w:t>
      </w:r>
      <w:r w:rsidRPr="00682814">
        <w:rPr>
          <w:rFonts w:asciiTheme="majorHAnsi" w:hAnsiTheme="majorHAnsi"/>
          <w:szCs w:val="22"/>
          <w:lang w:eastAsia="en-GB"/>
        </w:rPr>
        <w:t xml:space="preserve"> notify insurers of the transaction. </w:t>
      </w:r>
    </w:p>
    <w:p w14:paraId="10364B68" w14:textId="77777777" w:rsidR="005F10D1" w:rsidRPr="00682814" w:rsidRDefault="005F10D1" w:rsidP="00BB4C9C">
      <w:pPr>
        <w:pStyle w:val="BBClause2"/>
        <w:numPr>
          <w:ilvl w:val="0"/>
          <w:numId w:val="0"/>
        </w:numPr>
        <w:ind w:left="720"/>
        <w:rPr>
          <w:rFonts w:asciiTheme="majorHAnsi" w:hAnsiTheme="majorHAnsi"/>
          <w:b/>
          <w:bCs/>
          <w:szCs w:val="22"/>
          <w:lang w:eastAsia="en-GB"/>
        </w:rPr>
      </w:pPr>
      <w:r w:rsidRPr="00682814">
        <w:rPr>
          <w:rFonts w:asciiTheme="majorHAnsi" w:hAnsiTheme="majorHAnsi"/>
          <w:b/>
          <w:bCs/>
          <w:szCs w:val="22"/>
          <w:lang w:eastAsia="en-GB"/>
        </w:rPr>
        <w:t xml:space="preserve">Action Required: </w:t>
      </w:r>
    </w:p>
    <w:p w14:paraId="0DF795F9" w14:textId="77777777" w:rsidR="005F10D1" w:rsidRPr="00682814" w:rsidRDefault="005F10D1" w:rsidP="00895300">
      <w:pPr>
        <w:pStyle w:val="BBClause2"/>
        <w:numPr>
          <w:ilvl w:val="0"/>
          <w:numId w:val="15"/>
        </w:numPr>
        <w:rPr>
          <w:rFonts w:asciiTheme="majorHAnsi" w:hAnsiTheme="majorHAnsi"/>
          <w:szCs w:val="22"/>
          <w:lang w:eastAsia="en-GB"/>
        </w:rPr>
      </w:pPr>
      <w:r w:rsidRPr="00682814">
        <w:rPr>
          <w:rFonts w:asciiTheme="majorHAnsi" w:hAnsiTheme="majorHAnsi"/>
          <w:szCs w:val="22"/>
          <w:lang w:eastAsia="en-GB"/>
        </w:rPr>
        <w:t>Delete/include the reference to clause 7 (Assume</w:t>
      </w:r>
      <w:r w:rsidR="00DB0522" w:rsidRPr="00682814">
        <w:rPr>
          <w:rFonts w:asciiTheme="majorHAnsi" w:hAnsiTheme="majorHAnsi"/>
          <w:szCs w:val="22"/>
          <w:lang w:eastAsia="en-GB"/>
        </w:rPr>
        <w:t>d</w:t>
      </w:r>
      <w:r w:rsidRPr="00682814">
        <w:rPr>
          <w:rFonts w:asciiTheme="majorHAnsi" w:hAnsiTheme="majorHAnsi"/>
          <w:szCs w:val="22"/>
          <w:lang w:eastAsia="en-GB"/>
        </w:rPr>
        <w:t xml:space="preserve"> Liabilities)</w:t>
      </w:r>
      <w:r w:rsidR="00DB0522" w:rsidRPr="00682814">
        <w:rPr>
          <w:rFonts w:asciiTheme="majorHAnsi" w:hAnsiTheme="majorHAnsi"/>
          <w:szCs w:val="22"/>
          <w:lang w:eastAsia="en-GB"/>
        </w:rPr>
        <w:t xml:space="preserve"> in </w:t>
      </w:r>
      <w:proofErr w:type="gramStart"/>
      <w:r w:rsidR="00DB0522" w:rsidRPr="00682814">
        <w:rPr>
          <w:rFonts w:asciiTheme="majorHAnsi" w:hAnsiTheme="majorHAnsi"/>
          <w:szCs w:val="22"/>
          <w:lang w:eastAsia="en-GB"/>
        </w:rPr>
        <w:t>[  ]</w:t>
      </w:r>
      <w:proofErr w:type="gramEnd"/>
      <w:r w:rsidRPr="00682814">
        <w:rPr>
          <w:rFonts w:asciiTheme="majorHAnsi" w:hAnsiTheme="majorHAnsi"/>
          <w:szCs w:val="22"/>
          <w:lang w:eastAsia="en-GB"/>
        </w:rPr>
        <w:t xml:space="preserve"> as appropriate</w:t>
      </w:r>
    </w:p>
    <w:p w14:paraId="6E413CFB" w14:textId="77777777" w:rsidR="00D7025E" w:rsidRPr="00682814" w:rsidRDefault="00D7025E" w:rsidP="00895300">
      <w:pPr>
        <w:pStyle w:val="BBClause2"/>
        <w:numPr>
          <w:ilvl w:val="0"/>
          <w:numId w:val="15"/>
        </w:numPr>
        <w:rPr>
          <w:rFonts w:asciiTheme="majorHAnsi" w:hAnsiTheme="majorHAnsi"/>
          <w:szCs w:val="22"/>
          <w:lang w:eastAsia="en-GB"/>
        </w:rPr>
      </w:pPr>
      <w:r w:rsidRPr="00682814">
        <w:rPr>
          <w:rFonts w:asciiTheme="majorHAnsi" w:hAnsiTheme="majorHAnsi"/>
          <w:szCs w:val="22"/>
          <w:lang w:eastAsia="en-GB"/>
        </w:rPr>
        <w:t xml:space="preserve">Consider the insurance position with the Seller and amend the provisions as necessary </w:t>
      </w:r>
    </w:p>
    <w:p w14:paraId="57CD6CFB" w14:textId="77777777" w:rsidR="00BB4C9C" w:rsidRPr="00682814" w:rsidRDefault="00BB4C9C" w:rsidP="00BB4C9C">
      <w:pPr>
        <w:pStyle w:val="BBClause2"/>
        <w:keepNext/>
        <w:rPr>
          <w:rFonts w:asciiTheme="majorHAnsi" w:hAnsiTheme="majorHAnsi"/>
          <w:szCs w:val="22"/>
          <w:lang w:eastAsia="en-GB"/>
        </w:rPr>
      </w:pPr>
      <w:r w:rsidRPr="00682814">
        <w:rPr>
          <w:rFonts w:asciiTheme="majorHAnsi" w:hAnsiTheme="majorHAnsi"/>
          <w:b/>
          <w:bCs/>
          <w:szCs w:val="22"/>
          <w:u w:val="single"/>
          <w:lang w:eastAsia="en-GB"/>
        </w:rPr>
        <w:t xml:space="preserve">Clause 14: Wrong Pockets </w:t>
      </w:r>
    </w:p>
    <w:p w14:paraId="7EDAC680" w14:textId="77777777" w:rsidR="00BB4C9C" w:rsidRPr="00682814" w:rsidRDefault="00BB4C9C" w:rsidP="00BB4C9C">
      <w:pPr>
        <w:pStyle w:val="BBClause2"/>
        <w:numPr>
          <w:ilvl w:val="0"/>
          <w:numId w:val="0"/>
        </w:numPr>
        <w:ind w:left="720"/>
        <w:rPr>
          <w:rFonts w:asciiTheme="majorHAnsi" w:hAnsiTheme="majorHAnsi"/>
          <w:szCs w:val="22"/>
          <w:lang w:eastAsia="en-GB"/>
        </w:rPr>
      </w:pPr>
      <w:r w:rsidRPr="00682814">
        <w:rPr>
          <w:rFonts w:asciiTheme="majorHAnsi" w:hAnsiTheme="majorHAnsi"/>
          <w:b/>
          <w:bCs/>
          <w:szCs w:val="22"/>
          <w:lang w:eastAsia="en-GB"/>
        </w:rPr>
        <w:t>Purpose</w:t>
      </w:r>
      <w:r w:rsidRPr="00682814">
        <w:rPr>
          <w:rFonts w:asciiTheme="majorHAnsi" w:hAnsiTheme="majorHAnsi"/>
          <w:szCs w:val="22"/>
          <w:lang w:eastAsia="en-GB"/>
        </w:rPr>
        <w:t xml:space="preserve">: This clause addresses </w:t>
      </w:r>
      <w:r w:rsidR="001F301D" w:rsidRPr="00682814">
        <w:rPr>
          <w:rFonts w:asciiTheme="majorHAnsi" w:hAnsiTheme="majorHAnsi"/>
          <w:szCs w:val="22"/>
          <w:lang w:eastAsia="en-GB"/>
        </w:rPr>
        <w:t xml:space="preserve">a </w:t>
      </w:r>
      <w:r w:rsidRPr="00682814">
        <w:rPr>
          <w:rFonts w:asciiTheme="majorHAnsi" w:hAnsiTheme="majorHAnsi"/>
          <w:szCs w:val="22"/>
          <w:lang w:eastAsia="en-GB"/>
        </w:rPr>
        <w:t>situation where, within 18 months following Completion, it is established that</w:t>
      </w:r>
      <w:r w:rsidR="001F301D" w:rsidRPr="00682814">
        <w:rPr>
          <w:rFonts w:asciiTheme="majorHAnsi" w:hAnsiTheme="majorHAnsi"/>
          <w:szCs w:val="22"/>
          <w:lang w:eastAsia="en-GB"/>
        </w:rPr>
        <w:t>: (</w:t>
      </w:r>
      <w:proofErr w:type="spellStart"/>
      <w:r w:rsidR="001F301D" w:rsidRPr="00682814">
        <w:rPr>
          <w:rFonts w:asciiTheme="majorHAnsi" w:hAnsiTheme="majorHAnsi"/>
          <w:szCs w:val="22"/>
          <w:lang w:eastAsia="en-GB"/>
        </w:rPr>
        <w:t>i</w:t>
      </w:r>
      <w:proofErr w:type="spellEnd"/>
      <w:r w:rsidR="001F301D" w:rsidRPr="00682814">
        <w:rPr>
          <w:rFonts w:asciiTheme="majorHAnsi" w:hAnsiTheme="majorHAnsi"/>
          <w:szCs w:val="22"/>
          <w:lang w:eastAsia="en-GB"/>
        </w:rPr>
        <w:t>)</w:t>
      </w:r>
      <w:r w:rsidRPr="00682814">
        <w:rPr>
          <w:rFonts w:asciiTheme="majorHAnsi" w:hAnsiTheme="majorHAnsi"/>
          <w:szCs w:val="22"/>
          <w:lang w:eastAsia="en-GB"/>
        </w:rPr>
        <w:t xml:space="preserve"> </w:t>
      </w:r>
      <w:r w:rsidR="001D1659" w:rsidRPr="00682814">
        <w:rPr>
          <w:rFonts w:asciiTheme="majorHAnsi" w:hAnsiTheme="majorHAnsi"/>
          <w:szCs w:val="22"/>
          <w:lang w:eastAsia="en-GB"/>
        </w:rPr>
        <w:t>a</w:t>
      </w:r>
      <w:r w:rsidR="001F301D" w:rsidRPr="00682814">
        <w:rPr>
          <w:rFonts w:asciiTheme="majorHAnsi" w:hAnsiTheme="majorHAnsi"/>
          <w:szCs w:val="22"/>
          <w:lang w:eastAsia="en-GB"/>
        </w:rPr>
        <w:t xml:space="preserve">ssets were transferred to the Purchaser that should have remained with the Seller; or (ii) </w:t>
      </w:r>
      <w:r w:rsidR="00F26FA9" w:rsidRPr="00682814">
        <w:rPr>
          <w:rFonts w:asciiTheme="majorHAnsi" w:hAnsiTheme="majorHAnsi"/>
          <w:szCs w:val="22"/>
          <w:lang w:eastAsia="en-GB"/>
        </w:rPr>
        <w:t>a</w:t>
      </w:r>
      <w:r w:rsidR="001F301D" w:rsidRPr="00682814">
        <w:rPr>
          <w:rFonts w:asciiTheme="majorHAnsi" w:hAnsiTheme="majorHAnsi"/>
          <w:szCs w:val="22"/>
          <w:lang w:eastAsia="en-GB"/>
        </w:rPr>
        <w:t>ssets remained with the Seller that should have been transferred to the Purchaser.</w:t>
      </w:r>
      <w:r w:rsidRPr="00682814">
        <w:rPr>
          <w:rFonts w:asciiTheme="majorHAnsi" w:hAnsiTheme="majorHAnsi"/>
          <w:szCs w:val="22"/>
          <w:lang w:eastAsia="en-GB"/>
        </w:rPr>
        <w:t xml:space="preserve"> </w:t>
      </w:r>
    </w:p>
    <w:p w14:paraId="29FE1D3A" w14:textId="77777777" w:rsidR="00BB4C9C" w:rsidRPr="00682814" w:rsidRDefault="00BB4C9C" w:rsidP="00BB4C9C">
      <w:pPr>
        <w:pStyle w:val="BBClause2"/>
        <w:numPr>
          <w:ilvl w:val="0"/>
          <w:numId w:val="0"/>
        </w:numPr>
        <w:ind w:left="720"/>
        <w:rPr>
          <w:rFonts w:asciiTheme="majorHAnsi" w:hAnsiTheme="majorHAnsi"/>
          <w:szCs w:val="22"/>
          <w:lang w:eastAsia="en-GB"/>
        </w:rPr>
      </w:pPr>
      <w:r w:rsidRPr="00682814">
        <w:rPr>
          <w:rFonts w:asciiTheme="majorHAnsi" w:hAnsiTheme="majorHAnsi"/>
          <w:szCs w:val="22"/>
          <w:lang w:eastAsia="en-GB"/>
        </w:rPr>
        <w:t xml:space="preserve">In such cases, the </w:t>
      </w:r>
      <w:r w:rsidR="001F301D" w:rsidRPr="00682814">
        <w:rPr>
          <w:rFonts w:asciiTheme="majorHAnsi" w:hAnsiTheme="majorHAnsi"/>
          <w:szCs w:val="22"/>
          <w:lang w:eastAsia="en-GB"/>
        </w:rPr>
        <w:t>P</w:t>
      </w:r>
      <w:r w:rsidRPr="00682814">
        <w:rPr>
          <w:rFonts w:asciiTheme="majorHAnsi" w:hAnsiTheme="majorHAnsi"/>
          <w:szCs w:val="22"/>
          <w:lang w:eastAsia="en-GB"/>
        </w:rPr>
        <w:t xml:space="preserve">arty holding the </w:t>
      </w:r>
      <w:r w:rsidR="00F26FA9" w:rsidRPr="00682814">
        <w:rPr>
          <w:rFonts w:asciiTheme="majorHAnsi" w:hAnsiTheme="majorHAnsi"/>
          <w:szCs w:val="22"/>
          <w:lang w:eastAsia="en-GB"/>
        </w:rPr>
        <w:t>a</w:t>
      </w:r>
      <w:r w:rsidRPr="00682814">
        <w:rPr>
          <w:rFonts w:asciiTheme="majorHAnsi" w:hAnsiTheme="majorHAnsi"/>
          <w:szCs w:val="22"/>
          <w:lang w:eastAsia="en-GB"/>
        </w:rPr>
        <w:t xml:space="preserve">sset must transfer it to the other </w:t>
      </w:r>
      <w:r w:rsidR="001F301D" w:rsidRPr="00682814">
        <w:rPr>
          <w:rFonts w:asciiTheme="majorHAnsi" w:hAnsiTheme="majorHAnsi"/>
          <w:szCs w:val="22"/>
          <w:lang w:eastAsia="en-GB"/>
        </w:rPr>
        <w:t>P</w:t>
      </w:r>
      <w:r w:rsidRPr="00682814">
        <w:rPr>
          <w:rFonts w:asciiTheme="majorHAnsi" w:hAnsiTheme="majorHAnsi"/>
          <w:szCs w:val="22"/>
          <w:lang w:eastAsia="en-GB"/>
        </w:rPr>
        <w:t>arty</w:t>
      </w:r>
      <w:r w:rsidR="00E577E7" w:rsidRPr="00682814">
        <w:rPr>
          <w:rFonts w:asciiTheme="majorHAnsi" w:hAnsiTheme="majorHAnsi"/>
          <w:szCs w:val="22"/>
          <w:lang w:eastAsia="en-GB"/>
        </w:rPr>
        <w:t xml:space="preserve"> without payment</w:t>
      </w:r>
      <w:r w:rsidRPr="00682814">
        <w:rPr>
          <w:rFonts w:asciiTheme="majorHAnsi" w:hAnsiTheme="majorHAnsi"/>
          <w:szCs w:val="22"/>
          <w:lang w:eastAsia="en-GB"/>
        </w:rPr>
        <w:t xml:space="preserve">, and each </w:t>
      </w:r>
      <w:r w:rsidR="001F301D" w:rsidRPr="00682814">
        <w:rPr>
          <w:rFonts w:asciiTheme="majorHAnsi" w:hAnsiTheme="majorHAnsi"/>
          <w:szCs w:val="22"/>
          <w:lang w:eastAsia="en-GB"/>
        </w:rPr>
        <w:t xml:space="preserve">Party </w:t>
      </w:r>
      <w:r w:rsidRPr="00682814">
        <w:rPr>
          <w:rFonts w:asciiTheme="majorHAnsi" w:hAnsiTheme="majorHAnsi"/>
          <w:szCs w:val="22"/>
          <w:lang w:eastAsia="en-GB"/>
        </w:rPr>
        <w:t xml:space="preserve">must execute necessary documents, provided that no transfer is required for </w:t>
      </w:r>
      <w:r w:rsidR="00F26FA9" w:rsidRPr="00682814">
        <w:rPr>
          <w:rFonts w:asciiTheme="majorHAnsi" w:hAnsiTheme="majorHAnsi"/>
          <w:szCs w:val="22"/>
          <w:lang w:eastAsia="en-GB"/>
        </w:rPr>
        <w:t>a</w:t>
      </w:r>
      <w:r w:rsidRPr="00682814">
        <w:rPr>
          <w:rFonts w:asciiTheme="majorHAnsi" w:hAnsiTheme="majorHAnsi"/>
          <w:szCs w:val="22"/>
          <w:lang w:eastAsia="en-GB"/>
        </w:rPr>
        <w:t>ssets that cannot legally be transferred (</w:t>
      </w:r>
      <w:r w:rsidR="001F301D" w:rsidRPr="00682814">
        <w:rPr>
          <w:rFonts w:asciiTheme="majorHAnsi" w:hAnsiTheme="majorHAnsi"/>
          <w:szCs w:val="22"/>
          <w:lang w:eastAsia="en-GB"/>
        </w:rPr>
        <w:t>al</w:t>
      </w:r>
      <w:r w:rsidRPr="00682814">
        <w:rPr>
          <w:rFonts w:asciiTheme="majorHAnsi" w:hAnsiTheme="majorHAnsi"/>
          <w:szCs w:val="22"/>
          <w:lang w:eastAsia="en-GB"/>
        </w:rPr>
        <w:t xml:space="preserve">though the </w:t>
      </w:r>
      <w:r w:rsidR="001F301D" w:rsidRPr="00682814">
        <w:rPr>
          <w:rFonts w:asciiTheme="majorHAnsi" w:hAnsiTheme="majorHAnsi"/>
          <w:szCs w:val="22"/>
          <w:lang w:eastAsia="en-GB"/>
        </w:rPr>
        <w:t>P</w:t>
      </w:r>
      <w:r w:rsidRPr="00682814">
        <w:rPr>
          <w:rFonts w:asciiTheme="majorHAnsi" w:hAnsiTheme="majorHAnsi"/>
          <w:szCs w:val="22"/>
          <w:lang w:eastAsia="en-GB"/>
        </w:rPr>
        <w:t>arties must cooperate to obtain necessary consents).</w:t>
      </w:r>
    </w:p>
    <w:p w14:paraId="14B4164F" w14:textId="77777777" w:rsidR="00275FF3" w:rsidRPr="00682814" w:rsidRDefault="00275FF3" w:rsidP="00275FF3">
      <w:pPr>
        <w:pStyle w:val="BBClause2"/>
        <w:rPr>
          <w:rFonts w:asciiTheme="majorHAnsi" w:hAnsiTheme="majorHAnsi"/>
          <w:b/>
          <w:bCs/>
          <w:szCs w:val="22"/>
          <w:u w:val="single"/>
        </w:rPr>
      </w:pPr>
      <w:r w:rsidRPr="00682814">
        <w:rPr>
          <w:rFonts w:asciiTheme="majorHAnsi" w:hAnsiTheme="majorHAnsi"/>
          <w:b/>
          <w:bCs/>
          <w:szCs w:val="22"/>
          <w:u w:val="single"/>
        </w:rPr>
        <w:t xml:space="preserve">Clauses 15 </w:t>
      </w:r>
      <w:r w:rsidR="00501B87">
        <w:rPr>
          <w:rFonts w:asciiTheme="majorHAnsi" w:hAnsiTheme="majorHAnsi"/>
          <w:b/>
          <w:bCs/>
          <w:szCs w:val="22"/>
          <w:u w:val="single"/>
        </w:rPr>
        <w:t>-</w:t>
      </w:r>
      <w:r w:rsidRPr="00682814">
        <w:rPr>
          <w:rFonts w:asciiTheme="majorHAnsi" w:hAnsiTheme="majorHAnsi"/>
          <w:b/>
          <w:bCs/>
          <w:szCs w:val="22"/>
          <w:u w:val="single"/>
        </w:rPr>
        <w:t xml:space="preserve"> 30: Standard Provisions</w:t>
      </w:r>
    </w:p>
    <w:p w14:paraId="5BC89F2D" w14:textId="77777777" w:rsidR="00275FF3" w:rsidRPr="00682814" w:rsidRDefault="00275FF3" w:rsidP="00275FF3">
      <w:pPr>
        <w:pStyle w:val="BBClause2"/>
        <w:numPr>
          <w:ilvl w:val="0"/>
          <w:numId w:val="0"/>
        </w:numPr>
        <w:ind w:left="720"/>
        <w:rPr>
          <w:rFonts w:asciiTheme="majorHAnsi" w:hAnsiTheme="majorHAnsi"/>
          <w:szCs w:val="22"/>
        </w:rPr>
      </w:pPr>
      <w:bookmarkStart w:id="12" w:name="_Hlk221786979"/>
      <w:bookmarkStart w:id="13" w:name="_Hlk221712665"/>
      <w:r w:rsidRPr="00682814">
        <w:rPr>
          <w:rFonts w:asciiTheme="majorHAnsi" w:hAnsiTheme="majorHAnsi"/>
          <w:b/>
          <w:bCs/>
          <w:szCs w:val="22"/>
        </w:rPr>
        <w:t xml:space="preserve">Purpose: </w:t>
      </w:r>
      <w:r w:rsidRPr="00682814">
        <w:rPr>
          <w:rFonts w:asciiTheme="majorHAnsi" w:hAnsiTheme="majorHAnsi"/>
          <w:szCs w:val="22"/>
        </w:rPr>
        <w:t xml:space="preserve">Clauses </w:t>
      </w:r>
      <w:r w:rsidR="005533B0" w:rsidRPr="00682814">
        <w:rPr>
          <w:rFonts w:asciiTheme="majorHAnsi" w:hAnsiTheme="majorHAnsi"/>
          <w:szCs w:val="22"/>
        </w:rPr>
        <w:t>15</w:t>
      </w:r>
      <w:r w:rsidRPr="00682814">
        <w:rPr>
          <w:rFonts w:asciiTheme="majorHAnsi" w:hAnsiTheme="majorHAnsi"/>
          <w:szCs w:val="22"/>
        </w:rPr>
        <w:t xml:space="preserve"> </w:t>
      </w:r>
      <w:r w:rsidR="00501B87">
        <w:rPr>
          <w:rFonts w:asciiTheme="majorHAnsi" w:hAnsiTheme="majorHAnsi"/>
          <w:szCs w:val="22"/>
        </w:rPr>
        <w:t>-</w:t>
      </w:r>
      <w:r w:rsidRPr="00682814">
        <w:rPr>
          <w:rFonts w:asciiTheme="majorHAnsi" w:hAnsiTheme="majorHAnsi"/>
          <w:szCs w:val="22"/>
        </w:rPr>
        <w:t xml:space="preserve"> </w:t>
      </w:r>
      <w:r w:rsidR="005533B0" w:rsidRPr="00682814">
        <w:rPr>
          <w:rFonts w:asciiTheme="majorHAnsi" w:hAnsiTheme="majorHAnsi"/>
          <w:szCs w:val="22"/>
        </w:rPr>
        <w:t>30</w:t>
      </w:r>
      <w:r w:rsidRPr="00682814">
        <w:rPr>
          <w:rFonts w:asciiTheme="majorHAnsi" w:hAnsiTheme="majorHAnsi"/>
          <w:szCs w:val="22"/>
        </w:rPr>
        <w:t xml:space="preserve"> contain standard 'boilerplate' provisions that are common to most commercial contracts and govern important procedural and administrative matters such as how the Agreement can be varied, how notices must be served, and which </w:t>
      </w:r>
      <w:r w:rsidR="003F5806" w:rsidRPr="00682814">
        <w:rPr>
          <w:rFonts w:asciiTheme="majorHAnsi" w:hAnsiTheme="majorHAnsi"/>
          <w:szCs w:val="22"/>
        </w:rPr>
        <w:t xml:space="preserve">governing </w:t>
      </w:r>
      <w:r w:rsidRPr="00682814">
        <w:rPr>
          <w:rFonts w:asciiTheme="majorHAnsi" w:hAnsiTheme="majorHAnsi"/>
          <w:szCs w:val="22"/>
        </w:rPr>
        <w:t>law appl</w:t>
      </w:r>
      <w:r w:rsidR="003F5806" w:rsidRPr="00682814">
        <w:rPr>
          <w:rFonts w:asciiTheme="majorHAnsi" w:hAnsiTheme="majorHAnsi"/>
          <w:szCs w:val="22"/>
        </w:rPr>
        <w:t>ies</w:t>
      </w:r>
      <w:r w:rsidRPr="00682814">
        <w:rPr>
          <w:rFonts w:asciiTheme="majorHAnsi" w:hAnsiTheme="majorHAnsi"/>
          <w:szCs w:val="22"/>
        </w:rPr>
        <w:t xml:space="preserve"> to disputes.</w:t>
      </w:r>
    </w:p>
    <w:p w14:paraId="3A8F7051" w14:textId="77777777" w:rsidR="006011BC" w:rsidRPr="00682814" w:rsidRDefault="00275FF3" w:rsidP="006011BC">
      <w:pPr>
        <w:pStyle w:val="BBClause2"/>
        <w:numPr>
          <w:ilvl w:val="0"/>
          <w:numId w:val="0"/>
        </w:numPr>
        <w:ind w:left="720"/>
        <w:rPr>
          <w:rFonts w:asciiTheme="majorHAnsi" w:hAnsiTheme="majorHAnsi"/>
          <w:b/>
          <w:bCs/>
          <w:szCs w:val="22"/>
        </w:rPr>
      </w:pPr>
      <w:r w:rsidRPr="00682814">
        <w:rPr>
          <w:rFonts w:asciiTheme="majorHAnsi" w:hAnsiTheme="majorHAnsi"/>
          <w:b/>
          <w:bCs/>
          <w:szCs w:val="22"/>
        </w:rPr>
        <w:t>Action Required:</w:t>
      </w:r>
    </w:p>
    <w:bookmarkEnd w:id="12"/>
    <w:p w14:paraId="2BD4ADA4" w14:textId="77777777" w:rsidR="00275FF3" w:rsidRPr="00682814" w:rsidRDefault="00275FF3" w:rsidP="00895300">
      <w:pPr>
        <w:pStyle w:val="BBClause2"/>
        <w:numPr>
          <w:ilvl w:val="0"/>
          <w:numId w:val="15"/>
        </w:numPr>
        <w:rPr>
          <w:rFonts w:asciiTheme="majorHAnsi" w:eastAsia="Times New Roman" w:hAnsiTheme="majorHAnsi"/>
          <w:szCs w:val="22"/>
          <w:lang w:eastAsia="en-GB"/>
        </w:rPr>
      </w:pPr>
      <w:r w:rsidRPr="00682814">
        <w:rPr>
          <w:rFonts w:asciiTheme="majorHAnsi" w:eastAsia="Times New Roman" w:hAnsiTheme="majorHAnsi"/>
          <w:szCs w:val="22"/>
          <w:lang w:eastAsia="en-GB"/>
        </w:rPr>
        <w:t>Complete the addresses, email addresses and contacts for service of Notices for the Parties (</w:t>
      </w:r>
      <w:r w:rsidRPr="00501B87">
        <w:rPr>
          <w:rFonts w:asciiTheme="majorHAnsi" w:eastAsia="Times New Roman" w:hAnsiTheme="majorHAnsi"/>
          <w:i/>
          <w:iCs/>
          <w:szCs w:val="22"/>
          <w:lang w:eastAsia="en-GB"/>
        </w:rPr>
        <w:t xml:space="preserve">clause </w:t>
      </w:r>
      <w:r w:rsidR="003F5806" w:rsidRPr="00501B87">
        <w:rPr>
          <w:rFonts w:asciiTheme="majorHAnsi" w:eastAsia="Times New Roman" w:hAnsiTheme="majorHAnsi"/>
          <w:i/>
          <w:iCs/>
          <w:szCs w:val="22"/>
          <w:lang w:eastAsia="en-GB"/>
        </w:rPr>
        <w:t>26</w:t>
      </w:r>
      <w:r w:rsidRPr="00501B87">
        <w:rPr>
          <w:rFonts w:asciiTheme="majorHAnsi" w:eastAsia="Times New Roman" w:hAnsiTheme="majorHAnsi"/>
          <w:i/>
          <w:iCs/>
          <w:szCs w:val="22"/>
          <w:lang w:eastAsia="en-GB"/>
        </w:rPr>
        <w:t xml:space="preserve"> - Notices</w:t>
      </w:r>
      <w:r w:rsidRPr="00682814">
        <w:rPr>
          <w:rFonts w:asciiTheme="majorHAnsi" w:eastAsia="Times New Roman" w:hAnsiTheme="majorHAnsi"/>
          <w:szCs w:val="22"/>
          <w:lang w:eastAsia="en-GB"/>
        </w:rPr>
        <w:t>)</w:t>
      </w:r>
      <w:r w:rsidR="002D7CA9">
        <w:rPr>
          <w:rFonts w:asciiTheme="majorHAnsi" w:eastAsia="Times New Roman" w:hAnsiTheme="majorHAnsi"/>
          <w:szCs w:val="22"/>
          <w:lang w:eastAsia="en-GB"/>
        </w:rPr>
        <w:t>.</w:t>
      </w:r>
    </w:p>
    <w:p w14:paraId="19163ABB" w14:textId="021424EE" w:rsidR="00275FF3" w:rsidRPr="00682814" w:rsidRDefault="00275FF3" w:rsidP="00895300">
      <w:pPr>
        <w:pStyle w:val="BBClause2"/>
        <w:numPr>
          <w:ilvl w:val="0"/>
          <w:numId w:val="15"/>
        </w:numPr>
        <w:rPr>
          <w:rFonts w:asciiTheme="majorHAnsi" w:eastAsia="Times New Roman" w:hAnsiTheme="majorHAnsi"/>
          <w:szCs w:val="22"/>
          <w:lang w:eastAsia="en-GB"/>
        </w:rPr>
      </w:pPr>
      <w:r w:rsidRPr="00682814">
        <w:rPr>
          <w:rFonts w:asciiTheme="majorHAnsi" w:eastAsia="Times New Roman" w:hAnsiTheme="majorHAnsi"/>
          <w:szCs w:val="22"/>
          <w:lang w:eastAsia="en-GB"/>
        </w:rPr>
        <w:t xml:space="preserve">Confirm </w:t>
      </w:r>
      <w:r w:rsidR="00836572">
        <w:rPr>
          <w:rFonts w:asciiTheme="majorHAnsi" w:eastAsia="Times New Roman" w:hAnsiTheme="majorHAnsi"/>
          <w:szCs w:val="22"/>
          <w:lang w:eastAsia="en-GB"/>
        </w:rPr>
        <w:t>Northern Irish</w:t>
      </w:r>
      <w:r w:rsidRPr="00682814">
        <w:rPr>
          <w:rFonts w:asciiTheme="majorHAnsi" w:eastAsia="Times New Roman" w:hAnsiTheme="majorHAnsi"/>
          <w:szCs w:val="22"/>
          <w:lang w:eastAsia="en-GB"/>
        </w:rPr>
        <w:t xml:space="preserve"> law and jurisdiction are appropriate and verify that this aligns with the underlying contract (</w:t>
      </w:r>
      <w:r w:rsidRPr="00501B87">
        <w:rPr>
          <w:rFonts w:asciiTheme="majorHAnsi" w:eastAsia="Times New Roman" w:hAnsiTheme="majorHAnsi"/>
          <w:i/>
          <w:iCs/>
          <w:szCs w:val="22"/>
          <w:lang w:eastAsia="en-GB"/>
        </w:rPr>
        <w:t xml:space="preserve">clause </w:t>
      </w:r>
      <w:r w:rsidR="003F5806" w:rsidRPr="00501B87">
        <w:rPr>
          <w:rFonts w:asciiTheme="majorHAnsi" w:eastAsia="Times New Roman" w:hAnsiTheme="majorHAnsi"/>
          <w:i/>
          <w:iCs/>
          <w:szCs w:val="22"/>
          <w:lang w:eastAsia="en-GB"/>
        </w:rPr>
        <w:t>30</w:t>
      </w:r>
      <w:r w:rsidRPr="00501B87">
        <w:rPr>
          <w:rFonts w:asciiTheme="majorHAnsi" w:eastAsia="Times New Roman" w:hAnsiTheme="majorHAnsi"/>
          <w:i/>
          <w:iCs/>
          <w:szCs w:val="22"/>
          <w:lang w:eastAsia="en-GB"/>
        </w:rPr>
        <w:t xml:space="preserve"> - Governing Law and Jurisdiction</w:t>
      </w:r>
      <w:r w:rsidRPr="00682814">
        <w:rPr>
          <w:rFonts w:asciiTheme="majorHAnsi" w:eastAsia="Times New Roman" w:hAnsiTheme="majorHAnsi"/>
          <w:szCs w:val="22"/>
          <w:lang w:eastAsia="en-GB"/>
        </w:rPr>
        <w:t>)</w:t>
      </w:r>
      <w:bookmarkEnd w:id="13"/>
      <w:r w:rsidR="002D7CA9">
        <w:rPr>
          <w:rFonts w:asciiTheme="majorHAnsi" w:eastAsia="Times New Roman" w:hAnsiTheme="majorHAnsi"/>
          <w:szCs w:val="22"/>
          <w:lang w:eastAsia="en-GB"/>
        </w:rPr>
        <w:t>.</w:t>
      </w:r>
    </w:p>
    <w:p w14:paraId="04D7DCB9" w14:textId="77777777" w:rsidR="006035E5" w:rsidRPr="00682814" w:rsidRDefault="006035E5" w:rsidP="00E577E7">
      <w:pPr>
        <w:pStyle w:val="BBClause2"/>
        <w:keepNext/>
        <w:numPr>
          <w:ilvl w:val="0"/>
          <w:numId w:val="0"/>
        </w:numPr>
        <w:ind w:left="720"/>
        <w:rPr>
          <w:rFonts w:asciiTheme="majorHAnsi" w:hAnsiTheme="majorHAnsi"/>
          <w:b/>
          <w:bCs/>
          <w:szCs w:val="22"/>
          <w:u w:val="single"/>
          <w:lang w:eastAsia="en-GB"/>
        </w:rPr>
      </w:pPr>
      <w:r w:rsidRPr="00682814">
        <w:rPr>
          <w:rFonts w:asciiTheme="majorHAnsi" w:hAnsiTheme="majorHAnsi"/>
          <w:b/>
          <w:bCs/>
          <w:szCs w:val="22"/>
          <w:u w:val="single"/>
          <w:lang w:eastAsia="en-GB"/>
        </w:rPr>
        <w:lastRenderedPageBreak/>
        <w:t>Clause 15</w:t>
      </w:r>
      <w:r w:rsidR="00E577E7" w:rsidRPr="00682814">
        <w:rPr>
          <w:rFonts w:asciiTheme="majorHAnsi" w:hAnsiTheme="majorHAnsi"/>
          <w:b/>
          <w:bCs/>
          <w:szCs w:val="22"/>
          <w:u w:val="single"/>
          <w:lang w:eastAsia="en-GB"/>
        </w:rPr>
        <w:t xml:space="preserve"> </w:t>
      </w:r>
      <w:r w:rsidR="00501B87">
        <w:rPr>
          <w:rFonts w:asciiTheme="majorHAnsi" w:hAnsiTheme="majorHAnsi"/>
          <w:b/>
          <w:bCs/>
          <w:szCs w:val="22"/>
          <w:u w:val="single"/>
          <w:lang w:eastAsia="en-GB"/>
        </w:rPr>
        <w:t>-</w:t>
      </w:r>
      <w:r w:rsidR="00A46934" w:rsidRPr="00682814">
        <w:rPr>
          <w:rFonts w:asciiTheme="majorHAnsi" w:hAnsiTheme="majorHAnsi"/>
          <w:b/>
          <w:bCs/>
          <w:szCs w:val="22"/>
          <w:u w:val="single"/>
          <w:lang w:eastAsia="en-GB"/>
        </w:rPr>
        <w:t xml:space="preserve"> Confidentiality</w:t>
      </w:r>
      <w:r w:rsidRPr="00682814">
        <w:rPr>
          <w:rFonts w:asciiTheme="majorHAnsi" w:hAnsiTheme="majorHAnsi"/>
          <w:b/>
          <w:bCs/>
          <w:szCs w:val="22"/>
          <w:u w:val="single"/>
          <w:lang w:eastAsia="en-GB"/>
        </w:rPr>
        <w:t xml:space="preserve"> </w:t>
      </w:r>
    </w:p>
    <w:p w14:paraId="683B4EF1" w14:textId="77777777" w:rsidR="006035E5" w:rsidRPr="00682814" w:rsidRDefault="006035E5" w:rsidP="006035E5">
      <w:pPr>
        <w:pStyle w:val="BBClause2"/>
        <w:keepNext/>
        <w:numPr>
          <w:ilvl w:val="0"/>
          <w:numId w:val="0"/>
        </w:numPr>
        <w:ind w:left="720"/>
        <w:rPr>
          <w:rFonts w:asciiTheme="majorHAnsi" w:hAnsiTheme="majorHAnsi"/>
          <w:szCs w:val="22"/>
          <w:lang w:eastAsia="en-GB"/>
        </w:rPr>
      </w:pPr>
      <w:r w:rsidRPr="00682814">
        <w:rPr>
          <w:rFonts w:asciiTheme="majorHAnsi" w:hAnsiTheme="majorHAnsi"/>
          <w:szCs w:val="22"/>
          <w:lang w:eastAsia="en-GB"/>
        </w:rPr>
        <w:t xml:space="preserve">This clause requires each </w:t>
      </w:r>
      <w:r w:rsidR="00341511" w:rsidRPr="00682814">
        <w:rPr>
          <w:rFonts w:asciiTheme="majorHAnsi" w:hAnsiTheme="majorHAnsi"/>
          <w:szCs w:val="22"/>
          <w:lang w:eastAsia="en-GB"/>
        </w:rPr>
        <w:t>P</w:t>
      </w:r>
      <w:r w:rsidRPr="00682814">
        <w:rPr>
          <w:rFonts w:asciiTheme="majorHAnsi" w:hAnsiTheme="majorHAnsi"/>
          <w:szCs w:val="22"/>
          <w:lang w:eastAsia="en-GB"/>
        </w:rPr>
        <w:t xml:space="preserve">arty to keep certain information confidential, use reasonable endeavours to prevent its disclosure, and ensure members of its Group comply. </w:t>
      </w:r>
    </w:p>
    <w:p w14:paraId="4650540F" w14:textId="77777777" w:rsidR="00E577E7" w:rsidRPr="00682814" w:rsidRDefault="00E577E7" w:rsidP="00E577E7">
      <w:pPr>
        <w:pStyle w:val="BBBodyTextIndent1"/>
        <w:rPr>
          <w:rFonts w:asciiTheme="majorHAnsi" w:hAnsiTheme="majorHAnsi"/>
          <w:bCs/>
          <w:szCs w:val="22"/>
        </w:rPr>
      </w:pPr>
      <w:r w:rsidRPr="00682814">
        <w:rPr>
          <w:rFonts w:asciiTheme="majorHAnsi" w:hAnsiTheme="majorHAnsi"/>
          <w:b/>
          <w:bCs/>
          <w:szCs w:val="22"/>
        </w:rPr>
        <w:t>Action Required:</w:t>
      </w:r>
    </w:p>
    <w:p w14:paraId="12B59B7E" w14:textId="77777777" w:rsidR="00E577E7" w:rsidRPr="00682814" w:rsidRDefault="00E577E7" w:rsidP="00895300">
      <w:pPr>
        <w:pStyle w:val="BBClause2"/>
        <w:numPr>
          <w:ilvl w:val="2"/>
          <w:numId w:val="16"/>
        </w:numPr>
        <w:rPr>
          <w:rFonts w:asciiTheme="majorHAnsi" w:hAnsiTheme="majorHAnsi"/>
          <w:szCs w:val="22"/>
        </w:rPr>
      </w:pPr>
      <w:r w:rsidRPr="00682814">
        <w:rPr>
          <w:rFonts w:asciiTheme="majorHAnsi" w:hAnsiTheme="majorHAnsi"/>
          <w:szCs w:val="22"/>
        </w:rPr>
        <w:t xml:space="preserve">Review the permitted disclosure exceptions in clause 15.2 and confirm they are sufficient for your project. </w:t>
      </w:r>
      <w:proofErr w:type="gramStart"/>
      <w:r w:rsidRPr="00682814">
        <w:rPr>
          <w:rFonts w:asciiTheme="majorHAnsi" w:hAnsiTheme="majorHAnsi"/>
          <w:szCs w:val="22"/>
        </w:rPr>
        <w:t>In particular, consider</w:t>
      </w:r>
      <w:proofErr w:type="gramEnd"/>
      <w:r w:rsidRPr="00682814">
        <w:rPr>
          <w:rFonts w:asciiTheme="majorHAnsi" w:hAnsiTheme="majorHAnsi"/>
          <w:szCs w:val="22"/>
        </w:rPr>
        <w:t xml:space="preserve"> whether the CEG needs to disclose information to community shareholders, local authority partners, grant funders, or volunteer board members, and ensure the drafting permits this.</w:t>
      </w:r>
    </w:p>
    <w:p w14:paraId="5C1AF4A8" w14:textId="77777777" w:rsidR="006035E5" w:rsidRPr="00682814" w:rsidRDefault="006035E5" w:rsidP="00E577E7">
      <w:pPr>
        <w:pStyle w:val="BBClause2"/>
        <w:keepNext/>
        <w:numPr>
          <w:ilvl w:val="0"/>
          <w:numId w:val="0"/>
        </w:numPr>
        <w:ind w:left="720"/>
        <w:rPr>
          <w:rFonts w:asciiTheme="majorHAnsi" w:hAnsiTheme="majorHAnsi"/>
          <w:b/>
          <w:bCs/>
          <w:szCs w:val="22"/>
          <w:u w:val="single"/>
          <w:lang w:eastAsia="en-GB"/>
        </w:rPr>
      </w:pPr>
      <w:r w:rsidRPr="00682814">
        <w:rPr>
          <w:rFonts w:asciiTheme="majorHAnsi" w:hAnsiTheme="majorHAnsi"/>
          <w:b/>
          <w:bCs/>
          <w:szCs w:val="22"/>
          <w:u w:val="single"/>
          <w:lang w:eastAsia="en-GB"/>
        </w:rPr>
        <w:t>Clause 16</w:t>
      </w:r>
      <w:r w:rsidR="00E577E7" w:rsidRPr="00682814">
        <w:rPr>
          <w:rFonts w:asciiTheme="majorHAnsi" w:hAnsiTheme="majorHAnsi"/>
          <w:b/>
          <w:bCs/>
          <w:szCs w:val="22"/>
          <w:u w:val="single"/>
          <w:lang w:eastAsia="en-GB"/>
        </w:rPr>
        <w:t xml:space="preserve"> </w:t>
      </w:r>
      <w:r w:rsidR="00501B87">
        <w:rPr>
          <w:rFonts w:asciiTheme="majorHAnsi" w:hAnsiTheme="majorHAnsi"/>
          <w:b/>
          <w:bCs/>
          <w:szCs w:val="22"/>
          <w:u w:val="single"/>
          <w:lang w:eastAsia="en-GB"/>
        </w:rPr>
        <w:t>-</w:t>
      </w:r>
      <w:r w:rsidR="00A46934" w:rsidRPr="00682814">
        <w:rPr>
          <w:rFonts w:asciiTheme="majorHAnsi" w:hAnsiTheme="majorHAnsi"/>
          <w:b/>
          <w:bCs/>
          <w:szCs w:val="22"/>
          <w:u w:val="single"/>
          <w:lang w:eastAsia="en-GB"/>
        </w:rPr>
        <w:t xml:space="preserve"> Announcements</w:t>
      </w:r>
      <w:r w:rsidRPr="00682814">
        <w:rPr>
          <w:rFonts w:asciiTheme="majorHAnsi" w:hAnsiTheme="majorHAnsi"/>
          <w:b/>
          <w:bCs/>
          <w:szCs w:val="22"/>
          <w:u w:val="single"/>
          <w:lang w:eastAsia="en-GB"/>
        </w:rPr>
        <w:t xml:space="preserve"> </w:t>
      </w:r>
    </w:p>
    <w:p w14:paraId="1128C09A" w14:textId="77777777" w:rsidR="006035E5" w:rsidRPr="00682814" w:rsidRDefault="00341511" w:rsidP="006035E5">
      <w:pPr>
        <w:pStyle w:val="BBClause2"/>
        <w:numPr>
          <w:ilvl w:val="0"/>
          <w:numId w:val="0"/>
        </w:numPr>
        <w:ind w:left="720"/>
        <w:rPr>
          <w:rFonts w:asciiTheme="majorHAnsi" w:hAnsiTheme="majorHAnsi"/>
          <w:szCs w:val="22"/>
        </w:rPr>
      </w:pPr>
      <w:r w:rsidRPr="00682814">
        <w:rPr>
          <w:rFonts w:asciiTheme="majorHAnsi" w:hAnsiTheme="majorHAnsi"/>
          <w:szCs w:val="22"/>
        </w:rPr>
        <w:t>This clause</w:t>
      </w:r>
      <w:r w:rsidR="006035E5" w:rsidRPr="00682814">
        <w:rPr>
          <w:rFonts w:asciiTheme="majorHAnsi" w:hAnsiTheme="majorHAnsi"/>
          <w:szCs w:val="22"/>
        </w:rPr>
        <w:t xml:space="preserve"> prohibit</w:t>
      </w:r>
      <w:r w:rsidRPr="00682814">
        <w:rPr>
          <w:rFonts w:asciiTheme="majorHAnsi" w:hAnsiTheme="majorHAnsi"/>
          <w:szCs w:val="22"/>
        </w:rPr>
        <w:t>s</w:t>
      </w:r>
      <w:r w:rsidR="006035E5" w:rsidRPr="00682814">
        <w:rPr>
          <w:rFonts w:asciiTheme="majorHAnsi" w:hAnsiTheme="majorHAnsi"/>
          <w:szCs w:val="22"/>
        </w:rPr>
        <w:t xml:space="preserve"> public announcements about the Agreement without </w:t>
      </w:r>
      <w:r w:rsidRPr="00682814">
        <w:rPr>
          <w:rFonts w:asciiTheme="majorHAnsi" w:hAnsiTheme="majorHAnsi"/>
          <w:szCs w:val="22"/>
        </w:rPr>
        <w:t xml:space="preserve">the </w:t>
      </w:r>
      <w:r w:rsidR="006035E5" w:rsidRPr="00682814">
        <w:rPr>
          <w:rFonts w:asciiTheme="majorHAnsi" w:hAnsiTheme="majorHAnsi"/>
          <w:szCs w:val="22"/>
        </w:rPr>
        <w:t xml:space="preserve">prior consent </w:t>
      </w:r>
      <w:r w:rsidR="009B5A82" w:rsidRPr="00682814">
        <w:rPr>
          <w:rFonts w:asciiTheme="majorHAnsi" w:hAnsiTheme="majorHAnsi"/>
          <w:szCs w:val="22"/>
        </w:rPr>
        <w:t xml:space="preserve">of the other Party </w:t>
      </w:r>
      <w:r w:rsidR="006035E5" w:rsidRPr="00682814">
        <w:rPr>
          <w:rFonts w:asciiTheme="majorHAnsi" w:hAnsiTheme="majorHAnsi"/>
          <w:szCs w:val="22"/>
        </w:rPr>
        <w:t>(not to be unreasonably withheld), but allow</w:t>
      </w:r>
      <w:r w:rsidR="009B5A82" w:rsidRPr="00682814">
        <w:rPr>
          <w:rFonts w:asciiTheme="majorHAnsi" w:hAnsiTheme="majorHAnsi"/>
          <w:szCs w:val="22"/>
        </w:rPr>
        <w:t>s</w:t>
      </w:r>
      <w:r w:rsidR="006035E5" w:rsidRPr="00682814">
        <w:rPr>
          <w:rFonts w:asciiTheme="majorHAnsi" w:hAnsiTheme="majorHAnsi"/>
          <w:szCs w:val="22"/>
        </w:rPr>
        <w:t xml:space="preserve"> announcements required by law with prior notification</w:t>
      </w:r>
      <w:r w:rsidR="009B5A82" w:rsidRPr="00682814">
        <w:rPr>
          <w:rFonts w:asciiTheme="majorHAnsi" w:hAnsiTheme="majorHAnsi"/>
          <w:szCs w:val="22"/>
        </w:rPr>
        <w:t xml:space="preserve"> or the Purchaser to notify suppliers of its acquisition of the Assets</w:t>
      </w:r>
      <w:r w:rsidR="006035E5" w:rsidRPr="00682814">
        <w:rPr>
          <w:rFonts w:asciiTheme="majorHAnsi" w:hAnsiTheme="majorHAnsi"/>
          <w:szCs w:val="22"/>
        </w:rPr>
        <w:t xml:space="preserve">. </w:t>
      </w:r>
    </w:p>
    <w:p w14:paraId="6371992D" w14:textId="77777777" w:rsidR="006035E5" w:rsidRPr="00682814" w:rsidRDefault="006035E5" w:rsidP="00E577E7">
      <w:pPr>
        <w:pStyle w:val="BBClause2"/>
        <w:keepNext/>
        <w:numPr>
          <w:ilvl w:val="0"/>
          <w:numId w:val="0"/>
        </w:numPr>
        <w:ind w:left="720"/>
        <w:rPr>
          <w:rFonts w:asciiTheme="majorHAnsi" w:hAnsiTheme="majorHAnsi"/>
          <w:b/>
          <w:bCs/>
          <w:szCs w:val="22"/>
          <w:u w:val="single"/>
          <w:lang w:eastAsia="en-GB"/>
        </w:rPr>
      </w:pPr>
      <w:r w:rsidRPr="00682814">
        <w:rPr>
          <w:rFonts w:asciiTheme="majorHAnsi" w:hAnsiTheme="majorHAnsi"/>
          <w:b/>
          <w:bCs/>
          <w:szCs w:val="22"/>
          <w:u w:val="single"/>
          <w:lang w:eastAsia="en-GB"/>
        </w:rPr>
        <w:t>Clause 17</w:t>
      </w:r>
      <w:r w:rsidR="00E577E7" w:rsidRPr="00682814">
        <w:rPr>
          <w:rFonts w:asciiTheme="majorHAnsi" w:hAnsiTheme="majorHAnsi"/>
          <w:b/>
          <w:bCs/>
          <w:szCs w:val="22"/>
          <w:u w:val="single"/>
          <w:lang w:eastAsia="en-GB"/>
        </w:rPr>
        <w:t xml:space="preserve"> </w:t>
      </w:r>
      <w:r w:rsidR="00501B87">
        <w:rPr>
          <w:rFonts w:asciiTheme="majorHAnsi" w:hAnsiTheme="majorHAnsi"/>
          <w:b/>
          <w:bCs/>
          <w:szCs w:val="22"/>
          <w:u w:val="single"/>
          <w:lang w:eastAsia="en-GB"/>
        </w:rPr>
        <w:t>-</w:t>
      </w:r>
      <w:r w:rsidRPr="00682814">
        <w:rPr>
          <w:rFonts w:asciiTheme="majorHAnsi" w:hAnsiTheme="majorHAnsi"/>
          <w:b/>
          <w:bCs/>
          <w:szCs w:val="22"/>
          <w:u w:val="single"/>
          <w:lang w:eastAsia="en-GB"/>
        </w:rPr>
        <w:t xml:space="preserve"> Further Assurance </w:t>
      </w:r>
    </w:p>
    <w:p w14:paraId="180E4D42" w14:textId="77777777" w:rsidR="006035E5" w:rsidRPr="00682814" w:rsidRDefault="006035E5" w:rsidP="00BB4C9C">
      <w:pPr>
        <w:pStyle w:val="BBClause2"/>
        <w:numPr>
          <w:ilvl w:val="0"/>
          <w:numId w:val="0"/>
        </w:numPr>
        <w:ind w:left="720"/>
        <w:rPr>
          <w:rFonts w:asciiTheme="majorHAnsi" w:hAnsiTheme="majorHAnsi"/>
          <w:szCs w:val="22"/>
        </w:rPr>
      </w:pPr>
      <w:r w:rsidRPr="00682814">
        <w:rPr>
          <w:rFonts w:asciiTheme="majorHAnsi" w:hAnsiTheme="majorHAnsi"/>
          <w:szCs w:val="22"/>
        </w:rPr>
        <w:t xml:space="preserve">This clause requires each Party to execute </w:t>
      </w:r>
      <w:r w:rsidR="008937D9" w:rsidRPr="00682814">
        <w:rPr>
          <w:rFonts w:asciiTheme="majorHAnsi" w:hAnsiTheme="majorHAnsi"/>
          <w:szCs w:val="22"/>
        </w:rPr>
        <w:t xml:space="preserve">such </w:t>
      </w:r>
      <w:r w:rsidRPr="00682814">
        <w:rPr>
          <w:rFonts w:asciiTheme="majorHAnsi" w:hAnsiTheme="majorHAnsi"/>
          <w:szCs w:val="22"/>
        </w:rPr>
        <w:t xml:space="preserve">additional documents or take </w:t>
      </w:r>
      <w:r w:rsidR="008937D9" w:rsidRPr="00682814">
        <w:rPr>
          <w:rFonts w:asciiTheme="majorHAnsi" w:hAnsiTheme="majorHAnsi"/>
          <w:szCs w:val="22"/>
        </w:rPr>
        <w:t xml:space="preserve">such </w:t>
      </w:r>
      <w:r w:rsidRPr="00682814">
        <w:rPr>
          <w:rFonts w:asciiTheme="majorHAnsi" w:hAnsiTheme="majorHAnsi"/>
          <w:szCs w:val="22"/>
        </w:rPr>
        <w:t xml:space="preserve">further actions </w:t>
      </w:r>
      <w:r w:rsidR="008937D9" w:rsidRPr="00682814">
        <w:rPr>
          <w:rFonts w:asciiTheme="majorHAnsi" w:hAnsiTheme="majorHAnsi"/>
          <w:szCs w:val="22"/>
        </w:rPr>
        <w:t xml:space="preserve">as may be </w:t>
      </w:r>
      <w:r w:rsidRPr="00682814">
        <w:rPr>
          <w:rFonts w:asciiTheme="majorHAnsi" w:hAnsiTheme="majorHAnsi"/>
          <w:szCs w:val="22"/>
        </w:rPr>
        <w:t xml:space="preserve">reasonably necessary to implement the </w:t>
      </w:r>
      <w:r w:rsidR="008937D9" w:rsidRPr="00682814">
        <w:rPr>
          <w:rFonts w:asciiTheme="majorHAnsi" w:hAnsiTheme="majorHAnsi"/>
          <w:szCs w:val="22"/>
        </w:rPr>
        <w:t>Agreement</w:t>
      </w:r>
      <w:r w:rsidRPr="00682814">
        <w:rPr>
          <w:rFonts w:asciiTheme="majorHAnsi" w:hAnsiTheme="majorHAnsi"/>
          <w:szCs w:val="22"/>
        </w:rPr>
        <w:t xml:space="preserve">. It ensures cooperation after signing and prevents either Party from frustrating the </w:t>
      </w:r>
      <w:r w:rsidR="008937D9" w:rsidRPr="00682814">
        <w:rPr>
          <w:rFonts w:asciiTheme="majorHAnsi" w:hAnsiTheme="majorHAnsi"/>
          <w:szCs w:val="22"/>
        </w:rPr>
        <w:t>A</w:t>
      </w:r>
      <w:r w:rsidRPr="00682814">
        <w:rPr>
          <w:rFonts w:asciiTheme="majorHAnsi" w:hAnsiTheme="majorHAnsi"/>
          <w:szCs w:val="22"/>
        </w:rPr>
        <w:t>greement's purpose by refusing to complete necessary formalities.</w:t>
      </w:r>
    </w:p>
    <w:p w14:paraId="77B6A4C1" w14:textId="77777777" w:rsidR="006035E5" w:rsidRPr="00682814" w:rsidRDefault="006035E5" w:rsidP="00E577E7">
      <w:pPr>
        <w:pStyle w:val="BBClause2"/>
        <w:keepNext/>
        <w:numPr>
          <w:ilvl w:val="0"/>
          <w:numId w:val="0"/>
        </w:numPr>
        <w:ind w:left="720"/>
        <w:rPr>
          <w:rFonts w:asciiTheme="majorHAnsi" w:hAnsiTheme="majorHAnsi"/>
          <w:b/>
          <w:bCs/>
          <w:szCs w:val="22"/>
          <w:u w:val="single"/>
        </w:rPr>
      </w:pPr>
      <w:r w:rsidRPr="00682814">
        <w:rPr>
          <w:rFonts w:asciiTheme="majorHAnsi" w:hAnsiTheme="majorHAnsi"/>
          <w:b/>
          <w:bCs/>
          <w:szCs w:val="22"/>
          <w:u w:val="single"/>
          <w:lang w:eastAsia="en-GB"/>
        </w:rPr>
        <w:t>Clause</w:t>
      </w:r>
      <w:r w:rsidRPr="00682814">
        <w:rPr>
          <w:rFonts w:asciiTheme="majorHAnsi" w:hAnsiTheme="majorHAnsi"/>
          <w:b/>
          <w:bCs/>
          <w:szCs w:val="22"/>
          <w:u w:val="single"/>
        </w:rPr>
        <w:t xml:space="preserve"> 18</w:t>
      </w:r>
      <w:r w:rsidR="00E577E7" w:rsidRPr="00682814">
        <w:rPr>
          <w:rFonts w:asciiTheme="majorHAnsi" w:hAnsiTheme="majorHAnsi"/>
          <w:b/>
          <w:bCs/>
          <w:szCs w:val="22"/>
          <w:u w:val="single"/>
        </w:rPr>
        <w:t xml:space="preserve"> </w:t>
      </w:r>
      <w:r w:rsidR="00501B87">
        <w:rPr>
          <w:rFonts w:asciiTheme="majorHAnsi" w:hAnsiTheme="majorHAnsi"/>
          <w:b/>
          <w:bCs/>
          <w:szCs w:val="22"/>
          <w:u w:val="single"/>
        </w:rPr>
        <w:t>-</w:t>
      </w:r>
      <w:r w:rsidRPr="00682814">
        <w:rPr>
          <w:rFonts w:asciiTheme="majorHAnsi" w:hAnsiTheme="majorHAnsi"/>
          <w:b/>
          <w:bCs/>
          <w:szCs w:val="22"/>
          <w:u w:val="single"/>
        </w:rPr>
        <w:t xml:space="preserve"> Assignment and Other Dealings </w:t>
      </w:r>
    </w:p>
    <w:p w14:paraId="34DB80C4" w14:textId="77777777" w:rsidR="006035E5" w:rsidRPr="00682814" w:rsidRDefault="006035E5" w:rsidP="006035E5">
      <w:pPr>
        <w:pStyle w:val="BBClause2"/>
        <w:numPr>
          <w:ilvl w:val="0"/>
          <w:numId w:val="0"/>
        </w:numPr>
        <w:ind w:left="720"/>
        <w:rPr>
          <w:rFonts w:asciiTheme="majorHAnsi" w:hAnsiTheme="majorHAnsi"/>
          <w:szCs w:val="22"/>
        </w:rPr>
      </w:pPr>
      <w:r w:rsidRPr="00682814">
        <w:rPr>
          <w:rFonts w:asciiTheme="majorHAnsi" w:hAnsiTheme="majorHAnsi"/>
          <w:szCs w:val="22"/>
        </w:rPr>
        <w:t xml:space="preserve">This clause prohibits either </w:t>
      </w:r>
      <w:r w:rsidR="008937D9" w:rsidRPr="00682814">
        <w:rPr>
          <w:rFonts w:asciiTheme="majorHAnsi" w:hAnsiTheme="majorHAnsi"/>
          <w:szCs w:val="22"/>
        </w:rPr>
        <w:t>P</w:t>
      </w:r>
      <w:r w:rsidRPr="00682814">
        <w:rPr>
          <w:rFonts w:asciiTheme="majorHAnsi" w:hAnsiTheme="majorHAnsi"/>
          <w:szCs w:val="22"/>
        </w:rPr>
        <w:t xml:space="preserve">arty from assigning, transferring or otherwise dealing with its rights or obligations under the Agreement without prior written consent of the other </w:t>
      </w:r>
      <w:r w:rsidR="008937D9" w:rsidRPr="00682814">
        <w:rPr>
          <w:rFonts w:asciiTheme="majorHAnsi" w:hAnsiTheme="majorHAnsi"/>
          <w:szCs w:val="22"/>
        </w:rPr>
        <w:t>P</w:t>
      </w:r>
      <w:r w:rsidRPr="00682814">
        <w:rPr>
          <w:rFonts w:asciiTheme="majorHAnsi" w:hAnsiTheme="majorHAnsi"/>
          <w:szCs w:val="22"/>
        </w:rPr>
        <w:t xml:space="preserve">arty. </w:t>
      </w:r>
    </w:p>
    <w:p w14:paraId="63E7B465" w14:textId="77777777" w:rsidR="006035E5" w:rsidRPr="00682814" w:rsidRDefault="006035E5" w:rsidP="00E577E7">
      <w:pPr>
        <w:pStyle w:val="BBClause2"/>
        <w:keepNext/>
        <w:numPr>
          <w:ilvl w:val="0"/>
          <w:numId w:val="0"/>
        </w:numPr>
        <w:ind w:left="720"/>
        <w:rPr>
          <w:rFonts w:asciiTheme="majorHAnsi" w:hAnsiTheme="majorHAnsi"/>
          <w:b/>
          <w:bCs/>
          <w:szCs w:val="22"/>
          <w:u w:val="single"/>
        </w:rPr>
      </w:pPr>
      <w:r w:rsidRPr="00682814">
        <w:rPr>
          <w:rFonts w:asciiTheme="majorHAnsi" w:hAnsiTheme="majorHAnsi"/>
          <w:b/>
          <w:bCs/>
          <w:szCs w:val="22"/>
          <w:u w:val="single"/>
          <w:lang w:eastAsia="en-GB"/>
        </w:rPr>
        <w:t>Clause</w:t>
      </w:r>
      <w:r w:rsidRPr="00682814">
        <w:rPr>
          <w:rFonts w:asciiTheme="majorHAnsi" w:hAnsiTheme="majorHAnsi"/>
          <w:b/>
          <w:bCs/>
          <w:szCs w:val="22"/>
          <w:u w:val="single"/>
        </w:rPr>
        <w:t xml:space="preserve"> 19</w:t>
      </w:r>
      <w:r w:rsidR="00E577E7" w:rsidRPr="00682814">
        <w:rPr>
          <w:rFonts w:asciiTheme="majorHAnsi" w:hAnsiTheme="majorHAnsi"/>
          <w:b/>
          <w:bCs/>
          <w:szCs w:val="22"/>
          <w:u w:val="single"/>
        </w:rPr>
        <w:t xml:space="preserve"> </w:t>
      </w:r>
      <w:r w:rsidR="00501B87">
        <w:rPr>
          <w:rFonts w:asciiTheme="majorHAnsi" w:hAnsiTheme="majorHAnsi"/>
          <w:b/>
          <w:bCs/>
          <w:szCs w:val="22"/>
          <w:u w:val="single"/>
        </w:rPr>
        <w:t>-</w:t>
      </w:r>
      <w:r w:rsidRPr="00682814">
        <w:rPr>
          <w:rFonts w:asciiTheme="majorHAnsi" w:hAnsiTheme="majorHAnsi"/>
          <w:b/>
          <w:bCs/>
          <w:szCs w:val="22"/>
          <w:u w:val="single"/>
        </w:rPr>
        <w:t xml:space="preserve"> Entire Agreement </w:t>
      </w:r>
    </w:p>
    <w:p w14:paraId="4B0074B0" w14:textId="77777777" w:rsidR="006035E5" w:rsidRPr="00682814" w:rsidRDefault="006035E5" w:rsidP="006035E5">
      <w:pPr>
        <w:pStyle w:val="BBClause2"/>
        <w:numPr>
          <w:ilvl w:val="0"/>
          <w:numId w:val="0"/>
        </w:numPr>
        <w:ind w:left="720"/>
        <w:rPr>
          <w:rFonts w:asciiTheme="majorHAnsi" w:hAnsiTheme="majorHAnsi"/>
          <w:szCs w:val="22"/>
        </w:rPr>
      </w:pPr>
      <w:r w:rsidRPr="00682814">
        <w:rPr>
          <w:rFonts w:asciiTheme="majorHAnsi" w:hAnsiTheme="majorHAnsi"/>
          <w:szCs w:val="22"/>
        </w:rPr>
        <w:t xml:space="preserve">This clause confirms that the Agreement contains the entire agreement and supersedes all prior discussions and understandings. This prevents </w:t>
      </w:r>
      <w:r w:rsidR="00B51CBE" w:rsidRPr="00682814">
        <w:rPr>
          <w:rFonts w:asciiTheme="majorHAnsi" w:hAnsiTheme="majorHAnsi"/>
          <w:szCs w:val="22"/>
        </w:rPr>
        <w:t>P</w:t>
      </w:r>
      <w:r w:rsidRPr="00682814">
        <w:rPr>
          <w:rFonts w:asciiTheme="majorHAnsi" w:hAnsiTheme="majorHAnsi"/>
          <w:szCs w:val="22"/>
        </w:rPr>
        <w:t xml:space="preserve">arties from relying on pre-contractual statements or side agreements, ensuring all terms are contained in the </w:t>
      </w:r>
      <w:r w:rsidR="00B51CBE" w:rsidRPr="00682814">
        <w:rPr>
          <w:rFonts w:asciiTheme="majorHAnsi" w:hAnsiTheme="majorHAnsi"/>
          <w:szCs w:val="22"/>
        </w:rPr>
        <w:t>Agreement</w:t>
      </w:r>
      <w:r w:rsidRPr="00682814">
        <w:rPr>
          <w:rFonts w:asciiTheme="majorHAnsi" w:hAnsiTheme="majorHAnsi"/>
          <w:szCs w:val="22"/>
        </w:rPr>
        <w:t>.</w:t>
      </w:r>
    </w:p>
    <w:p w14:paraId="6B895049" w14:textId="77777777" w:rsidR="006035E5" w:rsidRPr="00682814" w:rsidRDefault="00EA2093" w:rsidP="00E577E7">
      <w:pPr>
        <w:pStyle w:val="BBClause2"/>
        <w:keepNext/>
        <w:numPr>
          <w:ilvl w:val="0"/>
          <w:numId w:val="0"/>
        </w:numPr>
        <w:ind w:left="720"/>
        <w:rPr>
          <w:rFonts w:asciiTheme="majorHAnsi" w:hAnsiTheme="majorHAnsi"/>
          <w:b/>
          <w:bCs/>
          <w:szCs w:val="22"/>
          <w:u w:val="single"/>
          <w:lang w:eastAsia="en-GB"/>
        </w:rPr>
      </w:pPr>
      <w:r w:rsidRPr="00682814">
        <w:rPr>
          <w:rFonts w:asciiTheme="majorHAnsi" w:hAnsiTheme="majorHAnsi"/>
          <w:b/>
          <w:bCs/>
          <w:szCs w:val="22"/>
          <w:u w:val="single"/>
          <w:lang w:eastAsia="en-GB"/>
        </w:rPr>
        <w:t>Clause 20</w:t>
      </w:r>
      <w:r w:rsidR="00E577E7" w:rsidRPr="00682814">
        <w:rPr>
          <w:rFonts w:asciiTheme="majorHAnsi" w:hAnsiTheme="majorHAnsi"/>
          <w:b/>
          <w:bCs/>
          <w:szCs w:val="22"/>
          <w:u w:val="single"/>
          <w:lang w:eastAsia="en-GB"/>
        </w:rPr>
        <w:t xml:space="preserve"> </w:t>
      </w:r>
      <w:r w:rsidR="00501B87">
        <w:rPr>
          <w:rFonts w:asciiTheme="majorHAnsi" w:hAnsiTheme="majorHAnsi"/>
          <w:b/>
          <w:bCs/>
          <w:szCs w:val="22"/>
          <w:u w:val="single"/>
          <w:lang w:eastAsia="en-GB"/>
        </w:rPr>
        <w:t>-</w:t>
      </w:r>
      <w:r w:rsidRPr="00682814">
        <w:rPr>
          <w:rFonts w:asciiTheme="majorHAnsi" w:hAnsiTheme="majorHAnsi"/>
          <w:b/>
          <w:bCs/>
          <w:szCs w:val="22"/>
          <w:u w:val="single"/>
          <w:lang w:eastAsia="en-GB"/>
        </w:rPr>
        <w:t xml:space="preserve"> No Representations</w:t>
      </w:r>
    </w:p>
    <w:p w14:paraId="0DDA043F" w14:textId="77777777" w:rsidR="00EA2093" w:rsidRPr="00682814" w:rsidRDefault="00EA2093" w:rsidP="00EA2093">
      <w:pPr>
        <w:pStyle w:val="BBClause2"/>
        <w:numPr>
          <w:ilvl w:val="0"/>
          <w:numId w:val="0"/>
        </w:numPr>
        <w:ind w:left="720"/>
        <w:rPr>
          <w:rFonts w:asciiTheme="majorHAnsi" w:hAnsiTheme="majorHAnsi"/>
          <w:szCs w:val="22"/>
        </w:rPr>
      </w:pPr>
      <w:r w:rsidRPr="00682814">
        <w:rPr>
          <w:rFonts w:asciiTheme="majorHAnsi" w:hAnsiTheme="majorHAnsi"/>
          <w:szCs w:val="22"/>
        </w:rPr>
        <w:t xml:space="preserve">This clause provides that each </w:t>
      </w:r>
      <w:r w:rsidR="00B51CBE" w:rsidRPr="00682814">
        <w:rPr>
          <w:rFonts w:asciiTheme="majorHAnsi" w:hAnsiTheme="majorHAnsi"/>
          <w:szCs w:val="22"/>
        </w:rPr>
        <w:t>P</w:t>
      </w:r>
      <w:r w:rsidRPr="00682814">
        <w:rPr>
          <w:rFonts w:asciiTheme="majorHAnsi" w:hAnsiTheme="majorHAnsi"/>
          <w:szCs w:val="22"/>
        </w:rPr>
        <w:t>arty acknowledges it has not relied on any statement or representation not set out in the Agreement and waives all rights in respect of such matters, except for fraud</w:t>
      </w:r>
      <w:r w:rsidR="00B51CBE" w:rsidRPr="00682814">
        <w:rPr>
          <w:rFonts w:asciiTheme="majorHAnsi" w:hAnsiTheme="majorHAnsi"/>
          <w:szCs w:val="22"/>
        </w:rPr>
        <w:t>.</w:t>
      </w:r>
    </w:p>
    <w:p w14:paraId="7FE1A4F2" w14:textId="77777777" w:rsidR="00EA2093" w:rsidRPr="00682814" w:rsidRDefault="00EA2093" w:rsidP="004F7F82">
      <w:pPr>
        <w:pStyle w:val="BBClause2"/>
        <w:keepNext/>
        <w:numPr>
          <w:ilvl w:val="0"/>
          <w:numId w:val="0"/>
        </w:numPr>
        <w:ind w:left="720"/>
        <w:rPr>
          <w:rFonts w:asciiTheme="majorHAnsi" w:hAnsiTheme="majorHAnsi"/>
          <w:b/>
          <w:bCs/>
          <w:szCs w:val="22"/>
          <w:u w:val="single"/>
        </w:rPr>
      </w:pPr>
      <w:r w:rsidRPr="00682814">
        <w:rPr>
          <w:rFonts w:asciiTheme="majorHAnsi" w:hAnsiTheme="majorHAnsi"/>
          <w:b/>
          <w:bCs/>
          <w:szCs w:val="22"/>
          <w:u w:val="single"/>
        </w:rPr>
        <w:t>Clause 21</w:t>
      </w:r>
      <w:r w:rsidR="004F7F82" w:rsidRPr="00682814">
        <w:rPr>
          <w:rFonts w:asciiTheme="majorHAnsi" w:hAnsiTheme="majorHAnsi"/>
          <w:b/>
          <w:bCs/>
          <w:szCs w:val="22"/>
          <w:u w:val="single"/>
        </w:rPr>
        <w:t xml:space="preserve"> </w:t>
      </w:r>
      <w:r w:rsidR="00501B87">
        <w:rPr>
          <w:rFonts w:asciiTheme="majorHAnsi" w:hAnsiTheme="majorHAnsi"/>
          <w:b/>
          <w:bCs/>
          <w:szCs w:val="22"/>
          <w:u w:val="single"/>
        </w:rPr>
        <w:t>-</w:t>
      </w:r>
      <w:r w:rsidRPr="00682814">
        <w:rPr>
          <w:rFonts w:asciiTheme="majorHAnsi" w:hAnsiTheme="majorHAnsi"/>
          <w:b/>
          <w:bCs/>
          <w:szCs w:val="22"/>
          <w:u w:val="single"/>
        </w:rPr>
        <w:t xml:space="preserve"> Variation </w:t>
      </w:r>
    </w:p>
    <w:p w14:paraId="0E81E3BC" w14:textId="77777777" w:rsidR="00EA2093" w:rsidRPr="00682814" w:rsidRDefault="00EA2093" w:rsidP="00EA2093">
      <w:pPr>
        <w:pStyle w:val="BBClause2"/>
        <w:numPr>
          <w:ilvl w:val="0"/>
          <w:numId w:val="0"/>
        </w:numPr>
        <w:ind w:left="720"/>
        <w:rPr>
          <w:rFonts w:asciiTheme="majorHAnsi" w:hAnsiTheme="majorHAnsi"/>
          <w:szCs w:val="22"/>
        </w:rPr>
      </w:pPr>
      <w:r w:rsidRPr="00682814">
        <w:rPr>
          <w:rFonts w:asciiTheme="majorHAnsi" w:hAnsiTheme="majorHAnsi"/>
          <w:szCs w:val="22"/>
        </w:rPr>
        <w:t xml:space="preserve">This clause provides that no variation </w:t>
      </w:r>
      <w:r w:rsidR="00B51CBE" w:rsidRPr="00682814">
        <w:rPr>
          <w:rFonts w:asciiTheme="majorHAnsi" w:hAnsiTheme="majorHAnsi"/>
          <w:szCs w:val="22"/>
        </w:rPr>
        <w:t xml:space="preserve">to the Agreement </w:t>
      </w:r>
      <w:r w:rsidRPr="00682814">
        <w:rPr>
          <w:rFonts w:asciiTheme="majorHAnsi" w:hAnsiTheme="majorHAnsi"/>
          <w:szCs w:val="22"/>
        </w:rPr>
        <w:t xml:space="preserve">is effective unless </w:t>
      </w:r>
      <w:r w:rsidR="00B51CBE" w:rsidRPr="00682814">
        <w:rPr>
          <w:rFonts w:asciiTheme="majorHAnsi" w:hAnsiTheme="majorHAnsi"/>
          <w:szCs w:val="22"/>
        </w:rPr>
        <w:t xml:space="preserve">it is </w:t>
      </w:r>
      <w:r w:rsidRPr="00682814">
        <w:rPr>
          <w:rFonts w:asciiTheme="majorHAnsi" w:hAnsiTheme="majorHAnsi"/>
          <w:szCs w:val="22"/>
        </w:rPr>
        <w:t>in writing and signed by both Parties</w:t>
      </w:r>
      <w:r w:rsidR="00B51CBE" w:rsidRPr="00682814">
        <w:rPr>
          <w:rFonts w:asciiTheme="majorHAnsi" w:hAnsiTheme="majorHAnsi"/>
          <w:szCs w:val="22"/>
        </w:rPr>
        <w:t>.</w:t>
      </w:r>
    </w:p>
    <w:p w14:paraId="280A54AD" w14:textId="77777777" w:rsidR="00EA2093" w:rsidRPr="00682814" w:rsidRDefault="00EA2093" w:rsidP="004F7F82">
      <w:pPr>
        <w:pStyle w:val="BBClause2"/>
        <w:keepNext/>
        <w:numPr>
          <w:ilvl w:val="0"/>
          <w:numId w:val="0"/>
        </w:numPr>
        <w:ind w:left="720"/>
        <w:rPr>
          <w:rFonts w:asciiTheme="majorHAnsi" w:hAnsiTheme="majorHAnsi"/>
          <w:b/>
          <w:bCs/>
          <w:szCs w:val="22"/>
          <w:u w:val="single"/>
        </w:rPr>
      </w:pPr>
      <w:r w:rsidRPr="00682814">
        <w:rPr>
          <w:rFonts w:asciiTheme="majorHAnsi" w:hAnsiTheme="majorHAnsi"/>
          <w:b/>
          <w:bCs/>
          <w:szCs w:val="22"/>
          <w:u w:val="single"/>
        </w:rPr>
        <w:t>Clause 22</w:t>
      </w:r>
      <w:r w:rsidR="004F7F82" w:rsidRPr="00682814">
        <w:rPr>
          <w:rFonts w:asciiTheme="majorHAnsi" w:hAnsiTheme="majorHAnsi"/>
          <w:b/>
          <w:bCs/>
          <w:szCs w:val="22"/>
          <w:u w:val="single"/>
        </w:rPr>
        <w:t xml:space="preserve"> </w:t>
      </w:r>
      <w:r w:rsidR="00501B87">
        <w:rPr>
          <w:rFonts w:asciiTheme="majorHAnsi" w:hAnsiTheme="majorHAnsi"/>
          <w:b/>
          <w:bCs/>
          <w:szCs w:val="22"/>
          <w:u w:val="single"/>
        </w:rPr>
        <w:t>-</w:t>
      </w:r>
      <w:r w:rsidRPr="00682814">
        <w:rPr>
          <w:rFonts w:asciiTheme="majorHAnsi" w:hAnsiTheme="majorHAnsi"/>
          <w:b/>
          <w:bCs/>
          <w:szCs w:val="22"/>
          <w:u w:val="single"/>
        </w:rPr>
        <w:t xml:space="preserve"> Conflicts with Other Agreements </w:t>
      </w:r>
    </w:p>
    <w:p w14:paraId="2F5F3F39" w14:textId="77777777" w:rsidR="00EA2093" w:rsidRPr="00682814" w:rsidRDefault="00EA2093" w:rsidP="00EA2093">
      <w:pPr>
        <w:pStyle w:val="BBClause2"/>
        <w:numPr>
          <w:ilvl w:val="0"/>
          <w:numId w:val="0"/>
        </w:numPr>
        <w:ind w:left="720"/>
        <w:rPr>
          <w:rFonts w:asciiTheme="majorHAnsi" w:hAnsiTheme="majorHAnsi"/>
          <w:szCs w:val="22"/>
        </w:rPr>
      </w:pPr>
      <w:r w:rsidRPr="00682814">
        <w:rPr>
          <w:rFonts w:asciiTheme="majorHAnsi" w:hAnsiTheme="majorHAnsi"/>
          <w:szCs w:val="22"/>
        </w:rPr>
        <w:t xml:space="preserve">This clause provides that in case of conflict between the Agreement and any other Transaction Document or </w:t>
      </w:r>
      <w:proofErr w:type="gramStart"/>
      <w:r w:rsidRPr="00682814">
        <w:rPr>
          <w:rFonts w:asciiTheme="majorHAnsi" w:hAnsiTheme="majorHAnsi"/>
          <w:szCs w:val="22"/>
        </w:rPr>
        <w:t>agreement,</w:t>
      </w:r>
      <w:proofErr w:type="gramEnd"/>
      <w:r w:rsidRPr="00682814">
        <w:rPr>
          <w:rFonts w:asciiTheme="majorHAnsi" w:hAnsiTheme="majorHAnsi"/>
          <w:szCs w:val="22"/>
        </w:rPr>
        <w:t xml:space="preserve"> the Agreement will prevail (unless the other agreement expressly states it overrides the Agreement)</w:t>
      </w:r>
      <w:r w:rsidR="00B51CBE" w:rsidRPr="00682814">
        <w:rPr>
          <w:rFonts w:asciiTheme="majorHAnsi" w:hAnsiTheme="majorHAnsi"/>
          <w:szCs w:val="22"/>
        </w:rPr>
        <w:t>.</w:t>
      </w:r>
    </w:p>
    <w:p w14:paraId="74094765" w14:textId="77777777" w:rsidR="00EA2093" w:rsidRPr="00682814" w:rsidRDefault="00EA2093" w:rsidP="004F7F82">
      <w:pPr>
        <w:pStyle w:val="BBClause2"/>
        <w:keepNext/>
        <w:numPr>
          <w:ilvl w:val="0"/>
          <w:numId w:val="0"/>
        </w:numPr>
        <w:ind w:left="720"/>
        <w:rPr>
          <w:rFonts w:asciiTheme="majorHAnsi" w:hAnsiTheme="majorHAnsi"/>
          <w:b/>
          <w:bCs/>
          <w:szCs w:val="22"/>
          <w:u w:val="single"/>
        </w:rPr>
      </w:pPr>
      <w:r w:rsidRPr="00682814">
        <w:rPr>
          <w:rFonts w:asciiTheme="majorHAnsi" w:hAnsiTheme="majorHAnsi"/>
          <w:b/>
          <w:bCs/>
          <w:szCs w:val="22"/>
          <w:u w:val="single"/>
        </w:rPr>
        <w:lastRenderedPageBreak/>
        <w:t>Clause 23</w:t>
      </w:r>
      <w:r w:rsidR="004F7F82" w:rsidRPr="00682814">
        <w:rPr>
          <w:rFonts w:asciiTheme="majorHAnsi" w:hAnsiTheme="majorHAnsi"/>
          <w:b/>
          <w:bCs/>
          <w:szCs w:val="22"/>
          <w:u w:val="single"/>
        </w:rPr>
        <w:t xml:space="preserve"> </w:t>
      </w:r>
      <w:r w:rsidR="00501B87">
        <w:rPr>
          <w:rFonts w:asciiTheme="majorHAnsi" w:hAnsiTheme="majorHAnsi"/>
          <w:b/>
          <w:bCs/>
          <w:szCs w:val="22"/>
          <w:u w:val="single"/>
        </w:rPr>
        <w:t>-</w:t>
      </w:r>
      <w:r w:rsidRPr="00682814">
        <w:rPr>
          <w:rFonts w:asciiTheme="majorHAnsi" w:hAnsiTheme="majorHAnsi"/>
          <w:b/>
          <w:bCs/>
          <w:szCs w:val="22"/>
          <w:u w:val="single"/>
        </w:rPr>
        <w:t xml:space="preserve"> Provisions Surviving Completion </w:t>
      </w:r>
    </w:p>
    <w:p w14:paraId="2304D7CB" w14:textId="77777777" w:rsidR="00EA2093" w:rsidRPr="00682814" w:rsidRDefault="00EA2093" w:rsidP="00EA2093">
      <w:pPr>
        <w:pStyle w:val="BBClause2"/>
        <w:numPr>
          <w:ilvl w:val="0"/>
          <w:numId w:val="0"/>
        </w:numPr>
        <w:ind w:left="720"/>
        <w:rPr>
          <w:rFonts w:asciiTheme="majorHAnsi" w:hAnsiTheme="majorHAnsi"/>
          <w:szCs w:val="22"/>
        </w:rPr>
      </w:pPr>
      <w:r w:rsidRPr="00682814">
        <w:rPr>
          <w:rFonts w:asciiTheme="majorHAnsi" w:hAnsiTheme="majorHAnsi"/>
          <w:szCs w:val="22"/>
        </w:rPr>
        <w:t xml:space="preserve">This clause confirms that each provision not performed at or before </w:t>
      </w:r>
      <w:proofErr w:type="gramStart"/>
      <w:r w:rsidRPr="00682814">
        <w:rPr>
          <w:rFonts w:asciiTheme="majorHAnsi" w:hAnsiTheme="majorHAnsi"/>
          <w:szCs w:val="22"/>
        </w:rPr>
        <w:t>Completion</w:t>
      </w:r>
      <w:proofErr w:type="gramEnd"/>
      <w:r w:rsidRPr="00682814">
        <w:rPr>
          <w:rFonts w:asciiTheme="majorHAnsi" w:hAnsiTheme="majorHAnsi"/>
          <w:szCs w:val="22"/>
        </w:rPr>
        <w:t xml:space="preserve"> but which remains capable of performance will remain in full force and effect despite Completion having taken place</w:t>
      </w:r>
      <w:r w:rsidR="00B51CBE" w:rsidRPr="00682814">
        <w:rPr>
          <w:rFonts w:asciiTheme="majorHAnsi" w:hAnsiTheme="majorHAnsi"/>
          <w:szCs w:val="22"/>
        </w:rPr>
        <w:t>.</w:t>
      </w:r>
    </w:p>
    <w:p w14:paraId="0BD74205" w14:textId="77777777" w:rsidR="00EA2093" w:rsidRPr="00682814" w:rsidRDefault="00EA2093" w:rsidP="004F7F82">
      <w:pPr>
        <w:pStyle w:val="BBClause2"/>
        <w:keepNext/>
        <w:numPr>
          <w:ilvl w:val="0"/>
          <w:numId w:val="0"/>
        </w:numPr>
        <w:ind w:left="720"/>
        <w:rPr>
          <w:rFonts w:asciiTheme="majorHAnsi" w:hAnsiTheme="majorHAnsi"/>
          <w:b/>
          <w:bCs/>
          <w:szCs w:val="22"/>
          <w:u w:val="single"/>
        </w:rPr>
      </w:pPr>
      <w:r w:rsidRPr="00682814">
        <w:rPr>
          <w:rFonts w:asciiTheme="majorHAnsi" w:hAnsiTheme="majorHAnsi"/>
          <w:b/>
          <w:bCs/>
          <w:szCs w:val="22"/>
          <w:u w:val="single"/>
          <w:lang w:eastAsia="en-GB"/>
        </w:rPr>
        <w:t>Clause</w:t>
      </w:r>
      <w:r w:rsidRPr="00682814">
        <w:rPr>
          <w:rFonts w:asciiTheme="majorHAnsi" w:hAnsiTheme="majorHAnsi"/>
          <w:b/>
          <w:bCs/>
          <w:szCs w:val="22"/>
          <w:u w:val="single"/>
        </w:rPr>
        <w:t xml:space="preserve"> 24</w:t>
      </w:r>
      <w:r w:rsidR="004F7F82" w:rsidRPr="00682814">
        <w:rPr>
          <w:rFonts w:asciiTheme="majorHAnsi" w:hAnsiTheme="majorHAnsi"/>
          <w:b/>
          <w:bCs/>
          <w:szCs w:val="22"/>
          <w:u w:val="single"/>
        </w:rPr>
        <w:t xml:space="preserve"> </w:t>
      </w:r>
      <w:r w:rsidR="00501B87">
        <w:rPr>
          <w:rFonts w:asciiTheme="majorHAnsi" w:hAnsiTheme="majorHAnsi"/>
          <w:b/>
          <w:bCs/>
          <w:szCs w:val="22"/>
          <w:u w:val="single"/>
        </w:rPr>
        <w:t>-</w:t>
      </w:r>
      <w:r w:rsidR="00A46934" w:rsidRPr="00682814">
        <w:rPr>
          <w:rFonts w:asciiTheme="majorHAnsi" w:hAnsiTheme="majorHAnsi"/>
          <w:b/>
          <w:bCs/>
          <w:szCs w:val="22"/>
          <w:u w:val="single"/>
        </w:rPr>
        <w:t xml:space="preserve"> Costs</w:t>
      </w:r>
      <w:r w:rsidRPr="00682814">
        <w:rPr>
          <w:rFonts w:asciiTheme="majorHAnsi" w:hAnsiTheme="majorHAnsi"/>
          <w:b/>
          <w:bCs/>
          <w:szCs w:val="22"/>
          <w:u w:val="single"/>
        </w:rPr>
        <w:t xml:space="preserve"> </w:t>
      </w:r>
    </w:p>
    <w:p w14:paraId="5C0C60ED" w14:textId="77777777" w:rsidR="00EA2093" w:rsidRPr="00682814" w:rsidRDefault="00EA2093" w:rsidP="00EA2093">
      <w:pPr>
        <w:pStyle w:val="BBClause2"/>
        <w:numPr>
          <w:ilvl w:val="0"/>
          <w:numId w:val="0"/>
        </w:numPr>
        <w:ind w:left="720"/>
        <w:rPr>
          <w:rFonts w:asciiTheme="majorHAnsi" w:hAnsiTheme="majorHAnsi"/>
          <w:szCs w:val="22"/>
        </w:rPr>
      </w:pPr>
      <w:r w:rsidRPr="00682814">
        <w:rPr>
          <w:rFonts w:asciiTheme="majorHAnsi" w:hAnsiTheme="majorHAnsi"/>
          <w:szCs w:val="22"/>
        </w:rPr>
        <w:t xml:space="preserve">This clause explains that each </w:t>
      </w:r>
      <w:r w:rsidR="00B51CBE" w:rsidRPr="00682814">
        <w:rPr>
          <w:rFonts w:asciiTheme="majorHAnsi" w:hAnsiTheme="majorHAnsi"/>
          <w:szCs w:val="22"/>
        </w:rPr>
        <w:t>P</w:t>
      </w:r>
      <w:r w:rsidRPr="00682814">
        <w:rPr>
          <w:rFonts w:asciiTheme="majorHAnsi" w:hAnsiTheme="majorHAnsi"/>
          <w:szCs w:val="22"/>
        </w:rPr>
        <w:t>arty shall pay its own costs, charges, taxes and expenses incurred in connection with the Agreement and the transactions contemplated</w:t>
      </w:r>
      <w:r w:rsidR="00B51CBE" w:rsidRPr="00682814">
        <w:rPr>
          <w:rFonts w:asciiTheme="majorHAnsi" w:hAnsiTheme="majorHAnsi"/>
          <w:szCs w:val="22"/>
        </w:rPr>
        <w:t xml:space="preserve"> under it.</w:t>
      </w:r>
    </w:p>
    <w:p w14:paraId="61EF5D41" w14:textId="77777777" w:rsidR="00F24450" w:rsidRPr="00682814" w:rsidRDefault="00F24450" w:rsidP="004F7F82">
      <w:pPr>
        <w:pStyle w:val="BBClause2"/>
        <w:keepNext/>
        <w:numPr>
          <w:ilvl w:val="0"/>
          <w:numId w:val="0"/>
        </w:numPr>
        <w:ind w:left="720"/>
        <w:rPr>
          <w:rFonts w:asciiTheme="majorHAnsi" w:hAnsiTheme="majorHAnsi"/>
          <w:b/>
          <w:bCs/>
          <w:szCs w:val="22"/>
          <w:u w:val="single"/>
        </w:rPr>
      </w:pPr>
      <w:r w:rsidRPr="00682814">
        <w:rPr>
          <w:rFonts w:asciiTheme="majorHAnsi" w:hAnsiTheme="majorHAnsi"/>
          <w:b/>
          <w:bCs/>
          <w:szCs w:val="22"/>
          <w:u w:val="single"/>
        </w:rPr>
        <w:t xml:space="preserve">Clause </w:t>
      </w:r>
      <w:r w:rsidRPr="00682814">
        <w:rPr>
          <w:rFonts w:asciiTheme="majorHAnsi" w:hAnsiTheme="majorHAnsi"/>
          <w:b/>
          <w:bCs/>
          <w:szCs w:val="22"/>
          <w:u w:val="single"/>
          <w:lang w:eastAsia="en-GB"/>
        </w:rPr>
        <w:t>25</w:t>
      </w:r>
      <w:r w:rsidR="004F7F82" w:rsidRPr="00682814">
        <w:rPr>
          <w:rFonts w:asciiTheme="majorHAnsi" w:hAnsiTheme="majorHAnsi"/>
          <w:b/>
          <w:bCs/>
          <w:szCs w:val="22"/>
          <w:u w:val="single"/>
        </w:rPr>
        <w:t xml:space="preserve"> </w:t>
      </w:r>
      <w:r w:rsidR="00501B87">
        <w:rPr>
          <w:rFonts w:asciiTheme="majorHAnsi" w:hAnsiTheme="majorHAnsi"/>
          <w:b/>
          <w:bCs/>
          <w:szCs w:val="22"/>
          <w:u w:val="single"/>
        </w:rPr>
        <w:t>-</w:t>
      </w:r>
      <w:r w:rsidR="004F7F82" w:rsidRPr="00682814">
        <w:rPr>
          <w:rFonts w:asciiTheme="majorHAnsi" w:hAnsiTheme="majorHAnsi"/>
          <w:b/>
          <w:bCs/>
          <w:szCs w:val="22"/>
          <w:u w:val="single"/>
        </w:rPr>
        <w:t xml:space="preserve"> </w:t>
      </w:r>
      <w:r w:rsidRPr="00682814">
        <w:rPr>
          <w:rFonts w:asciiTheme="majorHAnsi" w:hAnsiTheme="majorHAnsi"/>
          <w:b/>
          <w:bCs/>
          <w:szCs w:val="22"/>
          <w:u w:val="single"/>
        </w:rPr>
        <w:t xml:space="preserve">Default Interest </w:t>
      </w:r>
    </w:p>
    <w:p w14:paraId="36D97BCD" w14:textId="77777777" w:rsidR="00F24450" w:rsidRPr="00682814" w:rsidRDefault="00F24450" w:rsidP="00F24450">
      <w:pPr>
        <w:pStyle w:val="BBClause2"/>
        <w:numPr>
          <w:ilvl w:val="0"/>
          <w:numId w:val="0"/>
        </w:numPr>
        <w:ind w:left="720"/>
        <w:rPr>
          <w:rFonts w:asciiTheme="majorHAnsi" w:hAnsiTheme="majorHAnsi"/>
          <w:szCs w:val="22"/>
        </w:rPr>
      </w:pPr>
      <w:r w:rsidRPr="00682814">
        <w:rPr>
          <w:rFonts w:asciiTheme="majorHAnsi" w:hAnsiTheme="majorHAnsi"/>
          <w:szCs w:val="22"/>
        </w:rPr>
        <w:t xml:space="preserve">This clause provides that if a </w:t>
      </w:r>
      <w:r w:rsidR="00B51CBE" w:rsidRPr="00682814">
        <w:rPr>
          <w:rFonts w:asciiTheme="majorHAnsi" w:hAnsiTheme="majorHAnsi"/>
          <w:szCs w:val="22"/>
        </w:rPr>
        <w:t>P</w:t>
      </w:r>
      <w:r w:rsidRPr="00682814">
        <w:rPr>
          <w:rFonts w:asciiTheme="majorHAnsi" w:hAnsiTheme="majorHAnsi"/>
          <w:szCs w:val="22"/>
        </w:rPr>
        <w:t>arty fails to pay any sum on the due date, it must pay interest at a specified rate above the Bank of England base rate</w:t>
      </w:r>
      <w:r w:rsidR="00B51CBE" w:rsidRPr="00682814">
        <w:rPr>
          <w:rFonts w:asciiTheme="majorHAnsi" w:hAnsiTheme="majorHAnsi"/>
          <w:szCs w:val="22"/>
        </w:rPr>
        <w:t>.</w:t>
      </w:r>
    </w:p>
    <w:p w14:paraId="506F449C" w14:textId="77777777" w:rsidR="00F24450" w:rsidRPr="00682814" w:rsidRDefault="008161D9" w:rsidP="00EA2093">
      <w:pPr>
        <w:pStyle w:val="BBClause2"/>
        <w:numPr>
          <w:ilvl w:val="0"/>
          <w:numId w:val="0"/>
        </w:numPr>
        <w:ind w:left="720"/>
        <w:rPr>
          <w:rFonts w:asciiTheme="majorHAnsi" w:hAnsiTheme="majorHAnsi"/>
          <w:szCs w:val="22"/>
        </w:rPr>
      </w:pPr>
      <w:r w:rsidRPr="00682814">
        <w:rPr>
          <w:rFonts w:asciiTheme="majorHAnsi" w:hAnsiTheme="majorHAnsi"/>
          <w:b/>
          <w:bCs/>
          <w:szCs w:val="22"/>
        </w:rPr>
        <w:t>Action required:</w:t>
      </w:r>
      <w:r w:rsidRPr="00682814">
        <w:rPr>
          <w:rFonts w:asciiTheme="majorHAnsi" w:hAnsiTheme="majorHAnsi"/>
          <w:szCs w:val="22"/>
        </w:rPr>
        <w:t xml:space="preserve"> </w:t>
      </w:r>
    </w:p>
    <w:p w14:paraId="57A7E60B" w14:textId="77777777" w:rsidR="008161D9" w:rsidRPr="00682814" w:rsidRDefault="008161D9" w:rsidP="00895300">
      <w:pPr>
        <w:pStyle w:val="BBClause2"/>
        <w:numPr>
          <w:ilvl w:val="0"/>
          <w:numId w:val="15"/>
        </w:numPr>
        <w:rPr>
          <w:rFonts w:asciiTheme="majorHAnsi" w:hAnsiTheme="majorHAnsi"/>
          <w:szCs w:val="22"/>
        </w:rPr>
      </w:pPr>
      <w:r w:rsidRPr="00682814">
        <w:rPr>
          <w:rFonts w:asciiTheme="majorHAnsi" w:hAnsiTheme="majorHAnsi"/>
          <w:szCs w:val="22"/>
        </w:rPr>
        <w:t>Insert the agreed percentage (the Template suggests 2%)</w:t>
      </w:r>
      <w:r w:rsidR="00D208AE" w:rsidRPr="00682814">
        <w:rPr>
          <w:rFonts w:asciiTheme="majorHAnsi" w:hAnsiTheme="majorHAnsi"/>
          <w:szCs w:val="22"/>
        </w:rPr>
        <w:t>.</w:t>
      </w:r>
    </w:p>
    <w:p w14:paraId="5F3117E0" w14:textId="77777777" w:rsidR="00EA2093" w:rsidRPr="00682814" w:rsidRDefault="00275FF3" w:rsidP="004F7F82">
      <w:pPr>
        <w:pStyle w:val="BBClause2"/>
        <w:keepNext/>
        <w:numPr>
          <w:ilvl w:val="0"/>
          <w:numId w:val="0"/>
        </w:numPr>
        <w:ind w:left="720"/>
        <w:rPr>
          <w:rFonts w:asciiTheme="majorHAnsi" w:hAnsiTheme="majorHAnsi"/>
          <w:b/>
          <w:bCs/>
          <w:szCs w:val="22"/>
          <w:u w:val="single"/>
        </w:rPr>
      </w:pPr>
      <w:r w:rsidRPr="00682814">
        <w:rPr>
          <w:rFonts w:asciiTheme="majorHAnsi" w:hAnsiTheme="majorHAnsi"/>
          <w:b/>
          <w:bCs/>
          <w:szCs w:val="22"/>
          <w:u w:val="single"/>
        </w:rPr>
        <w:t>Clause 26</w:t>
      </w:r>
      <w:r w:rsidR="004F7F82" w:rsidRPr="00682814">
        <w:rPr>
          <w:rFonts w:asciiTheme="majorHAnsi" w:hAnsiTheme="majorHAnsi"/>
          <w:b/>
          <w:bCs/>
          <w:szCs w:val="22"/>
          <w:u w:val="single"/>
        </w:rPr>
        <w:t xml:space="preserve"> </w:t>
      </w:r>
      <w:r w:rsidR="00501B87">
        <w:rPr>
          <w:rFonts w:asciiTheme="majorHAnsi" w:hAnsiTheme="majorHAnsi"/>
          <w:b/>
          <w:bCs/>
          <w:szCs w:val="22"/>
          <w:u w:val="single"/>
        </w:rPr>
        <w:t>-</w:t>
      </w:r>
      <w:r w:rsidRPr="00682814">
        <w:rPr>
          <w:rFonts w:asciiTheme="majorHAnsi" w:hAnsiTheme="majorHAnsi"/>
          <w:b/>
          <w:bCs/>
          <w:szCs w:val="22"/>
          <w:u w:val="single"/>
        </w:rPr>
        <w:t xml:space="preserve"> Notices </w:t>
      </w:r>
    </w:p>
    <w:p w14:paraId="796DCB15" w14:textId="77777777" w:rsidR="00275FF3" w:rsidRPr="00682814" w:rsidRDefault="00275FF3" w:rsidP="00275FF3">
      <w:pPr>
        <w:pStyle w:val="BBClause2"/>
        <w:numPr>
          <w:ilvl w:val="0"/>
          <w:numId w:val="0"/>
        </w:numPr>
        <w:ind w:left="720"/>
        <w:rPr>
          <w:rFonts w:asciiTheme="majorHAnsi" w:hAnsiTheme="majorHAnsi"/>
          <w:szCs w:val="22"/>
        </w:rPr>
      </w:pPr>
      <w:r w:rsidRPr="00682814">
        <w:rPr>
          <w:rFonts w:asciiTheme="majorHAnsi" w:hAnsiTheme="majorHAnsi"/>
          <w:szCs w:val="22"/>
        </w:rPr>
        <w:t xml:space="preserve">These provisions establish comprehensive notice requirements, including methods of service (hand delivery, </w:t>
      </w:r>
      <w:r w:rsidR="003B4339">
        <w:rPr>
          <w:rFonts w:asciiTheme="majorHAnsi" w:hAnsiTheme="majorHAnsi"/>
          <w:szCs w:val="22"/>
        </w:rPr>
        <w:t xml:space="preserve">pre-paid </w:t>
      </w:r>
      <w:proofErr w:type="gramStart"/>
      <w:r w:rsidRPr="00682814">
        <w:rPr>
          <w:rFonts w:asciiTheme="majorHAnsi" w:hAnsiTheme="majorHAnsi"/>
          <w:szCs w:val="22"/>
        </w:rPr>
        <w:t>first class</w:t>
      </w:r>
      <w:proofErr w:type="gramEnd"/>
      <w:r w:rsidRPr="00682814">
        <w:rPr>
          <w:rFonts w:asciiTheme="majorHAnsi" w:hAnsiTheme="majorHAnsi"/>
          <w:szCs w:val="22"/>
        </w:rPr>
        <w:t xml:space="preserve"> </w:t>
      </w:r>
      <w:r w:rsidR="003B4339">
        <w:rPr>
          <w:rFonts w:asciiTheme="majorHAnsi" w:hAnsiTheme="majorHAnsi"/>
          <w:szCs w:val="22"/>
        </w:rPr>
        <w:t>post</w:t>
      </w:r>
      <w:r w:rsidRPr="00682814">
        <w:rPr>
          <w:rFonts w:asciiTheme="majorHAnsi" w:hAnsiTheme="majorHAnsi"/>
          <w:szCs w:val="22"/>
        </w:rPr>
        <w:t xml:space="preserve">, or email), deemed receipt times, and party contact details. </w:t>
      </w:r>
    </w:p>
    <w:p w14:paraId="0414D540" w14:textId="77777777" w:rsidR="003F5806" w:rsidRPr="00682814" w:rsidRDefault="003F5806" w:rsidP="00275FF3">
      <w:pPr>
        <w:pStyle w:val="BBClause2"/>
        <w:numPr>
          <w:ilvl w:val="0"/>
          <w:numId w:val="0"/>
        </w:numPr>
        <w:ind w:left="720"/>
        <w:rPr>
          <w:rFonts w:asciiTheme="majorHAnsi" w:hAnsiTheme="majorHAnsi"/>
          <w:szCs w:val="22"/>
        </w:rPr>
      </w:pPr>
      <w:r w:rsidRPr="00682814">
        <w:rPr>
          <w:rFonts w:asciiTheme="majorHAnsi" w:hAnsiTheme="majorHAnsi"/>
          <w:b/>
          <w:bCs/>
          <w:szCs w:val="22"/>
          <w:u w:val="single"/>
        </w:rPr>
        <w:t xml:space="preserve">Clause 27: Severance </w:t>
      </w:r>
    </w:p>
    <w:p w14:paraId="2E45AC07" w14:textId="1FB53B73" w:rsidR="00275FF3" w:rsidRPr="00682814" w:rsidRDefault="00C226C1" w:rsidP="003F5806">
      <w:pPr>
        <w:pStyle w:val="BBClause2"/>
        <w:numPr>
          <w:ilvl w:val="0"/>
          <w:numId w:val="0"/>
        </w:numPr>
        <w:ind w:left="720"/>
        <w:rPr>
          <w:rFonts w:asciiTheme="majorHAnsi" w:hAnsiTheme="majorHAnsi"/>
          <w:szCs w:val="22"/>
        </w:rPr>
      </w:pPr>
      <w:r>
        <w:rPr>
          <w:rFonts w:asciiTheme="majorHAnsi" w:hAnsiTheme="majorHAnsi"/>
          <w:szCs w:val="22"/>
        </w:rPr>
        <w:t>This</w:t>
      </w:r>
      <w:r w:rsidR="003F5806" w:rsidRPr="00682814">
        <w:rPr>
          <w:rFonts w:asciiTheme="majorHAnsi" w:hAnsiTheme="majorHAnsi"/>
          <w:szCs w:val="22"/>
        </w:rPr>
        <w:t xml:space="preserve"> </w:t>
      </w:r>
      <w:r w:rsidR="00D208AE" w:rsidRPr="00682814">
        <w:rPr>
          <w:rFonts w:asciiTheme="majorHAnsi" w:hAnsiTheme="majorHAnsi"/>
          <w:szCs w:val="22"/>
        </w:rPr>
        <w:t xml:space="preserve">clause </w:t>
      </w:r>
      <w:r w:rsidR="003F5806" w:rsidRPr="00682814">
        <w:rPr>
          <w:rFonts w:asciiTheme="majorHAnsi" w:hAnsiTheme="majorHAnsi"/>
          <w:szCs w:val="22"/>
        </w:rPr>
        <w:t>state</w:t>
      </w:r>
      <w:r w:rsidR="00D208AE" w:rsidRPr="00682814">
        <w:rPr>
          <w:rFonts w:asciiTheme="majorHAnsi" w:hAnsiTheme="majorHAnsi"/>
          <w:szCs w:val="22"/>
        </w:rPr>
        <w:t>s</w:t>
      </w:r>
      <w:r w:rsidR="003F5806" w:rsidRPr="00682814">
        <w:rPr>
          <w:rFonts w:asciiTheme="majorHAnsi" w:hAnsiTheme="majorHAnsi"/>
          <w:szCs w:val="22"/>
        </w:rPr>
        <w:t xml:space="preserve"> that invalid or unenforceable provisions are severed without affecting the rest of the Agreement. Severance provisions protect the </w:t>
      </w:r>
      <w:r w:rsidR="00D208AE" w:rsidRPr="00682814">
        <w:rPr>
          <w:rFonts w:asciiTheme="majorHAnsi" w:hAnsiTheme="majorHAnsi"/>
          <w:szCs w:val="22"/>
        </w:rPr>
        <w:t xml:space="preserve">Agreement </w:t>
      </w:r>
      <w:r w:rsidR="003F5806" w:rsidRPr="00682814">
        <w:rPr>
          <w:rFonts w:asciiTheme="majorHAnsi" w:hAnsiTheme="majorHAnsi"/>
          <w:szCs w:val="22"/>
        </w:rPr>
        <w:t>from being entirely invalidated if one provision is found unenforceable.</w:t>
      </w:r>
    </w:p>
    <w:p w14:paraId="41E54FBA" w14:textId="77777777" w:rsidR="000E2EBE" w:rsidRPr="00682814" w:rsidRDefault="000E2EBE" w:rsidP="004F7F82">
      <w:pPr>
        <w:pStyle w:val="BBClause2"/>
        <w:numPr>
          <w:ilvl w:val="0"/>
          <w:numId w:val="0"/>
        </w:numPr>
        <w:ind w:left="720"/>
        <w:rPr>
          <w:rFonts w:asciiTheme="majorHAnsi" w:hAnsiTheme="majorHAnsi"/>
          <w:b/>
          <w:bCs/>
          <w:szCs w:val="22"/>
          <w:u w:val="single"/>
        </w:rPr>
      </w:pPr>
      <w:r w:rsidRPr="00682814">
        <w:rPr>
          <w:rFonts w:asciiTheme="majorHAnsi" w:hAnsiTheme="majorHAnsi"/>
          <w:b/>
          <w:bCs/>
          <w:szCs w:val="22"/>
          <w:u w:val="single"/>
        </w:rPr>
        <w:t>Clause 28</w:t>
      </w:r>
      <w:r w:rsidR="004F7F82" w:rsidRPr="00682814">
        <w:rPr>
          <w:rFonts w:asciiTheme="majorHAnsi" w:hAnsiTheme="majorHAnsi"/>
          <w:b/>
          <w:bCs/>
          <w:szCs w:val="22"/>
          <w:u w:val="single"/>
        </w:rPr>
        <w:t xml:space="preserve"> </w:t>
      </w:r>
      <w:r w:rsidR="00501B87">
        <w:rPr>
          <w:rFonts w:asciiTheme="majorHAnsi" w:hAnsiTheme="majorHAnsi"/>
          <w:b/>
          <w:bCs/>
          <w:szCs w:val="22"/>
          <w:u w:val="single"/>
        </w:rPr>
        <w:t>-</w:t>
      </w:r>
      <w:r w:rsidRPr="00682814">
        <w:rPr>
          <w:rFonts w:asciiTheme="majorHAnsi" w:hAnsiTheme="majorHAnsi"/>
          <w:b/>
          <w:bCs/>
          <w:szCs w:val="22"/>
          <w:u w:val="single"/>
        </w:rPr>
        <w:t xml:space="preserve"> Third Party Rights </w:t>
      </w:r>
    </w:p>
    <w:p w14:paraId="15305B7A" w14:textId="77777777" w:rsidR="000E2EBE" w:rsidRPr="00682814" w:rsidRDefault="0002273B" w:rsidP="003F5806">
      <w:pPr>
        <w:pStyle w:val="BBClause2"/>
        <w:numPr>
          <w:ilvl w:val="0"/>
          <w:numId w:val="0"/>
        </w:numPr>
        <w:ind w:left="720"/>
        <w:rPr>
          <w:rFonts w:asciiTheme="majorHAnsi" w:hAnsiTheme="majorHAnsi"/>
          <w:szCs w:val="22"/>
        </w:rPr>
      </w:pPr>
      <w:r w:rsidRPr="00682814">
        <w:rPr>
          <w:rFonts w:asciiTheme="majorHAnsi" w:hAnsiTheme="majorHAnsi"/>
          <w:szCs w:val="22"/>
        </w:rPr>
        <w:t xml:space="preserve">This clause excludes third party enforcement rights under the Contracts (Rights of Third Parties) Act 1999, except as expressly provided. </w:t>
      </w:r>
    </w:p>
    <w:p w14:paraId="7B32270A" w14:textId="77777777" w:rsidR="0002273B" w:rsidRPr="00682814" w:rsidRDefault="0002273B" w:rsidP="004F7F82">
      <w:pPr>
        <w:pStyle w:val="BBClause2"/>
        <w:numPr>
          <w:ilvl w:val="0"/>
          <w:numId w:val="0"/>
        </w:numPr>
        <w:ind w:left="720"/>
        <w:rPr>
          <w:rFonts w:asciiTheme="majorHAnsi" w:hAnsiTheme="majorHAnsi"/>
          <w:b/>
          <w:bCs/>
          <w:szCs w:val="22"/>
          <w:u w:val="single"/>
        </w:rPr>
      </w:pPr>
      <w:r w:rsidRPr="00682814">
        <w:rPr>
          <w:rFonts w:asciiTheme="majorHAnsi" w:hAnsiTheme="majorHAnsi"/>
          <w:b/>
          <w:bCs/>
          <w:szCs w:val="22"/>
          <w:u w:val="single"/>
        </w:rPr>
        <w:t>Clause 29</w:t>
      </w:r>
      <w:r w:rsidR="004F7F82" w:rsidRPr="00682814">
        <w:rPr>
          <w:rFonts w:asciiTheme="majorHAnsi" w:hAnsiTheme="majorHAnsi"/>
          <w:b/>
          <w:bCs/>
          <w:szCs w:val="22"/>
          <w:u w:val="single"/>
        </w:rPr>
        <w:t xml:space="preserve"> </w:t>
      </w:r>
      <w:r w:rsidR="00501B87">
        <w:rPr>
          <w:rFonts w:asciiTheme="majorHAnsi" w:hAnsiTheme="majorHAnsi"/>
          <w:b/>
          <w:bCs/>
          <w:szCs w:val="22"/>
          <w:u w:val="single"/>
        </w:rPr>
        <w:t>-</w:t>
      </w:r>
      <w:r w:rsidRPr="00682814">
        <w:rPr>
          <w:rFonts w:asciiTheme="majorHAnsi" w:hAnsiTheme="majorHAnsi"/>
          <w:b/>
          <w:bCs/>
          <w:szCs w:val="22"/>
          <w:u w:val="single"/>
        </w:rPr>
        <w:t xml:space="preserve"> Counterparts </w:t>
      </w:r>
    </w:p>
    <w:p w14:paraId="4E10B506" w14:textId="77777777" w:rsidR="0002273B" w:rsidRPr="00682814" w:rsidRDefault="00D208AE" w:rsidP="003F5806">
      <w:pPr>
        <w:pStyle w:val="BBClause2"/>
        <w:numPr>
          <w:ilvl w:val="0"/>
          <w:numId w:val="0"/>
        </w:numPr>
        <w:ind w:left="720"/>
        <w:rPr>
          <w:rFonts w:asciiTheme="majorHAnsi" w:hAnsiTheme="majorHAnsi"/>
          <w:szCs w:val="22"/>
        </w:rPr>
      </w:pPr>
      <w:r w:rsidRPr="00682814">
        <w:rPr>
          <w:rFonts w:asciiTheme="majorHAnsi" w:hAnsiTheme="majorHAnsi"/>
          <w:szCs w:val="22"/>
        </w:rPr>
        <w:t xml:space="preserve">This clause </w:t>
      </w:r>
      <w:r w:rsidR="0002273B" w:rsidRPr="00682814">
        <w:rPr>
          <w:rFonts w:asciiTheme="majorHAnsi" w:hAnsiTheme="majorHAnsi"/>
          <w:szCs w:val="22"/>
        </w:rPr>
        <w:t>allow</w:t>
      </w:r>
      <w:r w:rsidRPr="00682814">
        <w:rPr>
          <w:rFonts w:asciiTheme="majorHAnsi" w:hAnsiTheme="majorHAnsi"/>
          <w:szCs w:val="22"/>
        </w:rPr>
        <w:t>s</w:t>
      </w:r>
      <w:r w:rsidR="0002273B" w:rsidRPr="00682814">
        <w:rPr>
          <w:rFonts w:asciiTheme="majorHAnsi" w:hAnsiTheme="majorHAnsi"/>
          <w:szCs w:val="22"/>
        </w:rPr>
        <w:t xml:space="preserve"> execution in counterparts, with effectiveness conditional on all Parties delivering executed counterparts. This facilitates execution when Parties cannot meet in person, particularly important for time-sensitive transactions.</w:t>
      </w:r>
      <w:r w:rsidR="009A3D21" w:rsidRPr="00682814">
        <w:rPr>
          <w:rFonts w:asciiTheme="majorHAnsi" w:hAnsiTheme="majorHAnsi"/>
          <w:szCs w:val="22"/>
        </w:rPr>
        <w:t xml:space="preserve"> </w:t>
      </w:r>
    </w:p>
    <w:p w14:paraId="71FD93E6" w14:textId="77777777" w:rsidR="0002273B" w:rsidRPr="00682814" w:rsidRDefault="009A3D21" w:rsidP="004F7F82">
      <w:pPr>
        <w:pStyle w:val="BBClause2"/>
        <w:numPr>
          <w:ilvl w:val="0"/>
          <w:numId w:val="0"/>
        </w:numPr>
        <w:ind w:left="720"/>
        <w:rPr>
          <w:rFonts w:asciiTheme="majorHAnsi" w:hAnsiTheme="majorHAnsi"/>
          <w:b/>
          <w:bCs/>
          <w:szCs w:val="22"/>
          <w:u w:val="single"/>
        </w:rPr>
      </w:pPr>
      <w:r w:rsidRPr="00682814">
        <w:rPr>
          <w:rFonts w:asciiTheme="majorHAnsi" w:hAnsiTheme="majorHAnsi"/>
          <w:b/>
          <w:bCs/>
          <w:szCs w:val="22"/>
          <w:u w:val="single"/>
        </w:rPr>
        <w:t>Clause 30</w:t>
      </w:r>
      <w:r w:rsidR="004F7F82" w:rsidRPr="00682814">
        <w:rPr>
          <w:rFonts w:asciiTheme="majorHAnsi" w:hAnsiTheme="majorHAnsi"/>
          <w:b/>
          <w:bCs/>
          <w:szCs w:val="22"/>
          <w:u w:val="single"/>
        </w:rPr>
        <w:t xml:space="preserve"> </w:t>
      </w:r>
      <w:r w:rsidR="00501B87">
        <w:rPr>
          <w:rFonts w:asciiTheme="majorHAnsi" w:hAnsiTheme="majorHAnsi"/>
          <w:b/>
          <w:bCs/>
          <w:szCs w:val="22"/>
          <w:u w:val="single"/>
        </w:rPr>
        <w:t>-</w:t>
      </w:r>
      <w:r w:rsidRPr="00682814">
        <w:rPr>
          <w:rFonts w:asciiTheme="majorHAnsi" w:hAnsiTheme="majorHAnsi"/>
          <w:b/>
          <w:bCs/>
          <w:szCs w:val="22"/>
          <w:u w:val="single"/>
        </w:rPr>
        <w:t xml:space="preserve"> Governing Law and Jurisdiction </w:t>
      </w:r>
    </w:p>
    <w:p w14:paraId="281FCDE6" w14:textId="68543C6E" w:rsidR="00275FF3" w:rsidRPr="00682814" w:rsidRDefault="009A3D21" w:rsidP="009A3D21">
      <w:pPr>
        <w:pStyle w:val="BBClause2"/>
        <w:numPr>
          <w:ilvl w:val="0"/>
          <w:numId w:val="0"/>
        </w:numPr>
        <w:ind w:left="720"/>
        <w:rPr>
          <w:rFonts w:asciiTheme="majorHAnsi" w:hAnsiTheme="majorHAnsi"/>
          <w:szCs w:val="22"/>
        </w:rPr>
      </w:pPr>
      <w:r w:rsidRPr="00682814">
        <w:rPr>
          <w:rFonts w:asciiTheme="majorHAnsi" w:hAnsiTheme="majorHAnsi"/>
          <w:szCs w:val="22"/>
        </w:rPr>
        <w:t xml:space="preserve">These provisions establish </w:t>
      </w:r>
      <w:r w:rsidR="00D21D53">
        <w:rPr>
          <w:rFonts w:asciiTheme="majorHAnsi" w:hAnsiTheme="majorHAnsi"/>
          <w:szCs w:val="22"/>
        </w:rPr>
        <w:t>Northern Irish</w:t>
      </w:r>
      <w:r w:rsidRPr="00682814">
        <w:rPr>
          <w:rFonts w:asciiTheme="majorHAnsi" w:hAnsiTheme="majorHAnsi"/>
          <w:szCs w:val="22"/>
        </w:rPr>
        <w:t xml:space="preserve"> law as the governing law and give </w:t>
      </w:r>
      <w:r w:rsidR="00D21D53">
        <w:rPr>
          <w:rFonts w:asciiTheme="majorHAnsi" w:hAnsiTheme="majorHAnsi"/>
          <w:szCs w:val="22"/>
        </w:rPr>
        <w:t>Northern Irish</w:t>
      </w:r>
      <w:r w:rsidRPr="00682814">
        <w:rPr>
          <w:rFonts w:asciiTheme="majorHAnsi" w:hAnsiTheme="majorHAnsi"/>
          <w:szCs w:val="22"/>
        </w:rPr>
        <w:t xml:space="preserve"> courts exclusive jurisdiction.</w:t>
      </w:r>
    </w:p>
    <w:p w14:paraId="672AC765" w14:textId="77777777" w:rsidR="009A3D21" w:rsidRPr="00682814" w:rsidRDefault="009A3D21" w:rsidP="009A3D21">
      <w:pPr>
        <w:pStyle w:val="BBClause2"/>
        <w:rPr>
          <w:rFonts w:asciiTheme="majorHAnsi" w:hAnsiTheme="majorHAnsi"/>
          <w:b/>
          <w:bCs/>
          <w:szCs w:val="22"/>
          <w:u w:val="single"/>
        </w:rPr>
      </w:pPr>
      <w:r w:rsidRPr="00682814">
        <w:rPr>
          <w:rFonts w:asciiTheme="majorHAnsi" w:hAnsiTheme="majorHAnsi"/>
          <w:b/>
          <w:bCs/>
          <w:szCs w:val="22"/>
          <w:u w:val="single"/>
        </w:rPr>
        <w:t xml:space="preserve">Schedule 1: Purchase Price Allocation </w:t>
      </w:r>
    </w:p>
    <w:p w14:paraId="6F305B89" w14:textId="77777777" w:rsidR="009A3D21" w:rsidRPr="00682814" w:rsidRDefault="009A3D21" w:rsidP="009A3D21">
      <w:pPr>
        <w:pStyle w:val="BBClause2"/>
        <w:numPr>
          <w:ilvl w:val="0"/>
          <w:numId w:val="0"/>
        </w:numPr>
        <w:ind w:left="720"/>
        <w:rPr>
          <w:rFonts w:asciiTheme="majorHAnsi" w:hAnsiTheme="majorHAnsi"/>
          <w:szCs w:val="22"/>
        </w:rPr>
      </w:pPr>
      <w:r w:rsidRPr="00682814">
        <w:rPr>
          <w:rFonts w:asciiTheme="majorHAnsi" w:hAnsiTheme="majorHAnsi"/>
          <w:b/>
          <w:bCs/>
          <w:szCs w:val="22"/>
        </w:rPr>
        <w:t>Purpose:</w:t>
      </w:r>
      <w:r w:rsidRPr="00682814">
        <w:rPr>
          <w:rFonts w:asciiTheme="majorHAnsi" w:hAnsiTheme="majorHAnsi"/>
          <w:szCs w:val="22"/>
        </w:rPr>
        <w:t xml:space="preserve"> This schedule allocates the Purchase Price between the different </w:t>
      </w:r>
      <w:r w:rsidR="00D208AE" w:rsidRPr="00682814">
        <w:rPr>
          <w:rFonts w:asciiTheme="majorHAnsi" w:hAnsiTheme="majorHAnsi"/>
          <w:szCs w:val="22"/>
        </w:rPr>
        <w:t>A</w:t>
      </w:r>
      <w:r w:rsidRPr="00682814">
        <w:rPr>
          <w:rFonts w:asciiTheme="majorHAnsi" w:hAnsiTheme="majorHAnsi"/>
          <w:szCs w:val="22"/>
        </w:rPr>
        <w:t>sset classes</w:t>
      </w:r>
      <w:r w:rsidR="005F10D1" w:rsidRPr="00682814">
        <w:rPr>
          <w:rFonts w:asciiTheme="majorHAnsi" w:hAnsiTheme="majorHAnsi"/>
          <w:szCs w:val="22"/>
        </w:rPr>
        <w:t xml:space="preserve"> because the Purchaser will need to depreciate or amorti</w:t>
      </w:r>
      <w:r w:rsidR="0011762D" w:rsidRPr="00682814">
        <w:rPr>
          <w:rFonts w:asciiTheme="majorHAnsi" w:hAnsiTheme="majorHAnsi"/>
          <w:szCs w:val="22"/>
        </w:rPr>
        <w:t>s</w:t>
      </w:r>
      <w:r w:rsidR="005F10D1" w:rsidRPr="00682814">
        <w:rPr>
          <w:rFonts w:asciiTheme="majorHAnsi" w:hAnsiTheme="majorHAnsi"/>
          <w:szCs w:val="22"/>
        </w:rPr>
        <w:t>e the assets for tax purposes and the Seller will need to report on gains or losses on the sale of each Asset class for reporting and tax purposes.</w:t>
      </w:r>
    </w:p>
    <w:p w14:paraId="2D347B8D" w14:textId="77777777" w:rsidR="009A3D21" w:rsidRPr="00682814" w:rsidRDefault="009A3D21" w:rsidP="009A3D21">
      <w:pPr>
        <w:pStyle w:val="BBClause2"/>
        <w:numPr>
          <w:ilvl w:val="0"/>
          <w:numId w:val="0"/>
        </w:numPr>
        <w:ind w:left="720"/>
        <w:rPr>
          <w:rFonts w:asciiTheme="majorHAnsi" w:hAnsiTheme="majorHAnsi"/>
          <w:szCs w:val="22"/>
        </w:rPr>
      </w:pPr>
      <w:r w:rsidRPr="00682814">
        <w:rPr>
          <w:rFonts w:asciiTheme="majorHAnsi" w:hAnsiTheme="majorHAnsi"/>
          <w:b/>
          <w:bCs/>
          <w:szCs w:val="22"/>
        </w:rPr>
        <w:lastRenderedPageBreak/>
        <w:t xml:space="preserve">Action required: </w:t>
      </w:r>
    </w:p>
    <w:p w14:paraId="51748F89" w14:textId="77777777" w:rsidR="009A3D21" w:rsidRPr="00682814" w:rsidRDefault="009A3D21" w:rsidP="00895300">
      <w:pPr>
        <w:pStyle w:val="BBClause2"/>
        <w:numPr>
          <w:ilvl w:val="0"/>
          <w:numId w:val="15"/>
        </w:numPr>
        <w:rPr>
          <w:rFonts w:asciiTheme="majorHAnsi" w:hAnsiTheme="majorHAnsi"/>
          <w:szCs w:val="22"/>
        </w:rPr>
      </w:pPr>
      <w:r w:rsidRPr="00682814">
        <w:rPr>
          <w:rFonts w:asciiTheme="majorHAnsi" w:hAnsiTheme="majorHAnsi"/>
          <w:szCs w:val="22"/>
        </w:rPr>
        <w:t xml:space="preserve">Complete the table allocating the Purchase Price to each </w:t>
      </w:r>
      <w:r w:rsidR="00D208AE" w:rsidRPr="00682814">
        <w:rPr>
          <w:rFonts w:asciiTheme="majorHAnsi" w:hAnsiTheme="majorHAnsi"/>
          <w:szCs w:val="22"/>
        </w:rPr>
        <w:t>A</w:t>
      </w:r>
      <w:r w:rsidRPr="00682814">
        <w:rPr>
          <w:rFonts w:asciiTheme="majorHAnsi" w:hAnsiTheme="majorHAnsi"/>
          <w:szCs w:val="22"/>
        </w:rPr>
        <w:t>sset class (Fixed Assets, Contracts, Loose Plant, Information, Records, and any additional asset classes), ensuring the total equals the Purchase Price</w:t>
      </w:r>
      <w:r w:rsidR="00D208AE" w:rsidRPr="00682814">
        <w:rPr>
          <w:rFonts w:asciiTheme="majorHAnsi" w:hAnsiTheme="majorHAnsi"/>
          <w:szCs w:val="22"/>
        </w:rPr>
        <w:t>.</w:t>
      </w:r>
    </w:p>
    <w:p w14:paraId="7FB36743" w14:textId="77777777" w:rsidR="009A3D21" w:rsidRPr="00682814" w:rsidRDefault="009A3D21" w:rsidP="009A3D21">
      <w:pPr>
        <w:pStyle w:val="BBClause2"/>
        <w:rPr>
          <w:rFonts w:asciiTheme="majorHAnsi" w:hAnsiTheme="majorHAnsi"/>
          <w:b/>
          <w:bCs/>
          <w:szCs w:val="22"/>
          <w:u w:val="single"/>
        </w:rPr>
      </w:pPr>
      <w:r w:rsidRPr="00682814">
        <w:rPr>
          <w:rFonts w:asciiTheme="majorHAnsi" w:hAnsiTheme="majorHAnsi"/>
          <w:b/>
          <w:bCs/>
          <w:szCs w:val="22"/>
          <w:u w:val="single"/>
        </w:rPr>
        <w:t xml:space="preserve">Schedule 2: Fixed Assets </w:t>
      </w:r>
    </w:p>
    <w:p w14:paraId="208D7625" w14:textId="77777777" w:rsidR="009A3D21" w:rsidRPr="00682814" w:rsidRDefault="009A3D21" w:rsidP="009A3D21">
      <w:pPr>
        <w:pStyle w:val="BBClause2"/>
        <w:numPr>
          <w:ilvl w:val="0"/>
          <w:numId w:val="0"/>
        </w:numPr>
        <w:ind w:left="720"/>
        <w:rPr>
          <w:rFonts w:asciiTheme="majorHAnsi" w:hAnsiTheme="majorHAnsi"/>
          <w:szCs w:val="22"/>
        </w:rPr>
      </w:pPr>
      <w:r w:rsidRPr="00682814">
        <w:rPr>
          <w:rFonts w:asciiTheme="majorHAnsi" w:hAnsiTheme="majorHAnsi"/>
          <w:b/>
          <w:bCs/>
          <w:szCs w:val="22"/>
        </w:rPr>
        <w:t xml:space="preserve">Purpose: </w:t>
      </w:r>
      <w:r w:rsidRPr="00682814">
        <w:rPr>
          <w:rFonts w:asciiTheme="majorHAnsi" w:hAnsiTheme="majorHAnsi"/>
          <w:szCs w:val="22"/>
        </w:rPr>
        <w:t xml:space="preserve">This schedule lists all </w:t>
      </w:r>
      <w:r w:rsidR="00703ED9" w:rsidRPr="00682814">
        <w:rPr>
          <w:rFonts w:asciiTheme="majorHAnsi" w:hAnsiTheme="majorHAnsi"/>
          <w:szCs w:val="22"/>
        </w:rPr>
        <w:t xml:space="preserve">Fixed Assets being acquired. </w:t>
      </w:r>
    </w:p>
    <w:p w14:paraId="6DFA2635" w14:textId="77777777" w:rsidR="009A3D21" w:rsidRPr="00682814" w:rsidRDefault="009A3D21" w:rsidP="009A3D21">
      <w:pPr>
        <w:pStyle w:val="BBClause2"/>
        <w:numPr>
          <w:ilvl w:val="0"/>
          <w:numId w:val="0"/>
        </w:numPr>
        <w:ind w:left="720"/>
        <w:rPr>
          <w:rFonts w:asciiTheme="majorHAnsi" w:hAnsiTheme="majorHAnsi"/>
          <w:szCs w:val="22"/>
        </w:rPr>
      </w:pPr>
      <w:r w:rsidRPr="00682814">
        <w:rPr>
          <w:rFonts w:asciiTheme="majorHAnsi" w:hAnsiTheme="majorHAnsi"/>
          <w:b/>
          <w:bCs/>
          <w:szCs w:val="22"/>
        </w:rPr>
        <w:t xml:space="preserve">Action required: </w:t>
      </w:r>
    </w:p>
    <w:p w14:paraId="3098A502" w14:textId="5DE26E18" w:rsidR="009A3D21" w:rsidRPr="00682814" w:rsidRDefault="009A3D21" w:rsidP="00895300">
      <w:pPr>
        <w:pStyle w:val="BBClause2"/>
        <w:numPr>
          <w:ilvl w:val="0"/>
          <w:numId w:val="15"/>
        </w:numPr>
        <w:rPr>
          <w:rFonts w:asciiTheme="majorHAnsi" w:hAnsiTheme="majorHAnsi"/>
          <w:szCs w:val="22"/>
        </w:rPr>
      </w:pPr>
      <w:r w:rsidRPr="00682814">
        <w:rPr>
          <w:rFonts w:asciiTheme="majorHAnsi" w:hAnsiTheme="majorHAnsi"/>
          <w:szCs w:val="22"/>
        </w:rPr>
        <w:t>Complete the table with the name and description of each Fixed Asset being acquired</w:t>
      </w:r>
      <w:r w:rsidR="008A6E76">
        <w:rPr>
          <w:rFonts w:asciiTheme="majorHAnsi" w:hAnsiTheme="majorHAnsi"/>
          <w:szCs w:val="22"/>
        </w:rPr>
        <w:t>.</w:t>
      </w:r>
    </w:p>
    <w:p w14:paraId="6AFF0AFA" w14:textId="52A67A9D" w:rsidR="009A3D21" w:rsidRPr="00682814" w:rsidRDefault="009A3D21" w:rsidP="00895300">
      <w:pPr>
        <w:pStyle w:val="ListParagraph"/>
        <w:numPr>
          <w:ilvl w:val="0"/>
          <w:numId w:val="15"/>
        </w:numPr>
        <w:rPr>
          <w:rFonts w:asciiTheme="majorHAnsi" w:hAnsiTheme="majorHAnsi"/>
          <w:sz w:val="22"/>
          <w:szCs w:val="22"/>
        </w:rPr>
      </w:pPr>
      <w:r w:rsidRPr="00682814">
        <w:rPr>
          <w:rFonts w:asciiTheme="majorHAnsi" w:hAnsiTheme="majorHAnsi"/>
          <w:sz w:val="22"/>
          <w:szCs w:val="22"/>
        </w:rPr>
        <w:t>Ensure all Fixed Assets are clearly and precisely identified</w:t>
      </w:r>
      <w:r w:rsidR="008A6E76">
        <w:rPr>
          <w:rFonts w:asciiTheme="majorHAnsi" w:hAnsiTheme="majorHAnsi"/>
          <w:sz w:val="22"/>
          <w:szCs w:val="22"/>
        </w:rPr>
        <w:t>.</w:t>
      </w:r>
    </w:p>
    <w:p w14:paraId="5554FD13" w14:textId="77777777" w:rsidR="00703ED9" w:rsidRPr="00682814" w:rsidRDefault="00703ED9" w:rsidP="00703ED9">
      <w:pPr>
        <w:pStyle w:val="BBClause2"/>
        <w:numPr>
          <w:ilvl w:val="0"/>
          <w:numId w:val="0"/>
        </w:numPr>
        <w:rPr>
          <w:rFonts w:asciiTheme="majorHAnsi" w:hAnsiTheme="majorHAnsi"/>
          <w:b/>
          <w:bCs/>
          <w:szCs w:val="22"/>
          <w:u w:val="single"/>
        </w:rPr>
      </w:pPr>
    </w:p>
    <w:p w14:paraId="387D9D3E" w14:textId="77777777" w:rsidR="00703ED9" w:rsidRPr="00682814" w:rsidRDefault="00703ED9" w:rsidP="00703ED9">
      <w:pPr>
        <w:pStyle w:val="BBClause2"/>
        <w:rPr>
          <w:rFonts w:asciiTheme="majorHAnsi" w:hAnsiTheme="majorHAnsi"/>
          <w:b/>
          <w:bCs/>
          <w:szCs w:val="22"/>
          <w:u w:val="single"/>
        </w:rPr>
      </w:pPr>
      <w:r w:rsidRPr="00682814">
        <w:rPr>
          <w:rFonts w:asciiTheme="majorHAnsi" w:hAnsiTheme="majorHAnsi"/>
          <w:b/>
          <w:bCs/>
          <w:szCs w:val="22"/>
          <w:u w:val="single"/>
        </w:rPr>
        <w:t xml:space="preserve">Schedule 3: Contracts </w:t>
      </w:r>
    </w:p>
    <w:p w14:paraId="4606171C" w14:textId="77777777" w:rsidR="00703ED9" w:rsidRPr="00682814" w:rsidRDefault="00703ED9" w:rsidP="00703ED9">
      <w:pPr>
        <w:pStyle w:val="BBClause2"/>
        <w:numPr>
          <w:ilvl w:val="0"/>
          <w:numId w:val="0"/>
        </w:numPr>
        <w:ind w:left="720"/>
        <w:rPr>
          <w:rFonts w:asciiTheme="majorHAnsi" w:hAnsiTheme="majorHAnsi"/>
          <w:szCs w:val="22"/>
        </w:rPr>
      </w:pPr>
      <w:r w:rsidRPr="00682814">
        <w:rPr>
          <w:rFonts w:asciiTheme="majorHAnsi" w:hAnsiTheme="majorHAnsi"/>
          <w:b/>
          <w:bCs/>
          <w:szCs w:val="22"/>
        </w:rPr>
        <w:t xml:space="preserve">Purpose: </w:t>
      </w:r>
      <w:r w:rsidRPr="00682814">
        <w:rPr>
          <w:rFonts w:asciiTheme="majorHAnsi" w:hAnsiTheme="majorHAnsi"/>
          <w:szCs w:val="22"/>
        </w:rPr>
        <w:t xml:space="preserve">This schedule lists all Contracts forming part of the Assets. </w:t>
      </w:r>
    </w:p>
    <w:p w14:paraId="72B160DD" w14:textId="77777777" w:rsidR="00703ED9" w:rsidRPr="00682814" w:rsidRDefault="00703ED9" w:rsidP="00703ED9">
      <w:pPr>
        <w:pStyle w:val="BBClause2"/>
        <w:numPr>
          <w:ilvl w:val="0"/>
          <w:numId w:val="0"/>
        </w:numPr>
        <w:ind w:left="720"/>
        <w:rPr>
          <w:rFonts w:asciiTheme="majorHAnsi" w:hAnsiTheme="majorHAnsi"/>
          <w:szCs w:val="22"/>
        </w:rPr>
      </w:pPr>
      <w:r w:rsidRPr="00682814">
        <w:rPr>
          <w:rFonts w:asciiTheme="majorHAnsi" w:hAnsiTheme="majorHAnsi"/>
          <w:b/>
          <w:bCs/>
          <w:szCs w:val="22"/>
        </w:rPr>
        <w:t xml:space="preserve">Action required: </w:t>
      </w:r>
    </w:p>
    <w:p w14:paraId="19DDFA5E" w14:textId="7B8BBAD3" w:rsidR="00703ED9" w:rsidRPr="00682814" w:rsidRDefault="00703ED9" w:rsidP="00895300">
      <w:pPr>
        <w:pStyle w:val="BBClause2"/>
        <w:numPr>
          <w:ilvl w:val="0"/>
          <w:numId w:val="15"/>
        </w:numPr>
        <w:rPr>
          <w:rFonts w:asciiTheme="majorHAnsi" w:hAnsiTheme="majorHAnsi"/>
          <w:szCs w:val="22"/>
        </w:rPr>
      </w:pPr>
      <w:r w:rsidRPr="00682814">
        <w:rPr>
          <w:rFonts w:asciiTheme="majorHAnsi" w:hAnsiTheme="majorHAnsi"/>
          <w:szCs w:val="22"/>
        </w:rPr>
        <w:t>Complete the table with the name, counterparty, date and description of each Contract being transferred</w:t>
      </w:r>
      <w:r w:rsidR="008A6E76">
        <w:rPr>
          <w:rFonts w:asciiTheme="majorHAnsi" w:hAnsiTheme="majorHAnsi"/>
          <w:szCs w:val="22"/>
        </w:rPr>
        <w:t>.</w:t>
      </w:r>
    </w:p>
    <w:p w14:paraId="73DABA31" w14:textId="62B77BE0" w:rsidR="00703ED9" w:rsidRPr="00682814" w:rsidRDefault="00703ED9" w:rsidP="00895300">
      <w:pPr>
        <w:pStyle w:val="BBClause2"/>
        <w:numPr>
          <w:ilvl w:val="0"/>
          <w:numId w:val="15"/>
        </w:numPr>
        <w:rPr>
          <w:rFonts w:asciiTheme="majorHAnsi" w:hAnsiTheme="majorHAnsi"/>
          <w:szCs w:val="22"/>
        </w:rPr>
      </w:pPr>
      <w:r w:rsidRPr="00682814">
        <w:rPr>
          <w:rFonts w:asciiTheme="majorHAnsi" w:hAnsiTheme="majorHAnsi"/>
          <w:szCs w:val="22"/>
        </w:rPr>
        <w:t>Identify which Contracts require third party consent or novation</w:t>
      </w:r>
      <w:r w:rsidR="008A6E76">
        <w:rPr>
          <w:rFonts w:asciiTheme="majorHAnsi" w:hAnsiTheme="majorHAnsi"/>
          <w:szCs w:val="22"/>
        </w:rPr>
        <w:t>.</w:t>
      </w:r>
    </w:p>
    <w:p w14:paraId="2925E609" w14:textId="34182B73" w:rsidR="00703ED9" w:rsidRPr="00682814" w:rsidRDefault="00703ED9" w:rsidP="00895300">
      <w:pPr>
        <w:pStyle w:val="BBClause2"/>
        <w:numPr>
          <w:ilvl w:val="0"/>
          <w:numId w:val="15"/>
        </w:numPr>
        <w:rPr>
          <w:rFonts w:asciiTheme="majorHAnsi" w:hAnsiTheme="majorHAnsi"/>
          <w:szCs w:val="22"/>
        </w:rPr>
      </w:pPr>
      <w:r w:rsidRPr="00682814">
        <w:rPr>
          <w:rFonts w:asciiTheme="majorHAnsi" w:hAnsiTheme="majorHAnsi"/>
          <w:szCs w:val="22"/>
        </w:rPr>
        <w:t xml:space="preserve">Consider obtaining consents or </w:t>
      </w:r>
      <w:proofErr w:type="spellStart"/>
      <w:r w:rsidRPr="00682814">
        <w:rPr>
          <w:rFonts w:asciiTheme="majorHAnsi" w:hAnsiTheme="majorHAnsi"/>
          <w:szCs w:val="22"/>
        </w:rPr>
        <w:t>novations</w:t>
      </w:r>
      <w:proofErr w:type="spellEnd"/>
      <w:r w:rsidRPr="00682814">
        <w:rPr>
          <w:rFonts w:asciiTheme="majorHAnsi" w:hAnsiTheme="majorHAnsi"/>
          <w:szCs w:val="22"/>
        </w:rPr>
        <w:t xml:space="preserve"> before </w:t>
      </w:r>
      <w:r w:rsidR="003650F8" w:rsidRPr="00682814">
        <w:rPr>
          <w:rFonts w:asciiTheme="majorHAnsi" w:hAnsiTheme="majorHAnsi"/>
          <w:szCs w:val="22"/>
        </w:rPr>
        <w:t>C</w:t>
      </w:r>
      <w:r w:rsidRPr="00682814">
        <w:rPr>
          <w:rFonts w:asciiTheme="majorHAnsi" w:hAnsiTheme="majorHAnsi"/>
          <w:szCs w:val="22"/>
        </w:rPr>
        <w:t>ompletion where possible/practical</w:t>
      </w:r>
      <w:r w:rsidR="008A6E76">
        <w:rPr>
          <w:rFonts w:asciiTheme="majorHAnsi" w:hAnsiTheme="majorHAnsi"/>
          <w:szCs w:val="22"/>
        </w:rPr>
        <w:t>.</w:t>
      </w:r>
    </w:p>
    <w:p w14:paraId="2DF6A10A" w14:textId="77777777" w:rsidR="00703ED9" w:rsidRPr="00682814" w:rsidRDefault="00703ED9" w:rsidP="00703ED9">
      <w:pPr>
        <w:pStyle w:val="BBClause2"/>
        <w:rPr>
          <w:rFonts w:asciiTheme="majorHAnsi" w:hAnsiTheme="majorHAnsi"/>
          <w:b/>
          <w:bCs/>
          <w:szCs w:val="22"/>
          <w:u w:val="single"/>
        </w:rPr>
      </w:pPr>
      <w:r w:rsidRPr="00682814">
        <w:rPr>
          <w:rFonts w:asciiTheme="majorHAnsi" w:hAnsiTheme="majorHAnsi"/>
          <w:b/>
          <w:bCs/>
          <w:szCs w:val="22"/>
          <w:u w:val="single"/>
        </w:rPr>
        <w:t>Schedule 4: Warranties</w:t>
      </w:r>
      <w:r w:rsidRPr="00A46934">
        <w:rPr>
          <w:rFonts w:asciiTheme="majorHAnsi" w:hAnsiTheme="majorHAnsi"/>
          <w:b/>
          <w:bCs/>
          <w:szCs w:val="22"/>
        </w:rPr>
        <w:t xml:space="preserve"> </w:t>
      </w:r>
      <w:r w:rsidR="0067216A" w:rsidRPr="00682814">
        <w:rPr>
          <w:rFonts w:asciiTheme="majorHAnsi" w:hAnsiTheme="majorHAnsi"/>
          <w:b/>
          <w:bCs/>
          <w:color w:val="FF0000"/>
          <w:szCs w:val="22"/>
        </w:rPr>
        <w:t>COMMONLY NEGOTIATED</w:t>
      </w:r>
      <w:r w:rsidR="00682814">
        <w:rPr>
          <w:rFonts w:asciiTheme="majorHAnsi" w:hAnsiTheme="majorHAnsi"/>
          <w:b/>
          <w:bCs/>
          <w:color w:val="FF0000"/>
          <w:szCs w:val="22"/>
        </w:rPr>
        <w:t xml:space="preserve"> &amp; HIGH PRIORITY</w:t>
      </w:r>
    </w:p>
    <w:p w14:paraId="698CD831" w14:textId="77777777" w:rsidR="00703ED9" w:rsidRPr="00682814" w:rsidRDefault="00703ED9" w:rsidP="00703ED9">
      <w:pPr>
        <w:pStyle w:val="BBClause2"/>
        <w:numPr>
          <w:ilvl w:val="0"/>
          <w:numId w:val="0"/>
        </w:numPr>
        <w:ind w:left="720"/>
        <w:rPr>
          <w:rFonts w:asciiTheme="majorHAnsi" w:hAnsiTheme="majorHAnsi"/>
          <w:b/>
          <w:bCs/>
          <w:szCs w:val="22"/>
        </w:rPr>
      </w:pPr>
      <w:r w:rsidRPr="00682814">
        <w:rPr>
          <w:rFonts w:asciiTheme="majorHAnsi" w:hAnsiTheme="majorHAnsi"/>
          <w:b/>
          <w:bCs/>
          <w:szCs w:val="22"/>
        </w:rPr>
        <w:t xml:space="preserve">Purpose: </w:t>
      </w:r>
      <w:r w:rsidRPr="00682814">
        <w:rPr>
          <w:rFonts w:asciiTheme="majorHAnsi" w:hAnsiTheme="majorHAnsi"/>
          <w:szCs w:val="22"/>
        </w:rPr>
        <w:t xml:space="preserve">This schedule contains detailed </w:t>
      </w:r>
      <w:r w:rsidR="003650F8" w:rsidRPr="00682814">
        <w:rPr>
          <w:rFonts w:asciiTheme="majorHAnsi" w:hAnsiTheme="majorHAnsi"/>
          <w:szCs w:val="22"/>
        </w:rPr>
        <w:t>W</w:t>
      </w:r>
      <w:r w:rsidRPr="00682814">
        <w:rPr>
          <w:rFonts w:asciiTheme="majorHAnsi" w:hAnsiTheme="majorHAnsi"/>
          <w:szCs w:val="22"/>
        </w:rPr>
        <w:t xml:space="preserve">arranties </w:t>
      </w:r>
      <w:r w:rsidR="00677C64" w:rsidRPr="00682814">
        <w:rPr>
          <w:rFonts w:asciiTheme="majorHAnsi" w:hAnsiTheme="majorHAnsi"/>
          <w:szCs w:val="22"/>
        </w:rPr>
        <w:t>regarding: (</w:t>
      </w:r>
      <w:proofErr w:type="spellStart"/>
      <w:r w:rsidR="00677C64" w:rsidRPr="00682814">
        <w:rPr>
          <w:rFonts w:asciiTheme="majorHAnsi" w:hAnsiTheme="majorHAnsi"/>
          <w:szCs w:val="22"/>
        </w:rPr>
        <w:t>i</w:t>
      </w:r>
      <w:proofErr w:type="spellEnd"/>
      <w:r w:rsidR="00677C64" w:rsidRPr="00682814">
        <w:rPr>
          <w:rFonts w:asciiTheme="majorHAnsi" w:hAnsiTheme="majorHAnsi"/>
          <w:szCs w:val="22"/>
        </w:rPr>
        <w:t>) the Developer’s title to the Assets; (ii) the Developer’s capacity to enter into the Agreement and the transaction; (iii) the Developer’s solvency; and (iv) the state and condition of the Assets. The Warranties</w:t>
      </w:r>
      <w:r w:rsidRPr="00682814">
        <w:rPr>
          <w:rFonts w:asciiTheme="majorHAnsi" w:hAnsiTheme="majorHAnsi"/>
          <w:szCs w:val="22"/>
        </w:rPr>
        <w:t xml:space="preserve"> should be tailored to reflect the nature of the Assets being transferred</w:t>
      </w:r>
      <w:r w:rsidR="00677C64" w:rsidRPr="00682814">
        <w:rPr>
          <w:rFonts w:asciiTheme="majorHAnsi" w:hAnsiTheme="majorHAnsi"/>
          <w:szCs w:val="22"/>
        </w:rPr>
        <w:t>.</w:t>
      </w:r>
    </w:p>
    <w:p w14:paraId="5B4ECEA7" w14:textId="77777777" w:rsidR="00703ED9" w:rsidRPr="00682814" w:rsidRDefault="00703ED9" w:rsidP="00895300">
      <w:pPr>
        <w:pStyle w:val="BBClause2"/>
        <w:numPr>
          <w:ilvl w:val="0"/>
          <w:numId w:val="15"/>
        </w:numPr>
        <w:rPr>
          <w:rFonts w:asciiTheme="majorHAnsi" w:hAnsiTheme="majorHAnsi"/>
          <w:szCs w:val="22"/>
        </w:rPr>
      </w:pPr>
      <w:r w:rsidRPr="00682814">
        <w:rPr>
          <w:rFonts w:asciiTheme="majorHAnsi" w:hAnsiTheme="majorHAnsi"/>
          <w:szCs w:val="22"/>
        </w:rPr>
        <w:t xml:space="preserve">Review and tailor all </w:t>
      </w:r>
      <w:r w:rsidR="003650F8" w:rsidRPr="00682814">
        <w:rPr>
          <w:rFonts w:asciiTheme="majorHAnsi" w:hAnsiTheme="majorHAnsi"/>
          <w:szCs w:val="22"/>
        </w:rPr>
        <w:t>W</w:t>
      </w:r>
      <w:r w:rsidRPr="00682814">
        <w:rPr>
          <w:rFonts w:asciiTheme="majorHAnsi" w:hAnsiTheme="majorHAnsi"/>
          <w:szCs w:val="22"/>
        </w:rPr>
        <w:t>arranties to ensure they are applicable to the specific Assets being transferred</w:t>
      </w:r>
      <w:r w:rsidR="003650F8" w:rsidRPr="00682814">
        <w:rPr>
          <w:rFonts w:asciiTheme="majorHAnsi" w:hAnsiTheme="majorHAnsi"/>
          <w:szCs w:val="22"/>
        </w:rPr>
        <w:t>.</w:t>
      </w:r>
      <w:r w:rsidRPr="00682814">
        <w:rPr>
          <w:rFonts w:asciiTheme="majorHAnsi" w:hAnsiTheme="majorHAnsi"/>
          <w:szCs w:val="22"/>
        </w:rPr>
        <w:t xml:space="preserve"> </w:t>
      </w:r>
    </w:p>
    <w:p w14:paraId="795ACA5C" w14:textId="77777777" w:rsidR="00703ED9" w:rsidRPr="00682814" w:rsidRDefault="00703ED9" w:rsidP="00895300">
      <w:pPr>
        <w:pStyle w:val="BBClause2"/>
        <w:numPr>
          <w:ilvl w:val="0"/>
          <w:numId w:val="15"/>
        </w:numPr>
        <w:rPr>
          <w:rFonts w:asciiTheme="majorHAnsi" w:hAnsiTheme="majorHAnsi"/>
          <w:szCs w:val="22"/>
        </w:rPr>
      </w:pPr>
      <w:r w:rsidRPr="00682814">
        <w:rPr>
          <w:rFonts w:asciiTheme="majorHAnsi" w:hAnsiTheme="majorHAnsi"/>
          <w:szCs w:val="22"/>
        </w:rPr>
        <w:t xml:space="preserve">Seek input from relevant specialists (real estate, planning, commercial, tax advisers) when reviewing </w:t>
      </w:r>
      <w:r w:rsidR="003650F8" w:rsidRPr="00682814">
        <w:rPr>
          <w:rFonts w:asciiTheme="majorHAnsi" w:hAnsiTheme="majorHAnsi"/>
          <w:szCs w:val="22"/>
        </w:rPr>
        <w:t>W</w:t>
      </w:r>
      <w:r w:rsidRPr="00682814">
        <w:rPr>
          <w:rFonts w:asciiTheme="majorHAnsi" w:hAnsiTheme="majorHAnsi"/>
          <w:szCs w:val="22"/>
        </w:rPr>
        <w:t>arranties</w:t>
      </w:r>
      <w:r w:rsidR="003650F8" w:rsidRPr="00682814">
        <w:rPr>
          <w:rFonts w:asciiTheme="majorHAnsi" w:hAnsiTheme="majorHAnsi"/>
          <w:szCs w:val="22"/>
        </w:rPr>
        <w:t>.</w:t>
      </w:r>
    </w:p>
    <w:p w14:paraId="2B1228A1" w14:textId="77777777" w:rsidR="00703ED9" w:rsidRPr="00682814" w:rsidRDefault="00703ED9" w:rsidP="00895300">
      <w:pPr>
        <w:pStyle w:val="BBClause2"/>
        <w:numPr>
          <w:ilvl w:val="0"/>
          <w:numId w:val="15"/>
        </w:numPr>
        <w:rPr>
          <w:rFonts w:asciiTheme="majorHAnsi" w:hAnsiTheme="majorHAnsi"/>
          <w:szCs w:val="22"/>
        </w:rPr>
      </w:pPr>
      <w:r w:rsidRPr="00682814">
        <w:rPr>
          <w:rFonts w:asciiTheme="majorHAnsi" w:hAnsiTheme="majorHAnsi"/>
          <w:szCs w:val="22"/>
        </w:rPr>
        <w:t>Incorporate the additional definitions in paragraph 14 of Schedule 4 into clause 1</w:t>
      </w:r>
      <w:r w:rsidR="00E62DB6" w:rsidRPr="00682814">
        <w:rPr>
          <w:rFonts w:asciiTheme="majorHAnsi" w:hAnsiTheme="majorHAnsi"/>
          <w:szCs w:val="22"/>
        </w:rPr>
        <w:t xml:space="preserve"> and any other newly defined terms</w:t>
      </w:r>
      <w:r w:rsidRPr="00682814">
        <w:rPr>
          <w:rFonts w:asciiTheme="majorHAnsi" w:hAnsiTheme="majorHAnsi"/>
          <w:szCs w:val="22"/>
        </w:rPr>
        <w:t xml:space="preserve"> as appropriate</w:t>
      </w:r>
      <w:r w:rsidR="003650F8" w:rsidRPr="00682814">
        <w:rPr>
          <w:rFonts w:asciiTheme="majorHAnsi" w:hAnsiTheme="majorHAnsi"/>
          <w:szCs w:val="22"/>
        </w:rPr>
        <w:t>.</w:t>
      </w:r>
      <w:r w:rsidRPr="00682814">
        <w:rPr>
          <w:rFonts w:asciiTheme="majorHAnsi" w:hAnsiTheme="majorHAnsi"/>
          <w:szCs w:val="22"/>
        </w:rPr>
        <w:t xml:space="preserve"> </w:t>
      </w:r>
    </w:p>
    <w:p w14:paraId="72AD700B" w14:textId="77777777" w:rsidR="00703ED9" w:rsidRPr="00682814" w:rsidRDefault="00703ED9" w:rsidP="00895300">
      <w:pPr>
        <w:pStyle w:val="BBClause2"/>
        <w:numPr>
          <w:ilvl w:val="0"/>
          <w:numId w:val="15"/>
        </w:numPr>
        <w:rPr>
          <w:rFonts w:asciiTheme="majorHAnsi" w:hAnsiTheme="majorHAnsi"/>
          <w:szCs w:val="22"/>
        </w:rPr>
      </w:pPr>
      <w:r w:rsidRPr="00682814">
        <w:rPr>
          <w:rFonts w:asciiTheme="majorHAnsi" w:hAnsiTheme="majorHAnsi"/>
          <w:szCs w:val="22"/>
        </w:rPr>
        <w:t xml:space="preserve">Include or delete the Contracts </w:t>
      </w:r>
      <w:r w:rsidR="00EF728B" w:rsidRPr="00682814">
        <w:rPr>
          <w:rFonts w:asciiTheme="majorHAnsi" w:hAnsiTheme="majorHAnsi"/>
          <w:szCs w:val="22"/>
        </w:rPr>
        <w:t>W</w:t>
      </w:r>
      <w:r w:rsidRPr="00682814">
        <w:rPr>
          <w:rFonts w:asciiTheme="majorHAnsi" w:hAnsiTheme="majorHAnsi"/>
          <w:szCs w:val="22"/>
        </w:rPr>
        <w:t>arranties (paragraph 5) depending on whether Contracts form part of the Assets</w:t>
      </w:r>
      <w:r w:rsidR="00E62DB6" w:rsidRPr="00682814">
        <w:rPr>
          <w:rFonts w:asciiTheme="majorHAnsi" w:hAnsiTheme="majorHAnsi"/>
          <w:szCs w:val="22"/>
        </w:rPr>
        <w:t>.</w:t>
      </w:r>
      <w:r w:rsidRPr="00682814">
        <w:rPr>
          <w:rFonts w:asciiTheme="majorHAnsi" w:hAnsiTheme="majorHAnsi"/>
          <w:szCs w:val="22"/>
        </w:rPr>
        <w:t xml:space="preserve"> </w:t>
      </w:r>
    </w:p>
    <w:p w14:paraId="02B041BF" w14:textId="77777777" w:rsidR="00EF728B" w:rsidRPr="00682814" w:rsidRDefault="00EF728B" w:rsidP="00895300">
      <w:pPr>
        <w:pStyle w:val="BBClause2"/>
        <w:numPr>
          <w:ilvl w:val="0"/>
          <w:numId w:val="15"/>
        </w:numPr>
        <w:rPr>
          <w:rFonts w:asciiTheme="majorHAnsi" w:hAnsiTheme="majorHAnsi"/>
          <w:szCs w:val="22"/>
        </w:rPr>
      </w:pPr>
      <w:r w:rsidRPr="00682814">
        <w:rPr>
          <w:rFonts w:asciiTheme="majorHAnsi" w:hAnsiTheme="majorHAnsi"/>
          <w:szCs w:val="22"/>
        </w:rPr>
        <w:t>Seek independent tax advice on the transaction and include any necessary tax warranties.</w:t>
      </w:r>
    </w:p>
    <w:p w14:paraId="3ED6F7A8" w14:textId="77777777" w:rsidR="004F7F82" w:rsidRPr="00682814" w:rsidRDefault="004F7F82" w:rsidP="004F7F82">
      <w:pPr>
        <w:pStyle w:val="BBClause2"/>
        <w:numPr>
          <w:ilvl w:val="0"/>
          <w:numId w:val="0"/>
        </w:numPr>
        <w:ind w:left="720"/>
        <w:rPr>
          <w:rFonts w:asciiTheme="majorHAnsi" w:hAnsiTheme="majorHAnsi"/>
          <w:szCs w:val="22"/>
        </w:rPr>
      </w:pPr>
      <w:r w:rsidRPr="00682814">
        <w:rPr>
          <w:rFonts w:asciiTheme="majorHAnsi" w:hAnsiTheme="majorHAnsi"/>
          <w:b/>
          <w:bCs/>
          <w:szCs w:val="22"/>
        </w:rPr>
        <w:t xml:space="preserve">Guidance for CEG: </w:t>
      </w:r>
      <w:r w:rsidRPr="00682814">
        <w:rPr>
          <w:rFonts w:asciiTheme="majorHAnsi" w:hAnsiTheme="majorHAnsi"/>
          <w:szCs w:val="22"/>
        </w:rPr>
        <w:t>The warranties in the Schedule are sample warranties, which should be amended as necessary to reflect the Assets being transferred.</w:t>
      </w:r>
    </w:p>
    <w:p w14:paraId="57E7B582" w14:textId="77777777" w:rsidR="009A3D21" w:rsidRPr="00682814" w:rsidRDefault="007547EF" w:rsidP="007547EF">
      <w:pPr>
        <w:pStyle w:val="BBClause2"/>
        <w:rPr>
          <w:rFonts w:asciiTheme="majorHAnsi" w:hAnsiTheme="majorHAnsi"/>
          <w:b/>
          <w:bCs/>
          <w:szCs w:val="22"/>
          <w:u w:val="single"/>
        </w:rPr>
      </w:pPr>
      <w:r w:rsidRPr="00682814">
        <w:rPr>
          <w:rFonts w:asciiTheme="majorHAnsi" w:hAnsiTheme="majorHAnsi"/>
          <w:b/>
          <w:bCs/>
          <w:szCs w:val="22"/>
          <w:u w:val="single"/>
        </w:rPr>
        <w:lastRenderedPageBreak/>
        <w:t xml:space="preserve">Schedule 5: Limitations on Liability </w:t>
      </w:r>
      <w:r w:rsidR="0067216A" w:rsidRPr="00682814">
        <w:rPr>
          <w:rFonts w:asciiTheme="majorHAnsi" w:hAnsiTheme="majorHAnsi"/>
          <w:b/>
          <w:bCs/>
          <w:color w:val="FF0000"/>
          <w:szCs w:val="22"/>
        </w:rPr>
        <w:t>COMMONLY NEGOTIATED</w:t>
      </w:r>
    </w:p>
    <w:p w14:paraId="6F2B2606" w14:textId="77777777" w:rsidR="007547EF" w:rsidRPr="00682814" w:rsidRDefault="007547EF" w:rsidP="007547EF">
      <w:pPr>
        <w:pStyle w:val="BBClause2"/>
        <w:numPr>
          <w:ilvl w:val="0"/>
          <w:numId w:val="0"/>
        </w:numPr>
        <w:ind w:left="720"/>
        <w:rPr>
          <w:rFonts w:asciiTheme="majorHAnsi" w:hAnsiTheme="majorHAnsi"/>
          <w:szCs w:val="22"/>
        </w:rPr>
      </w:pPr>
      <w:r w:rsidRPr="00682814">
        <w:rPr>
          <w:rFonts w:asciiTheme="majorHAnsi" w:hAnsiTheme="majorHAnsi"/>
          <w:b/>
          <w:bCs/>
          <w:szCs w:val="22"/>
        </w:rPr>
        <w:t xml:space="preserve">Purpose: </w:t>
      </w:r>
      <w:r w:rsidRPr="00682814">
        <w:rPr>
          <w:rFonts w:asciiTheme="majorHAnsi" w:hAnsiTheme="majorHAnsi"/>
          <w:szCs w:val="22"/>
        </w:rPr>
        <w:t>This optional schedule contains comprehensive provisions limiting the Seller's liability under the Warranties (but not for other claims)</w:t>
      </w:r>
      <w:r w:rsidR="00A46A0E">
        <w:rPr>
          <w:rFonts w:asciiTheme="majorHAnsi" w:hAnsiTheme="majorHAnsi"/>
          <w:szCs w:val="22"/>
        </w:rPr>
        <w:t>.</w:t>
      </w:r>
    </w:p>
    <w:p w14:paraId="655EA04D" w14:textId="77777777" w:rsidR="00AB186E" w:rsidRPr="00682814" w:rsidRDefault="00AB186E" w:rsidP="007547EF">
      <w:pPr>
        <w:pStyle w:val="BBClause2"/>
        <w:numPr>
          <w:ilvl w:val="0"/>
          <w:numId w:val="0"/>
        </w:numPr>
        <w:ind w:left="720"/>
        <w:rPr>
          <w:rFonts w:asciiTheme="majorHAnsi" w:hAnsiTheme="majorHAnsi"/>
          <w:b/>
          <w:bCs/>
          <w:szCs w:val="22"/>
        </w:rPr>
      </w:pPr>
      <w:r w:rsidRPr="00682814">
        <w:rPr>
          <w:rFonts w:asciiTheme="majorHAnsi" w:hAnsiTheme="majorHAnsi"/>
          <w:b/>
          <w:bCs/>
          <w:szCs w:val="22"/>
        </w:rPr>
        <w:t xml:space="preserve">Action required: </w:t>
      </w:r>
    </w:p>
    <w:p w14:paraId="7A388801" w14:textId="77777777" w:rsidR="00AB186E" w:rsidRPr="00682814" w:rsidRDefault="00AB186E" w:rsidP="00895300">
      <w:pPr>
        <w:pStyle w:val="BBClause2"/>
        <w:numPr>
          <w:ilvl w:val="0"/>
          <w:numId w:val="15"/>
        </w:numPr>
        <w:rPr>
          <w:rFonts w:asciiTheme="majorHAnsi" w:hAnsiTheme="majorHAnsi"/>
          <w:szCs w:val="22"/>
        </w:rPr>
      </w:pPr>
      <w:r w:rsidRPr="00682814">
        <w:rPr>
          <w:rFonts w:asciiTheme="majorHAnsi" w:hAnsiTheme="majorHAnsi"/>
          <w:szCs w:val="22"/>
        </w:rPr>
        <w:t xml:space="preserve">Include this Schedule if </w:t>
      </w:r>
      <w:r w:rsidR="00EF728B" w:rsidRPr="00682814">
        <w:rPr>
          <w:rFonts w:asciiTheme="majorHAnsi" w:hAnsiTheme="majorHAnsi"/>
          <w:szCs w:val="22"/>
        </w:rPr>
        <w:t>more fulsome warranties are being sought in respect of the Assets being acquired,</w:t>
      </w:r>
      <w:r w:rsidRPr="00682814">
        <w:rPr>
          <w:rFonts w:asciiTheme="majorHAnsi" w:hAnsiTheme="majorHAnsi"/>
          <w:szCs w:val="22"/>
        </w:rPr>
        <w:t xml:space="preserve"> otherwise use the short-form limitations in clause</w:t>
      </w:r>
      <w:r w:rsidR="00EF728B" w:rsidRPr="00682814">
        <w:rPr>
          <w:rFonts w:asciiTheme="majorHAnsi" w:hAnsiTheme="majorHAnsi"/>
          <w:szCs w:val="22"/>
        </w:rPr>
        <w:t>s</w:t>
      </w:r>
      <w:r w:rsidRPr="00682814">
        <w:rPr>
          <w:rFonts w:asciiTheme="majorHAnsi" w:hAnsiTheme="majorHAnsi"/>
          <w:szCs w:val="22"/>
        </w:rPr>
        <w:t xml:space="preserve"> 6.1-6.3 and delete this Schedule</w:t>
      </w:r>
      <w:r w:rsidR="00EF728B" w:rsidRPr="00682814">
        <w:rPr>
          <w:rFonts w:asciiTheme="majorHAnsi" w:hAnsiTheme="majorHAnsi"/>
          <w:szCs w:val="22"/>
        </w:rPr>
        <w:t>.</w:t>
      </w:r>
      <w:r w:rsidRPr="00682814">
        <w:rPr>
          <w:rFonts w:asciiTheme="majorHAnsi" w:hAnsiTheme="majorHAnsi"/>
          <w:szCs w:val="22"/>
        </w:rPr>
        <w:t xml:space="preserve"> </w:t>
      </w:r>
    </w:p>
    <w:p w14:paraId="65C68CFD" w14:textId="77777777" w:rsidR="00AB186E" w:rsidRPr="00682814" w:rsidRDefault="00AB186E" w:rsidP="00895300">
      <w:pPr>
        <w:pStyle w:val="BBClause2"/>
        <w:numPr>
          <w:ilvl w:val="0"/>
          <w:numId w:val="15"/>
        </w:numPr>
        <w:rPr>
          <w:rFonts w:asciiTheme="majorHAnsi" w:hAnsiTheme="majorHAnsi"/>
          <w:szCs w:val="22"/>
        </w:rPr>
      </w:pPr>
      <w:r w:rsidRPr="00682814">
        <w:rPr>
          <w:rFonts w:asciiTheme="majorHAnsi" w:hAnsiTheme="majorHAnsi"/>
          <w:szCs w:val="22"/>
        </w:rPr>
        <w:t xml:space="preserve">Insert the time limit </w:t>
      </w:r>
      <w:r w:rsidR="00EF728B" w:rsidRPr="00682814">
        <w:rPr>
          <w:rFonts w:asciiTheme="majorHAnsi" w:hAnsiTheme="majorHAnsi"/>
          <w:szCs w:val="22"/>
        </w:rPr>
        <w:t xml:space="preserve">the Purchaser </w:t>
      </w:r>
      <w:proofErr w:type="gramStart"/>
      <w:r w:rsidR="00EF728B" w:rsidRPr="00682814">
        <w:rPr>
          <w:rFonts w:asciiTheme="majorHAnsi" w:hAnsiTheme="majorHAnsi"/>
          <w:szCs w:val="22"/>
        </w:rPr>
        <w:t>has to</w:t>
      </w:r>
      <w:proofErr w:type="gramEnd"/>
      <w:r w:rsidR="00EF728B" w:rsidRPr="00682814">
        <w:rPr>
          <w:rFonts w:asciiTheme="majorHAnsi" w:hAnsiTheme="majorHAnsi"/>
          <w:szCs w:val="22"/>
        </w:rPr>
        <w:t xml:space="preserve"> notify the Seller of </w:t>
      </w:r>
      <w:r w:rsidRPr="00682814">
        <w:rPr>
          <w:rFonts w:asciiTheme="majorHAnsi" w:hAnsiTheme="majorHAnsi"/>
          <w:szCs w:val="22"/>
        </w:rPr>
        <w:t>Warranty Claims (</w:t>
      </w:r>
      <w:r w:rsidR="00EF728B" w:rsidRPr="00682814">
        <w:rPr>
          <w:rFonts w:asciiTheme="majorHAnsi" w:hAnsiTheme="majorHAnsi"/>
          <w:szCs w:val="22"/>
        </w:rPr>
        <w:t xml:space="preserve">the Template </w:t>
      </w:r>
      <w:r w:rsidRPr="00682814">
        <w:rPr>
          <w:rFonts w:asciiTheme="majorHAnsi" w:hAnsiTheme="majorHAnsi"/>
          <w:szCs w:val="22"/>
        </w:rPr>
        <w:t>provides two years</w:t>
      </w:r>
      <w:r w:rsidR="00EF728B" w:rsidRPr="00682814">
        <w:rPr>
          <w:rFonts w:asciiTheme="majorHAnsi" w:hAnsiTheme="majorHAnsi"/>
          <w:szCs w:val="22"/>
        </w:rPr>
        <w:t xml:space="preserve"> from the Completion Date</w:t>
      </w:r>
      <w:r w:rsidRPr="00682814">
        <w:rPr>
          <w:rFonts w:asciiTheme="majorHAnsi" w:hAnsiTheme="majorHAnsi"/>
          <w:szCs w:val="22"/>
        </w:rPr>
        <w:t>)</w:t>
      </w:r>
      <w:r w:rsidR="00EF728B" w:rsidRPr="00682814">
        <w:rPr>
          <w:rFonts w:asciiTheme="majorHAnsi" w:hAnsiTheme="majorHAnsi"/>
          <w:szCs w:val="22"/>
        </w:rPr>
        <w:t>.</w:t>
      </w:r>
      <w:r w:rsidRPr="00682814">
        <w:rPr>
          <w:rFonts w:asciiTheme="majorHAnsi" w:hAnsiTheme="majorHAnsi"/>
          <w:szCs w:val="22"/>
        </w:rPr>
        <w:t xml:space="preserve"> </w:t>
      </w:r>
    </w:p>
    <w:p w14:paraId="0D1BC537" w14:textId="5EB87A89" w:rsidR="00AB186E" w:rsidRPr="00682814" w:rsidRDefault="00AB186E" w:rsidP="00895300">
      <w:pPr>
        <w:pStyle w:val="BBClause2"/>
        <w:numPr>
          <w:ilvl w:val="0"/>
          <w:numId w:val="15"/>
        </w:numPr>
        <w:rPr>
          <w:rFonts w:asciiTheme="majorHAnsi" w:hAnsiTheme="majorHAnsi"/>
          <w:szCs w:val="22"/>
        </w:rPr>
      </w:pPr>
      <w:r w:rsidRPr="00682814">
        <w:rPr>
          <w:rFonts w:asciiTheme="majorHAnsi" w:hAnsiTheme="majorHAnsi"/>
          <w:szCs w:val="22"/>
        </w:rPr>
        <w:t xml:space="preserve">Insert the time limit </w:t>
      </w:r>
      <w:r w:rsidR="00EF728B" w:rsidRPr="00682814">
        <w:rPr>
          <w:rFonts w:asciiTheme="majorHAnsi" w:hAnsiTheme="majorHAnsi"/>
          <w:szCs w:val="22"/>
        </w:rPr>
        <w:t xml:space="preserve">the Purchaser </w:t>
      </w:r>
      <w:proofErr w:type="gramStart"/>
      <w:r w:rsidR="00EF728B" w:rsidRPr="00682814">
        <w:rPr>
          <w:rFonts w:asciiTheme="majorHAnsi" w:hAnsiTheme="majorHAnsi"/>
          <w:szCs w:val="22"/>
        </w:rPr>
        <w:t>has to</w:t>
      </w:r>
      <w:proofErr w:type="gramEnd"/>
      <w:r w:rsidRPr="00682814">
        <w:rPr>
          <w:rFonts w:asciiTheme="majorHAnsi" w:hAnsiTheme="majorHAnsi"/>
          <w:szCs w:val="22"/>
        </w:rPr>
        <w:t xml:space="preserve"> commenc</w:t>
      </w:r>
      <w:r w:rsidR="00EF728B" w:rsidRPr="00682814">
        <w:rPr>
          <w:rFonts w:asciiTheme="majorHAnsi" w:hAnsiTheme="majorHAnsi"/>
          <w:szCs w:val="22"/>
        </w:rPr>
        <w:t>e</w:t>
      </w:r>
      <w:r w:rsidRPr="00682814">
        <w:rPr>
          <w:rFonts w:asciiTheme="majorHAnsi" w:hAnsiTheme="majorHAnsi"/>
          <w:szCs w:val="22"/>
        </w:rPr>
        <w:t xml:space="preserve"> proceedings</w:t>
      </w:r>
      <w:r w:rsidR="00EF728B" w:rsidRPr="00682814">
        <w:rPr>
          <w:rFonts w:asciiTheme="majorHAnsi" w:hAnsiTheme="majorHAnsi"/>
          <w:szCs w:val="22"/>
        </w:rPr>
        <w:t xml:space="preserve"> </w:t>
      </w:r>
      <w:r w:rsidR="008A6E76">
        <w:rPr>
          <w:rFonts w:asciiTheme="majorHAnsi" w:hAnsiTheme="majorHAnsi"/>
          <w:szCs w:val="22"/>
        </w:rPr>
        <w:t xml:space="preserve">against </w:t>
      </w:r>
      <w:r w:rsidR="00EF728B" w:rsidRPr="00682814">
        <w:rPr>
          <w:rFonts w:asciiTheme="majorHAnsi" w:hAnsiTheme="majorHAnsi"/>
          <w:szCs w:val="22"/>
        </w:rPr>
        <w:t xml:space="preserve">the Seller having given notice of a Warranty Claim </w:t>
      </w:r>
      <w:r w:rsidRPr="00682814">
        <w:rPr>
          <w:rFonts w:asciiTheme="majorHAnsi" w:hAnsiTheme="majorHAnsi"/>
          <w:szCs w:val="22"/>
        </w:rPr>
        <w:t>(</w:t>
      </w:r>
      <w:r w:rsidR="00EF728B" w:rsidRPr="00682814">
        <w:rPr>
          <w:rFonts w:asciiTheme="majorHAnsi" w:hAnsiTheme="majorHAnsi"/>
          <w:szCs w:val="22"/>
        </w:rPr>
        <w:t>the T</w:t>
      </w:r>
      <w:r w:rsidRPr="00682814">
        <w:rPr>
          <w:rFonts w:asciiTheme="majorHAnsi" w:hAnsiTheme="majorHAnsi"/>
          <w:szCs w:val="22"/>
        </w:rPr>
        <w:t xml:space="preserve">emplate provides 12 months after </w:t>
      </w:r>
      <w:r w:rsidR="00EF728B" w:rsidRPr="00682814">
        <w:rPr>
          <w:rFonts w:asciiTheme="majorHAnsi" w:hAnsiTheme="majorHAnsi"/>
          <w:szCs w:val="22"/>
        </w:rPr>
        <w:t xml:space="preserve">the date </w:t>
      </w:r>
      <w:r w:rsidRPr="00682814">
        <w:rPr>
          <w:rFonts w:asciiTheme="majorHAnsi" w:hAnsiTheme="majorHAnsi"/>
          <w:szCs w:val="22"/>
        </w:rPr>
        <w:t>notice</w:t>
      </w:r>
      <w:r w:rsidR="00EF728B" w:rsidRPr="00682814">
        <w:rPr>
          <w:rFonts w:asciiTheme="majorHAnsi" w:hAnsiTheme="majorHAnsi"/>
          <w:szCs w:val="22"/>
        </w:rPr>
        <w:t xml:space="preserve"> is provided</w:t>
      </w:r>
      <w:r w:rsidRPr="00682814">
        <w:rPr>
          <w:rFonts w:asciiTheme="majorHAnsi" w:hAnsiTheme="majorHAnsi"/>
          <w:szCs w:val="22"/>
        </w:rPr>
        <w:t>)</w:t>
      </w:r>
      <w:r w:rsidR="00EF728B" w:rsidRPr="00682814">
        <w:rPr>
          <w:rFonts w:asciiTheme="majorHAnsi" w:hAnsiTheme="majorHAnsi"/>
          <w:szCs w:val="22"/>
        </w:rPr>
        <w:t>.</w:t>
      </w:r>
    </w:p>
    <w:p w14:paraId="7D6999C1" w14:textId="77777777" w:rsidR="00AB186E" w:rsidRPr="00682814" w:rsidRDefault="00AB186E" w:rsidP="00895300">
      <w:pPr>
        <w:pStyle w:val="BBClause2"/>
        <w:numPr>
          <w:ilvl w:val="0"/>
          <w:numId w:val="15"/>
        </w:numPr>
        <w:rPr>
          <w:rFonts w:asciiTheme="majorHAnsi" w:hAnsiTheme="majorHAnsi"/>
          <w:szCs w:val="22"/>
        </w:rPr>
      </w:pPr>
      <w:r w:rsidRPr="00682814">
        <w:rPr>
          <w:rFonts w:asciiTheme="majorHAnsi" w:hAnsiTheme="majorHAnsi"/>
          <w:szCs w:val="22"/>
        </w:rPr>
        <w:t>Insert the de minimis (i.e. minimum) threshold for single claims and the basket threshold (i.e. maximum) for aggregate claims</w:t>
      </w:r>
      <w:r w:rsidR="00EF728B" w:rsidRPr="00682814">
        <w:rPr>
          <w:rFonts w:asciiTheme="majorHAnsi" w:hAnsiTheme="majorHAnsi"/>
          <w:szCs w:val="22"/>
        </w:rPr>
        <w:t>.</w:t>
      </w:r>
      <w:r w:rsidRPr="00682814">
        <w:rPr>
          <w:rFonts w:asciiTheme="majorHAnsi" w:hAnsiTheme="majorHAnsi"/>
          <w:szCs w:val="22"/>
        </w:rPr>
        <w:t xml:space="preserve"> </w:t>
      </w:r>
    </w:p>
    <w:p w14:paraId="573C8BF4" w14:textId="77777777" w:rsidR="00AB186E" w:rsidRPr="00682814" w:rsidRDefault="00AB186E" w:rsidP="00895300">
      <w:pPr>
        <w:pStyle w:val="BBClause2"/>
        <w:numPr>
          <w:ilvl w:val="0"/>
          <w:numId w:val="15"/>
        </w:numPr>
        <w:rPr>
          <w:rFonts w:asciiTheme="majorHAnsi" w:hAnsiTheme="majorHAnsi"/>
          <w:szCs w:val="22"/>
        </w:rPr>
      </w:pPr>
      <w:r w:rsidRPr="00682814">
        <w:rPr>
          <w:rFonts w:asciiTheme="majorHAnsi" w:hAnsiTheme="majorHAnsi"/>
          <w:szCs w:val="22"/>
        </w:rPr>
        <w:t>Review all limitations carefully with advisers</w:t>
      </w:r>
      <w:r w:rsidR="00EF728B" w:rsidRPr="00682814">
        <w:rPr>
          <w:rFonts w:asciiTheme="majorHAnsi" w:hAnsiTheme="majorHAnsi"/>
          <w:szCs w:val="22"/>
        </w:rPr>
        <w:t>.</w:t>
      </w:r>
    </w:p>
    <w:p w14:paraId="48D1FFCF" w14:textId="77777777" w:rsidR="001B6287" w:rsidRPr="00682814" w:rsidRDefault="001B6287" w:rsidP="001B6287">
      <w:pPr>
        <w:pStyle w:val="BBClause2"/>
        <w:numPr>
          <w:ilvl w:val="0"/>
          <w:numId w:val="0"/>
        </w:numPr>
        <w:ind w:left="720"/>
        <w:rPr>
          <w:rFonts w:asciiTheme="majorHAnsi" w:hAnsiTheme="majorHAnsi"/>
          <w:b/>
          <w:bCs/>
          <w:szCs w:val="22"/>
        </w:rPr>
      </w:pPr>
      <w:r w:rsidRPr="00682814">
        <w:rPr>
          <w:rFonts w:asciiTheme="majorHAnsi" w:hAnsiTheme="majorHAnsi"/>
          <w:b/>
          <w:bCs/>
          <w:szCs w:val="22"/>
        </w:rPr>
        <w:t xml:space="preserve">Guidance for CEG: </w:t>
      </w:r>
      <w:r w:rsidRPr="00682814">
        <w:rPr>
          <w:rFonts w:asciiTheme="majorHAnsi" w:hAnsiTheme="majorHAnsi"/>
          <w:szCs w:val="22"/>
        </w:rPr>
        <w:t>In</w:t>
      </w:r>
      <w:r w:rsidR="00893EAA" w:rsidRPr="00682814">
        <w:rPr>
          <w:rFonts w:asciiTheme="majorHAnsi" w:hAnsiTheme="majorHAnsi"/>
          <w:szCs w:val="22"/>
        </w:rPr>
        <w:t xml:space="preserve"> transactions between commercial parties of equal bargaining power</w:t>
      </w:r>
      <w:r w:rsidRPr="00682814">
        <w:rPr>
          <w:rFonts w:asciiTheme="majorHAnsi" w:hAnsiTheme="majorHAnsi"/>
          <w:szCs w:val="22"/>
        </w:rPr>
        <w:t>, the de minimis threshold for a single claim is often set at 0.1% of the Purchase Price. The minimum aggregate loss amount the Purchaser must suffer before the Seller becomes liable for warranty claims is referred to as the "</w:t>
      </w:r>
      <w:r w:rsidRPr="00682814">
        <w:rPr>
          <w:rFonts w:asciiTheme="majorHAnsi" w:hAnsiTheme="majorHAnsi"/>
          <w:b/>
          <w:bCs/>
          <w:szCs w:val="22"/>
        </w:rPr>
        <w:t>basket</w:t>
      </w:r>
      <w:r w:rsidRPr="00682814">
        <w:rPr>
          <w:rFonts w:asciiTheme="majorHAnsi" w:hAnsiTheme="majorHAnsi"/>
          <w:szCs w:val="22"/>
        </w:rPr>
        <w:t>" threshold, which</w:t>
      </w:r>
      <w:r w:rsidR="00893EAA" w:rsidRPr="00682814">
        <w:rPr>
          <w:rFonts w:asciiTheme="majorHAnsi" w:hAnsiTheme="majorHAnsi"/>
          <w:szCs w:val="22"/>
        </w:rPr>
        <w:t>, in transactions between commercial parties of equal bargaining power,</w:t>
      </w:r>
      <w:r w:rsidRPr="00682814">
        <w:rPr>
          <w:rFonts w:asciiTheme="majorHAnsi" w:hAnsiTheme="majorHAnsi"/>
          <w:szCs w:val="22"/>
        </w:rPr>
        <w:t xml:space="preserve"> is often set at 1% of the Purchase Price. The de minimis and basket thresholds work to prevent the Purchaser from bringing small, nuisance claims against the Seller, which are disproportionate to the overall value of the transaction.</w:t>
      </w:r>
      <w:r w:rsidR="00893EAA" w:rsidRPr="00682814">
        <w:rPr>
          <w:rFonts w:asciiTheme="majorHAnsi" w:hAnsiTheme="majorHAnsi"/>
          <w:szCs w:val="22"/>
        </w:rPr>
        <w:t xml:space="preserve"> Seek independent advice about the appropriate de minimis and basket thresholds for your project. </w:t>
      </w:r>
    </w:p>
    <w:p w14:paraId="3B4F7ED1" w14:textId="77777777" w:rsidR="00AB186E" w:rsidRPr="00682814" w:rsidRDefault="00AB186E" w:rsidP="00AB186E">
      <w:pPr>
        <w:pStyle w:val="BBClause2"/>
        <w:rPr>
          <w:rFonts w:asciiTheme="majorHAnsi" w:hAnsiTheme="majorHAnsi"/>
          <w:b/>
          <w:bCs/>
          <w:szCs w:val="22"/>
          <w:u w:val="single"/>
        </w:rPr>
      </w:pPr>
      <w:r w:rsidRPr="00682814">
        <w:rPr>
          <w:rFonts w:asciiTheme="majorHAnsi" w:hAnsiTheme="majorHAnsi"/>
          <w:b/>
          <w:bCs/>
          <w:szCs w:val="22"/>
          <w:u w:val="single"/>
        </w:rPr>
        <w:t xml:space="preserve">Schedule 6: Independent Accountant </w:t>
      </w:r>
    </w:p>
    <w:p w14:paraId="73C0F0DD" w14:textId="77777777" w:rsidR="00AB186E" w:rsidRPr="00682814" w:rsidRDefault="00AB186E" w:rsidP="00AB186E">
      <w:pPr>
        <w:pStyle w:val="BBClause2"/>
        <w:numPr>
          <w:ilvl w:val="0"/>
          <w:numId w:val="0"/>
        </w:numPr>
        <w:ind w:left="720"/>
        <w:rPr>
          <w:rFonts w:asciiTheme="majorHAnsi" w:hAnsiTheme="majorHAnsi"/>
          <w:szCs w:val="22"/>
        </w:rPr>
      </w:pPr>
      <w:r w:rsidRPr="00682814">
        <w:rPr>
          <w:rFonts w:asciiTheme="majorHAnsi" w:hAnsiTheme="majorHAnsi"/>
          <w:b/>
          <w:bCs/>
          <w:szCs w:val="22"/>
        </w:rPr>
        <w:t xml:space="preserve">Purpose: </w:t>
      </w:r>
      <w:r w:rsidRPr="00682814">
        <w:rPr>
          <w:rFonts w:asciiTheme="majorHAnsi" w:hAnsiTheme="majorHAnsi"/>
          <w:szCs w:val="22"/>
        </w:rPr>
        <w:t xml:space="preserve">This schedule sets out the procedure for appointing an Independent Accountant and the basis on which they will make determinations under </w:t>
      </w:r>
      <w:r w:rsidR="00D046D5" w:rsidRPr="00682814">
        <w:rPr>
          <w:rFonts w:asciiTheme="majorHAnsi" w:hAnsiTheme="majorHAnsi"/>
          <w:szCs w:val="22"/>
        </w:rPr>
        <w:t xml:space="preserve">the </w:t>
      </w:r>
      <w:r w:rsidR="00EF728B" w:rsidRPr="00682814">
        <w:rPr>
          <w:rFonts w:asciiTheme="majorHAnsi" w:hAnsiTheme="majorHAnsi"/>
          <w:szCs w:val="22"/>
        </w:rPr>
        <w:t>Agreement. An Independent Accountant is app</w:t>
      </w:r>
      <w:r w:rsidR="00806A3B" w:rsidRPr="00682814">
        <w:rPr>
          <w:rFonts w:asciiTheme="majorHAnsi" w:hAnsiTheme="majorHAnsi"/>
          <w:szCs w:val="22"/>
        </w:rPr>
        <w:t>ointed if the Parties are unable to agree apportionments under clause 10 or the Parties are unable to agree the value of a Contract under clause 11</w:t>
      </w:r>
      <w:r w:rsidR="00D046D5" w:rsidRPr="00682814">
        <w:rPr>
          <w:rFonts w:asciiTheme="majorHAnsi" w:hAnsiTheme="majorHAnsi"/>
          <w:szCs w:val="22"/>
        </w:rPr>
        <w:t xml:space="preserve">. </w:t>
      </w:r>
    </w:p>
    <w:p w14:paraId="4BE53F6D" w14:textId="77777777" w:rsidR="00D046D5" w:rsidRPr="00682814" w:rsidRDefault="00D046D5" w:rsidP="00AB186E">
      <w:pPr>
        <w:pStyle w:val="BBClause2"/>
        <w:numPr>
          <w:ilvl w:val="0"/>
          <w:numId w:val="0"/>
        </w:numPr>
        <w:ind w:left="720"/>
        <w:rPr>
          <w:rFonts w:asciiTheme="majorHAnsi" w:hAnsiTheme="majorHAnsi"/>
          <w:szCs w:val="22"/>
        </w:rPr>
      </w:pPr>
      <w:r w:rsidRPr="00682814">
        <w:rPr>
          <w:rFonts w:asciiTheme="majorHAnsi" w:hAnsiTheme="majorHAnsi"/>
          <w:b/>
          <w:bCs/>
          <w:szCs w:val="22"/>
        </w:rPr>
        <w:t xml:space="preserve">Action required: </w:t>
      </w:r>
    </w:p>
    <w:p w14:paraId="34BF1D3A" w14:textId="77777777" w:rsidR="00D046D5" w:rsidRPr="00682814" w:rsidRDefault="00D046D5" w:rsidP="00895300">
      <w:pPr>
        <w:pStyle w:val="BBClause2"/>
        <w:numPr>
          <w:ilvl w:val="0"/>
          <w:numId w:val="15"/>
        </w:numPr>
        <w:rPr>
          <w:rFonts w:asciiTheme="majorHAnsi" w:hAnsiTheme="majorHAnsi"/>
          <w:szCs w:val="22"/>
        </w:rPr>
      </w:pPr>
      <w:r w:rsidRPr="00682814">
        <w:rPr>
          <w:rFonts w:asciiTheme="majorHAnsi" w:hAnsiTheme="majorHAnsi"/>
          <w:szCs w:val="22"/>
        </w:rPr>
        <w:t xml:space="preserve">Insert the </w:t>
      </w:r>
      <w:proofErr w:type="gramStart"/>
      <w:r w:rsidRPr="00682814">
        <w:rPr>
          <w:rFonts w:asciiTheme="majorHAnsi" w:hAnsiTheme="majorHAnsi"/>
          <w:szCs w:val="22"/>
        </w:rPr>
        <w:t>time period</w:t>
      </w:r>
      <w:proofErr w:type="gramEnd"/>
      <w:r w:rsidRPr="00682814">
        <w:rPr>
          <w:rFonts w:asciiTheme="majorHAnsi" w:hAnsiTheme="majorHAnsi"/>
          <w:szCs w:val="22"/>
        </w:rPr>
        <w:t xml:space="preserve"> for settling terms of engagement (template provides five Business Days)</w:t>
      </w:r>
      <w:r w:rsidR="00806A3B" w:rsidRPr="00682814">
        <w:rPr>
          <w:rFonts w:asciiTheme="majorHAnsi" w:hAnsiTheme="majorHAnsi"/>
          <w:szCs w:val="22"/>
        </w:rPr>
        <w:t>.</w:t>
      </w:r>
    </w:p>
    <w:p w14:paraId="22D111BD" w14:textId="77777777" w:rsidR="00D046D5" w:rsidRPr="00682814" w:rsidRDefault="00D046D5" w:rsidP="00895300">
      <w:pPr>
        <w:pStyle w:val="BBClause2"/>
        <w:numPr>
          <w:ilvl w:val="0"/>
          <w:numId w:val="15"/>
        </w:numPr>
        <w:rPr>
          <w:rFonts w:asciiTheme="majorHAnsi" w:hAnsiTheme="majorHAnsi"/>
          <w:szCs w:val="22"/>
        </w:rPr>
      </w:pPr>
      <w:r w:rsidRPr="00682814">
        <w:rPr>
          <w:rFonts w:asciiTheme="majorHAnsi" w:hAnsiTheme="majorHAnsi"/>
          <w:szCs w:val="22"/>
        </w:rPr>
        <w:t>Insert time periods for written statements and responses (template provides 10 Business Days for each)</w:t>
      </w:r>
      <w:r w:rsidR="00806A3B" w:rsidRPr="00682814">
        <w:rPr>
          <w:rFonts w:asciiTheme="majorHAnsi" w:hAnsiTheme="majorHAnsi"/>
          <w:szCs w:val="22"/>
        </w:rPr>
        <w:t>.</w:t>
      </w:r>
    </w:p>
    <w:p w14:paraId="49A24711" w14:textId="77777777" w:rsidR="00D046D5" w:rsidRPr="00682814" w:rsidRDefault="00D046D5" w:rsidP="00895300">
      <w:pPr>
        <w:pStyle w:val="BBClause2"/>
        <w:numPr>
          <w:ilvl w:val="0"/>
          <w:numId w:val="15"/>
        </w:numPr>
        <w:rPr>
          <w:rFonts w:asciiTheme="majorHAnsi" w:hAnsiTheme="majorHAnsi"/>
          <w:szCs w:val="22"/>
        </w:rPr>
      </w:pPr>
      <w:r w:rsidRPr="00682814">
        <w:rPr>
          <w:rFonts w:asciiTheme="majorHAnsi" w:hAnsiTheme="majorHAnsi"/>
          <w:szCs w:val="22"/>
        </w:rPr>
        <w:t>Review the allocation of the Independent Accountant's fees</w:t>
      </w:r>
      <w:r w:rsidR="00806A3B" w:rsidRPr="00682814">
        <w:rPr>
          <w:rFonts w:asciiTheme="majorHAnsi" w:hAnsiTheme="majorHAnsi"/>
          <w:szCs w:val="22"/>
        </w:rPr>
        <w:t>.</w:t>
      </w:r>
    </w:p>
    <w:p w14:paraId="718D34FC" w14:textId="77777777" w:rsidR="00DC0106" w:rsidRPr="00682814" w:rsidRDefault="00DC0106" w:rsidP="00B15708">
      <w:pPr>
        <w:rPr>
          <w:rFonts w:asciiTheme="majorHAnsi" w:hAnsiTheme="majorHAnsi"/>
          <w:sz w:val="22"/>
          <w:szCs w:val="22"/>
        </w:rPr>
      </w:pPr>
    </w:p>
    <w:sectPr w:rsidR="00DC0106" w:rsidRPr="00682814" w:rsidSect="003E5D50">
      <w:headerReference w:type="even" r:id="rId21"/>
      <w:headerReference w:type="default" r:id="rId22"/>
      <w:footerReference w:type="default" r:id="rId23"/>
      <w:headerReference w:type="first" r:id="rId24"/>
      <w:pgSz w:w="11906" w:h="16838" w:code="9"/>
      <w:pgMar w:top="1440" w:right="1418" w:bottom="1440" w:left="1418" w:header="709" w:footer="709" w:gutter="0"/>
      <w:pgNumType w:start="1"/>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54A7E91" w14:textId="77777777" w:rsidR="00231089" w:rsidRDefault="00231089" w:rsidP="00B01583">
      <w:r>
        <w:separator/>
      </w:r>
    </w:p>
  </w:endnote>
  <w:endnote w:type="continuationSeparator" w:id="0">
    <w:p w14:paraId="72591E0B" w14:textId="77777777" w:rsidR="00231089" w:rsidRDefault="00231089" w:rsidP="00B01583">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Georgia">
    <w:panose1 w:val="02040502050405020303"/>
    <w:charset w:val="00"/>
    <w:family w:val="roman"/>
    <w:pitch w:val="variable"/>
    <w:sig w:usb0="00000287" w:usb1="00000000" w:usb2="00000000" w:usb3="00000000" w:csb0="0000009F" w:csb1="00000000"/>
  </w:font>
  <w:font w:name="Tahoma">
    <w:panose1 w:val="020B0604030504040204"/>
    <w:charset w:val="00"/>
    <w:family w:val="swiss"/>
    <w:pitch w:val="variable"/>
    <w:sig w:usb0="E1002EFF" w:usb1="C000605B" w:usb2="00000029" w:usb3="00000000" w:csb0="000101FF" w:csb1="00000000"/>
  </w:font>
  <w:font w:name="Arial">
    <w:panose1 w:val="020B0604020202020204"/>
    <w:charset w:val="00"/>
    <w:family w:val="swiss"/>
    <w:pitch w:val="variable"/>
    <w:sig w:usb0="E0002EFF" w:usb1="C000785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4989279" w14:textId="77777777" w:rsidR="00D21D53" w:rsidRDefault="00D21D53">
    <w:pPr>
      <w:pStyle w:val="Footer"/>
    </w:pPr>
    <w:fldSimple w:instr="DOCPROPERTY iManageFooter \* MERGEFORMAT">
      <w:r>
        <w:t>00014125/1.11350156.1</w:t>
      </w:r>
    </w:fldSimple>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9327816" w14:textId="715A10B7" w:rsidR="00D21D53" w:rsidRDefault="00D21D53">
    <w:pPr>
      <w:pStyle w:val="Footer"/>
    </w:pPr>
    <w:fldSimple w:instr="DOCPROPERTY iManageFooter \* MERGEFORMAT">
      <w:r w:rsidR="00C226C1">
        <w:t>#94717354v1&lt;MATTERS&gt; - 3.2 GBE - Guidance for Asset Transfer Agreement</w:t>
      </w:r>
    </w:fldSimple>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915C967" w14:textId="63E993FA" w:rsidR="00D21D53" w:rsidRDefault="00D21D53" w:rsidP="006D048D">
    <w:pPr>
      <w:pStyle w:val="Footer"/>
      <w:jc w:val="left"/>
    </w:pPr>
    <w:fldSimple w:instr="DOCPROPERTY iManageFooter \* MERGEFORMAT">
      <w:r w:rsidR="00C226C1">
        <w:t>#94717354v1&lt;MATTERS&gt; - 3.2 GBE - Guidance for Asset Transfer Agreement</w:t>
      </w:r>
    </w:fldSimple>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337F617" w14:textId="05BFB9FE" w:rsidR="00D21D53" w:rsidRDefault="00D21D53" w:rsidP="006D048D">
    <w:pPr>
      <w:pStyle w:val="Footer"/>
      <w:jc w:val="left"/>
    </w:pPr>
    <w:fldSimple w:instr="DOCPROPERTY iManageFooter \* MERGEFORMAT">
      <w:r w:rsidR="00C226C1">
        <w:t>#94717354v1&lt;MATTERS&gt; - 3.2 GBE - Guidance for Asset Transfer Agreement</w:t>
      </w:r>
    </w:fldSimple>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8279C92" w14:textId="1B50936F" w:rsidR="00D21D53" w:rsidRDefault="00D21D53" w:rsidP="006D048D">
    <w:pPr>
      <w:pStyle w:val="Footer"/>
      <w:jc w:val="left"/>
    </w:pPr>
    <w:fldSimple w:instr="DOCPROPERTY iManageFooter \* MERGEFORMAT">
      <w:r w:rsidR="00C226C1">
        <w:t>#94717354v1&lt;MATTERS&gt; - 3.2 GBE - Guidance for Asset Transfer Agreement</w:t>
      </w:r>
    </w:fldSimple>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155CB4C" w14:textId="77777777" w:rsidR="00231089" w:rsidRDefault="00231089" w:rsidP="00B01583">
      <w:r>
        <w:separator/>
      </w:r>
    </w:p>
  </w:footnote>
  <w:footnote w:type="continuationSeparator" w:id="0">
    <w:p w14:paraId="02416FF5" w14:textId="77777777" w:rsidR="00231089" w:rsidRDefault="00231089" w:rsidP="00B01583">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F7D059F" w14:textId="77777777" w:rsidR="009C5CE5" w:rsidRDefault="00590034">
    <w:pPr>
      <w:pStyle w:val="Header"/>
    </w:pPr>
    <w:r>
      <w:rPr>
        <w:noProof/>
      </w:rPr>
      <w:pict w14:anchorId="13CCFDCF">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324003126" o:spid="_x0000_s1026" type="#_x0000_t136" style="position:absolute;left:0;text-align:left;margin-left:0;margin-top:0;width:580.95pt;height:55.3pt;rotation:315;z-index:-251655168;mso-position-horizontal:center;mso-position-horizontal-relative:margin;mso-position-vertical:center;mso-position-vertical-relative:margin" o:allowincell="f" fillcolor="silver" stroked="f">
          <v:fill opacity=".5"/>
          <v:textpath style="font-family:&quot;Georgia&quot;;font-size:1pt" string="CONFIDENTIAL DRAFT"/>
          <w10:wrap anchorx="margin" anchory="margin"/>
        </v:shape>
      </w:pic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5000" w:type="pct"/>
      <w:tblCellMar>
        <w:left w:w="57" w:type="dxa"/>
        <w:right w:w="57" w:type="dxa"/>
      </w:tblCellMar>
      <w:tblLook w:val="01E0" w:firstRow="1" w:lastRow="1" w:firstColumn="1" w:lastColumn="1" w:noHBand="0" w:noVBand="0"/>
    </w:tblPr>
    <w:tblGrid>
      <w:gridCol w:w="3582"/>
      <w:gridCol w:w="5444"/>
    </w:tblGrid>
    <w:tr w:rsidR="00982913" w:rsidRPr="006223B8" w14:paraId="2873F1E6" w14:textId="77777777" w:rsidTr="00E44E72">
      <w:trPr>
        <w:cantSplit/>
        <w:trHeight w:val="810"/>
      </w:trPr>
      <w:tc>
        <w:tcPr>
          <w:tcW w:w="1984" w:type="pct"/>
        </w:tcPr>
        <w:p w14:paraId="164CF62B" w14:textId="77777777" w:rsidR="00982913" w:rsidRPr="006223B8" w:rsidRDefault="00982913" w:rsidP="00C501B2">
          <w:r w:rsidRPr="006223B8">
            <w:rPr>
              <w:noProof/>
            </w:rPr>
            <w:drawing>
              <wp:inline distT="0" distB="0" distL="0" distR="0" wp14:anchorId="44C86AF9" wp14:editId="57BC99F0">
                <wp:extent cx="1518700" cy="390523"/>
                <wp:effectExtent l="0" t="0" r="5715" b="0"/>
                <wp:docPr id="2106889247" name="Picture 2" descr="A close up of a sign&#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04906643" name="Picture 2" descr="A close up of a sign&#10;&#10;AI-generated content may be incorrect."/>
                        <pic:cNvPicPr>
                          <a:picLocks noChangeAspect="1" noChangeArrowheads="1"/>
                        </pic:cNvPicPr>
                      </pic:nvPicPr>
                      <pic:blipFill>
                        <a:blip r:embed="rId1" cstate="print">
                          <a:extLst>
                            <a:ext uri="{28A0092B-C50C-407E-A947-70E740481C1C}">
                              <a14:useLocalDpi xmlns:a14="http://schemas.microsoft.com/office/drawing/2010/main" val="0"/>
                            </a:ext>
                          </a:extLst>
                        </a:blip>
                        <a:srcRect/>
                        <a:stretch>
                          <a:fillRect/>
                        </a:stretch>
                      </pic:blipFill>
                      <pic:spPr bwMode="auto">
                        <a:xfrm>
                          <a:off x="0" y="0"/>
                          <a:ext cx="1529626" cy="393333"/>
                        </a:xfrm>
                        <a:prstGeom prst="rect">
                          <a:avLst/>
                        </a:prstGeom>
                        <a:noFill/>
                        <a:ln>
                          <a:noFill/>
                        </a:ln>
                      </pic:spPr>
                    </pic:pic>
                  </a:graphicData>
                </a:graphic>
              </wp:inline>
            </w:drawing>
          </w:r>
        </w:p>
      </w:tc>
      <w:tc>
        <w:tcPr>
          <w:tcW w:w="3016" w:type="pct"/>
          <w:vAlign w:val="center"/>
        </w:tcPr>
        <w:p w14:paraId="218C8FC3" w14:textId="77777777" w:rsidR="00982913" w:rsidRPr="00C501B2" w:rsidRDefault="009071AC" w:rsidP="00E44E72">
          <w:pPr>
            <w:pStyle w:val="BodyText"/>
            <w:jc w:val="right"/>
            <w:rPr>
              <w:sz w:val="20"/>
            </w:rPr>
          </w:pPr>
          <w:r>
            <w:rPr>
              <w:sz w:val="20"/>
            </w:rPr>
            <w:t>Shareholders' Agreement</w:t>
          </w:r>
        </w:p>
      </w:tc>
    </w:tr>
  </w:tbl>
  <w:p w14:paraId="0313D807" w14:textId="77777777" w:rsidR="00C501B2" w:rsidRPr="006223B8" w:rsidRDefault="00590034" w:rsidP="00C501B2">
    <w:pPr>
      <w:pStyle w:val="Header"/>
      <w:rPr>
        <w:rFonts w:eastAsia="Arial"/>
      </w:rPr>
    </w:pPr>
    <w:r>
      <w:rPr>
        <w:noProof/>
      </w:rPr>
      <w:pict w14:anchorId="2D2F81E5">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324003127" o:spid="_x0000_s1027" type="#_x0000_t136" style="position:absolute;left:0;text-align:left;margin-left:0;margin-top:0;width:580.95pt;height:55.3pt;rotation:315;z-index:-251653120;mso-position-horizontal:center;mso-position-horizontal-relative:margin;mso-position-vertical:center;mso-position-vertical-relative:margin" o:allowincell="f" fillcolor="silver" stroked="f">
          <v:fill opacity=".5"/>
          <v:textpath style="font-family:&quot;Georgia&quot;;font-size:1pt" string="CONFIDENTIAL DRAFT"/>
          <w10:wrap anchorx="margin" anchory="margin"/>
        </v:shape>
      </w:pic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A8F313B" w14:textId="77777777" w:rsidR="009C5CE5" w:rsidRDefault="00590034">
    <w:pPr>
      <w:pStyle w:val="Header"/>
    </w:pPr>
    <w:r>
      <w:rPr>
        <w:noProof/>
      </w:rPr>
      <w:pict w14:anchorId="42A39BD6">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324003125" o:spid="_x0000_s1025" type="#_x0000_t136" style="position:absolute;left:0;text-align:left;margin-left:0;margin-top:0;width:580.95pt;height:55.3pt;rotation:315;z-index:-251657216;mso-position-horizontal:center;mso-position-horizontal-relative:margin;mso-position-vertical:center;mso-position-vertical-relative:margin" o:allowincell="f" fillcolor="silver" stroked="f">
          <v:fill opacity=".5"/>
          <v:textpath style="font-family:&quot;Georgia&quot;;font-size:1pt" string="CONFIDENTIAL DRAFT"/>
          <w10:wrap anchorx="margin" anchory="margin"/>
        </v:shape>
      </w:pic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A9B3322" w14:textId="77777777" w:rsidR="00E07042" w:rsidRDefault="00590034">
    <w:pPr>
      <w:pStyle w:val="Header"/>
    </w:pPr>
    <w:r>
      <w:rPr>
        <w:noProof/>
      </w:rPr>
      <w:pict w14:anchorId="19FD00FC">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324003129" o:spid="_x0000_s1029" type="#_x0000_t136" style="position:absolute;left:0;text-align:left;margin-left:0;margin-top:0;width:580.95pt;height:55.3pt;rotation:315;z-index:-251649024;mso-position-horizontal:center;mso-position-horizontal-relative:margin;mso-position-vertical:center;mso-position-vertical-relative:margin" o:allowincell="f" fillcolor="silver" stroked="f">
          <v:fill opacity=".5"/>
          <v:textpath style="font-family:&quot;Georgia&quot;;font-size:1pt" string="CONFIDENTIAL DRAFT"/>
          <w10:wrap anchorx="margin" anchory="margin"/>
        </v:shape>
      </w:pic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0493B80" w14:textId="77777777" w:rsidR="00E07042" w:rsidRDefault="00590034">
    <w:pPr>
      <w:pStyle w:val="Header"/>
    </w:pPr>
    <w:r>
      <w:rPr>
        <w:noProof/>
      </w:rPr>
      <w:pict w14:anchorId="3B473C67">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324003130" o:spid="_x0000_s1030" type="#_x0000_t136" style="position:absolute;left:0;text-align:left;margin-left:0;margin-top:0;width:580.95pt;height:55.3pt;rotation:315;z-index:-251646976;mso-position-horizontal:center;mso-position-horizontal-relative:margin;mso-position-vertical:center;mso-position-vertical-relative:margin" o:allowincell="f" fillcolor="silver" stroked="f">
          <v:fill opacity=".5"/>
          <v:textpath style="font-family:&quot;Georgia&quot;;font-size:1pt" string="CONFIDENTIAL DRAFT"/>
          <w10:wrap anchorx="margin" anchory="margin"/>
        </v:shape>
      </w:pic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F37766A" w14:textId="77777777" w:rsidR="00E07042" w:rsidRDefault="00590034">
    <w:pPr>
      <w:pStyle w:val="Header"/>
    </w:pPr>
    <w:r>
      <w:rPr>
        <w:noProof/>
      </w:rPr>
      <w:pict w14:anchorId="26F4CF6E">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324003128" o:spid="_x0000_s1028" type="#_x0000_t136" style="position:absolute;left:0;text-align:left;margin-left:0;margin-top:0;width:580.95pt;height:55.3pt;rotation:315;z-index:-251651072;mso-position-horizontal:center;mso-position-horizontal-relative:margin;mso-position-vertical:center;mso-position-vertical-relative:margin" o:allowincell="f" fillcolor="silver" stroked="f">
          <v:fill opacity=".5"/>
          <v:textpath style="font-family:&quot;Georgia&quot;;font-size:1pt" string="CONFIDENTIAL DRAFT"/>
          <w10:wrap anchorx="margin" anchory="margin"/>
        </v:shape>
      </w:pic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E1809A4" w14:textId="77777777" w:rsidR="00E07042" w:rsidRDefault="00590034">
    <w:pPr>
      <w:pStyle w:val="Header"/>
    </w:pPr>
    <w:r>
      <w:rPr>
        <w:noProof/>
      </w:rPr>
      <w:pict w14:anchorId="5B536D60">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324003132" o:spid="_x0000_s1032" type="#_x0000_t136" style="position:absolute;left:0;text-align:left;margin-left:0;margin-top:0;width:580.95pt;height:55.3pt;rotation:315;z-index:-251642880;mso-position-horizontal:center;mso-position-horizontal-relative:margin;mso-position-vertical:center;mso-position-vertical-relative:margin" o:allowincell="f" fillcolor="silver" stroked="f">
          <v:fill opacity=".5"/>
          <v:textpath style="font-family:&quot;Georgia&quot;;font-size:1pt" string="CONFIDENTIAL DRAFT"/>
          <w10:wrap anchorx="margin" anchory="margin"/>
        </v:shape>
      </w:pic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8B00F5A" w14:textId="77777777" w:rsidR="00E07042" w:rsidRDefault="00590034">
    <w:pPr>
      <w:pStyle w:val="Header"/>
    </w:pPr>
    <w:r>
      <w:rPr>
        <w:noProof/>
      </w:rPr>
      <w:pict w14:anchorId="69756E38">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324003133" o:spid="_x0000_s1033" type="#_x0000_t136" style="position:absolute;left:0;text-align:left;margin-left:0;margin-top:0;width:580.95pt;height:55.3pt;rotation:315;z-index:-251640832;mso-position-horizontal:center;mso-position-horizontal-relative:margin;mso-position-vertical:center;mso-position-vertical-relative:margin" o:allowincell="f" fillcolor="silver" stroked="f">
          <v:fill opacity=".5"/>
          <v:textpath style="font-family:&quot;Georgia&quot;;font-size:1pt" string="CONFIDENTIAL DRAFT"/>
          <w10:wrap anchorx="margin" anchory="margin"/>
        </v:shape>
      </w:pic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D873409" w14:textId="77777777" w:rsidR="00E07042" w:rsidRDefault="00590034">
    <w:pPr>
      <w:pStyle w:val="Header"/>
    </w:pPr>
    <w:r>
      <w:rPr>
        <w:noProof/>
      </w:rPr>
      <w:pict w14:anchorId="5CB237C0">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324003131" o:spid="_x0000_s1031" type="#_x0000_t136" style="position:absolute;left:0;text-align:left;margin-left:0;margin-top:0;width:580.95pt;height:55.3pt;rotation:315;z-index:-251644928;mso-position-horizontal:center;mso-position-horizontal-relative:margin;mso-position-vertical:center;mso-position-vertical-relative:margin" o:allowincell="f" fillcolor="silver" stroked="f">
          <v:fill opacity=".5"/>
          <v:textpath style="font-family:&quot;Georgia&quot;;font-size:1pt" string="CONFIDENTIAL DRAFT"/>
          <w10:wrap anchorx="margin" anchory="margin"/>
        </v:shape>
      </w:pic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3D9466E"/>
    <w:multiLevelType w:val="multilevel"/>
    <w:tmpl w:val="22B85D12"/>
    <w:styleLink w:val="NumberingSchedules"/>
    <w:lvl w:ilvl="0">
      <w:start w:val="1"/>
      <w:numFmt w:val="decimal"/>
      <w:pStyle w:val="BBScheduleHeading1"/>
      <w:lvlText w:val="%1."/>
      <w:lvlJc w:val="left"/>
      <w:pPr>
        <w:tabs>
          <w:tab w:val="num" w:pos="720"/>
        </w:tabs>
        <w:ind w:left="720" w:hanging="720"/>
      </w:pPr>
      <w:rPr>
        <w:rFonts w:hint="default"/>
      </w:rPr>
    </w:lvl>
    <w:lvl w:ilvl="1">
      <w:start w:val="1"/>
      <w:numFmt w:val="decimal"/>
      <w:pStyle w:val="BBSchedule2"/>
      <w:lvlText w:val="%1.%2"/>
      <w:lvlJc w:val="left"/>
      <w:pPr>
        <w:tabs>
          <w:tab w:val="num" w:pos="720"/>
        </w:tabs>
        <w:ind w:left="720" w:hanging="720"/>
      </w:pPr>
      <w:rPr>
        <w:rFonts w:hint="default"/>
      </w:rPr>
    </w:lvl>
    <w:lvl w:ilvl="2">
      <w:start w:val="1"/>
      <w:numFmt w:val="lowerLetter"/>
      <w:pStyle w:val="BBSchedule3"/>
      <w:lvlText w:val="(%3)"/>
      <w:lvlJc w:val="left"/>
      <w:pPr>
        <w:tabs>
          <w:tab w:val="num" w:pos="1440"/>
        </w:tabs>
        <w:ind w:left="1440" w:hanging="720"/>
      </w:pPr>
      <w:rPr>
        <w:rFonts w:hint="default"/>
      </w:rPr>
    </w:lvl>
    <w:lvl w:ilvl="3">
      <w:start w:val="1"/>
      <w:numFmt w:val="lowerRoman"/>
      <w:pStyle w:val="BBSchedule4"/>
      <w:lvlText w:val="(%4)"/>
      <w:lvlJc w:val="left"/>
      <w:pPr>
        <w:tabs>
          <w:tab w:val="num" w:pos="2160"/>
        </w:tabs>
        <w:ind w:left="2160" w:hanging="720"/>
      </w:pPr>
      <w:rPr>
        <w:rFonts w:hint="default"/>
      </w:rPr>
    </w:lvl>
    <w:lvl w:ilvl="4">
      <w:start w:val="1"/>
      <w:numFmt w:val="upperLetter"/>
      <w:pStyle w:val="BBSchedule5"/>
      <w:lvlText w:val="(%5)"/>
      <w:lvlJc w:val="left"/>
      <w:pPr>
        <w:tabs>
          <w:tab w:val="num" w:pos="2880"/>
        </w:tabs>
        <w:ind w:left="2880" w:hanging="720"/>
      </w:pPr>
      <w:rPr>
        <w:rFonts w:hint="default"/>
      </w:rPr>
    </w:lvl>
    <w:lvl w:ilvl="5">
      <w:start w:val="1"/>
      <w:numFmt w:val="upperRoman"/>
      <w:pStyle w:val="BBSchedule6"/>
      <w:lvlText w:val="(%6)"/>
      <w:lvlJc w:val="left"/>
      <w:pPr>
        <w:tabs>
          <w:tab w:val="num" w:pos="3600"/>
        </w:tabs>
        <w:ind w:left="3600" w:hanging="720"/>
      </w:pPr>
      <w:rPr>
        <w:rFonts w:hint="default"/>
      </w:rPr>
    </w:lvl>
    <w:lvl w:ilvl="6">
      <w:start w:val="1"/>
      <w:numFmt w:val="lowerLetter"/>
      <w:pStyle w:val="BBSchedule7"/>
      <w:lvlText w:val="(%7)"/>
      <w:lvlJc w:val="left"/>
      <w:pPr>
        <w:tabs>
          <w:tab w:val="num" w:pos="4321"/>
        </w:tabs>
        <w:ind w:left="4321" w:hanging="721"/>
      </w:pPr>
      <w:rPr>
        <w:rFonts w:hint="default"/>
      </w:rPr>
    </w:lvl>
    <w:lvl w:ilvl="7">
      <w:start w:val="1"/>
      <w:numFmt w:val="lowerRoman"/>
      <w:pStyle w:val="BBSchedule8"/>
      <w:lvlText w:val="(%8)"/>
      <w:lvlJc w:val="left"/>
      <w:pPr>
        <w:tabs>
          <w:tab w:val="num" w:pos="5041"/>
        </w:tabs>
        <w:ind w:left="5041" w:hanging="720"/>
      </w:pPr>
      <w:rPr>
        <w:rFonts w:hint="default"/>
      </w:rPr>
    </w:lvl>
    <w:lvl w:ilvl="8">
      <w:start w:val="1"/>
      <w:numFmt w:val="lowerRoman"/>
      <w:pStyle w:val="BBSchedule9"/>
      <w:lvlText w:val="%9."/>
      <w:lvlJc w:val="left"/>
      <w:pPr>
        <w:tabs>
          <w:tab w:val="num" w:pos="5761"/>
        </w:tabs>
        <w:ind w:left="5761" w:hanging="720"/>
      </w:pPr>
      <w:rPr>
        <w:rFonts w:hint="default"/>
      </w:rPr>
    </w:lvl>
  </w:abstractNum>
  <w:abstractNum w:abstractNumId="1" w15:restartNumberingAfterBreak="0">
    <w:nsid w:val="06230BED"/>
    <w:multiLevelType w:val="multilevel"/>
    <w:tmpl w:val="EA64A222"/>
    <w:lvl w:ilvl="0">
      <w:start w:val="1"/>
      <w:numFmt w:val="decimal"/>
      <w:lvlText w:val="%1."/>
      <w:lvlJc w:val="left"/>
      <w:pPr>
        <w:ind w:left="720" w:hanging="720"/>
      </w:pPr>
      <w:rPr>
        <w:rFonts w:hint="default"/>
      </w:rPr>
    </w:lvl>
    <w:lvl w:ilvl="1">
      <w:start w:val="1"/>
      <w:numFmt w:val="bullet"/>
      <w:lvlText w:val=""/>
      <w:lvlJc w:val="left"/>
      <w:pPr>
        <w:ind w:left="360" w:hanging="360"/>
      </w:pPr>
      <w:rPr>
        <w:rFonts w:ascii="Wingdings" w:hAnsi="Wingdings" w:hint="default"/>
      </w:rPr>
    </w:lvl>
    <w:lvl w:ilvl="2">
      <w:start w:val="1"/>
      <w:numFmt w:val="bullet"/>
      <w:lvlText w:val=""/>
      <w:lvlJc w:val="left"/>
      <w:pPr>
        <w:ind w:left="1080" w:hanging="360"/>
      </w:pPr>
      <w:rPr>
        <w:rFonts w:ascii="Wingdings" w:hAnsi="Wingdings" w:hint="default"/>
      </w:rPr>
    </w:lvl>
    <w:lvl w:ilvl="3">
      <w:start w:val="1"/>
      <w:numFmt w:val="bullet"/>
      <w:lvlText w:val=""/>
      <w:lvlJc w:val="left"/>
      <w:pPr>
        <w:ind w:left="1982" w:hanging="360"/>
      </w:pPr>
      <w:rPr>
        <w:rFonts w:ascii="Symbol" w:hAnsi="Symbol" w:hint="default"/>
      </w:rPr>
    </w:lvl>
    <w:lvl w:ilvl="4">
      <w:start w:val="1"/>
      <w:numFmt w:val="lowerLetter"/>
      <w:lvlText w:val="(%5)"/>
      <w:lvlJc w:val="left"/>
      <w:pPr>
        <w:tabs>
          <w:tab w:val="num" w:pos="2699"/>
        </w:tabs>
        <w:ind w:left="2699" w:hanging="1077"/>
      </w:pPr>
      <w:rPr>
        <w:rFonts w:hint="default"/>
      </w:rPr>
    </w:lvl>
    <w:lvl w:ilvl="5">
      <w:start w:val="1"/>
      <w:numFmt w:val="lowerRoman"/>
      <w:lvlText w:val="(%6)"/>
      <w:lvlJc w:val="left"/>
      <w:pPr>
        <w:tabs>
          <w:tab w:val="num" w:pos="3238"/>
        </w:tabs>
        <w:ind w:left="3238" w:hanging="539"/>
      </w:pPr>
      <w:rPr>
        <w:rFonts w:hint="default"/>
      </w:rPr>
    </w:lvl>
    <w:lvl w:ilvl="6">
      <w:start w:val="1"/>
      <w:numFmt w:val="upperLetter"/>
      <w:lvlText w:val="(%7)"/>
      <w:lvlJc w:val="left"/>
      <w:pPr>
        <w:tabs>
          <w:tab w:val="num" w:pos="3912"/>
        </w:tabs>
        <w:ind w:left="3912" w:hanging="674"/>
      </w:pPr>
      <w:rPr>
        <w:rFonts w:hint="default"/>
      </w:rPr>
    </w:lvl>
    <w:lvl w:ilvl="7">
      <w:start w:val="1"/>
      <w:numFmt w:val="upperRoman"/>
      <w:lvlText w:val="(%8)"/>
      <w:lvlJc w:val="left"/>
      <w:pPr>
        <w:tabs>
          <w:tab w:val="num" w:pos="4587"/>
        </w:tabs>
        <w:ind w:left="4587" w:hanging="675"/>
      </w:pPr>
      <w:rPr>
        <w:rFonts w:hint="default"/>
      </w:rPr>
    </w:lvl>
    <w:lvl w:ilvl="8">
      <w:start w:val="1"/>
      <w:numFmt w:val="lowerRoman"/>
      <w:lvlText w:val="%9."/>
      <w:lvlJc w:val="left"/>
      <w:pPr>
        <w:tabs>
          <w:tab w:val="num" w:pos="5262"/>
        </w:tabs>
        <w:ind w:left="5262" w:hanging="675"/>
      </w:pPr>
      <w:rPr>
        <w:rFonts w:hint="default"/>
      </w:rPr>
    </w:lvl>
  </w:abstractNum>
  <w:abstractNum w:abstractNumId="2" w15:restartNumberingAfterBreak="0">
    <w:nsid w:val="23372CD5"/>
    <w:multiLevelType w:val="hybridMultilevel"/>
    <w:tmpl w:val="577A6F0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 w15:restartNumberingAfterBreak="0">
    <w:nsid w:val="286315E9"/>
    <w:multiLevelType w:val="multilevel"/>
    <w:tmpl w:val="D47AE55E"/>
    <w:lvl w:ilvl="0">
      <w:start w:val="1"/>
      <w:numFmt w:val="upperLetter"/>
      <w:pStyle w:val="BBRecitals"/>
      <w:lvlText w:val="(%1)"/>
      <w:lvlJc w:val="left"/>
      <w:pPr>
        <w:ind w:left="720" w:hanging="720"/>
      </w:pPr>
      <w:rPr>
        <w:rFonts w:hint="default"/>
        <w:b w:val="0"/>
        <w:bCs/>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2F6B5EA9"/>
    <w:multiLevelType w:val="multilevel"/>
    <w:tmpl w:val="77080A38"/>
    <w:styleLink w:val="BulletList"/>
    <w:lvl w:ilvl="0">
      <w:start w:val="1"/>
      <w:numFmt w:val="bullet"/>
      <w:pStyle w:val="BBBulletatMargin"/>
      <w:lvlText w:val=""/>
      <w:lvlJc w:val="left"/>
      <w:pPr>
        <w:tabs>
          <w:tab w:val="num" w:pos="720"/>
        </w:tabs>
        <w:ind w:left="720" w:hanging="720"/>
      </w:pPr>
      <w:rPr>
        <w:rFonts w:ascii="Symbol" w:hAnsi="Symbol" w:hint="default"/>
      </w:rPr>
    </w:lvl>
    <w:lvl w:ilvl="1">
      <w:start w:val="1"/>
      <w:numFmt w:val="bullet"/>
      <w:pStyle w:val="BBBullet1"/>
      <w:lvlText w:val=""/>
      <w:lvlJc w:val="left"/>
      <w:pPr>
        <w:tabs>
          <w:tab w:val="num" w:pos="1622"/>
        </w:tabs>
        <w:ind w:left="1622" w:hanging="902"/>
      </w:pPr>
      <w:rPr>
        <w:rFonts w:ascii="Symbol" w:hAnsi="Symbol" w:hint="default"/>
      </w:rPr>
    </w:lvl>
    <w:lvl w:ilvl="2">
      <w:start w:val="1"/>
      <w:numFmt w:val="bullet"/>
      <w:pStyle w:val="BBBullet2"/>
      <w:lvlText w:val=""/>
      <w:lvlJc w:val="left"/>
      <w:pPr>
        <w:tabs>
          <w:tab w:val="num" w:pos="1622"/>
        </w:tabs>
        <w:ind w:left="1622" w:hanging="902"/>
      </w:pPr>
      <w:rPr>
        <w:rFonts w:ascii="Symbol" w:hAnsi="Symbol" w:hint="default"/>
      </w:rPr>
    </w:lvl>
    <w:lvl w:ilvl="3">
      <w:start w:val="1"/>
      <w:numFmt w:val="bullet"/>
      <w:pStyle w:val="BBBullet3"/>
      <w:lvlText w:val=""/>
      <w:lvlJc w:val="left"/>
      <w:pPr>
        <w:tabs>
          <w:tab w:val="num" w:pos="2699"/>
        </w:tabs>
        <w:ind w:left="2699" w:hanging="1077"/>
      </w:pPr>
      <w:rPr>
        <w:rFonts w:ascii="Symbol" w:hAnsi="Symbol" w:hint="default"/>
      </w:rPr>
    </w:lvl>
    <w:lvl w:ilvl="4">
      <w:start w:val="1"/>
      <w:numFmt w:val="bullet"/>
      <w:pStyle w:val="BBBullet4"/>
      <w:lvlText w:val=""/>
      <w:lvlJc w:val="left"/>
      <w:pPr>
        <w:tabs>
          <w:tab w:val="num" w:pos="3238"/>
        </w:tabs>
        <w:ind w:left="3238" w:hanging="539"/>
      </w:pPr>
      <w:rPr>
        <w:rFonts w:ascii="Symbol" w:hAnsi="Symbol" w:hint="default"/>
      </w:rPr>
    </w:lvl>
    <w:lvl w:ilvl="5">
      <w:start w:val="1"/>
      <w:numFmt w:val="bullet"/>
      <w:pStyle w:val="BBBullet5"/>
      <w:lvlText w:val=""/>
      <w:lvlJc w:val="left"/>
      <w:pPr>
        <w:tabs>
          <w:tab w:val="num" w:pos="3238"/>
        </w:tabs>
        <w:ind w:left="3238" w:hanging="539"/>
      </w:pPr>
      <w:rPr>
        <w:rFonts w:ascii="Symbol" w:hAnsi="Symbol" w:hint="default"/>
      </w:rPr>
    </w:lvl>
    <w:lvl w:ilvl="6">
      <w:start w:val="1"/>
      <w:numFmt w:val="bullet"/>
      <w:pStyle w:val="BBBullet6"/>
      <w:lvlText w:val=""/>
      <w:lvlJc w:val="left"/>
      <w:pPr>
        <w:tabs>
          <w:tab w:val="num" w:pos="3912"/>
        </w:tabs>
        <w:ind w:left="3912" w:hanging="674"/>
      </w:pPr>
      <w:rPr>
        <w:rFonts w:ascii="Symbol" w:hAnsi="Symbol" w:hint="default"/>
      </w:rPr>
    </w:lvl>
    <w:lvl w:ilvl="7">
      <w:start w:val="1"/>
      <w:numFmt w:val="bullet"/>
      <w:pStyle w:val="BBBullet7"/>
      <w:lvlText w:val=""/>
      <w:lvlJc w:val="left"/>
      <w:pPr>
        <w:tabs>
          <w:tab w:val="num" w:pos="4587"/>
        </w:tabs>
        <w:ind w:left="4587" w:hanging="675"/>
      </w:pPr>
      <w:rPr>
        <w:rFonts w:ascii="Symbol" w:hAnsi="Symbol" w:hint="default"/>
      </w:rPr>
    </w:lvl>
    <w:lvl w:ilvl="8">
      <w:start w:val="1"/>
      <w:numFmt w:val="bullet"/>
      <w:pStyle w:val="BBBullet8"/>
      <w:lvlText w:val=""/>
      <w:lvlJc w:val="left"/>
      <w:pPr>
        <w:tabs>
          <w:tab w:val="num" w:pos="5262"/>
        </w:tabs>
        <w:ind w:left="5262" w:hanging="675"/>
      </w:pPr>
      <w:rPr>
        <w:rFonts w:ascii="Symbol" w:hAnsi="Symbol" w:hint="default"/>
      </w:rPr>
    </w:lvl>
  </w:abstractNum>
  <w:abstractNum w:abstractNumId="5" w15:restartNumberingAfterBreak="0">
    <w:nsid w:val="32EF33B9"/>
    <w:multiLevelType w:val="hybridMultilevel"/>
    <w:tmpl w:val="E7C4C73C"/>
    <w:lvl w:ilvl="0" w:tplc="0809000B">
      <w:start w:val="1"/>
      <w:numFmt w:val="bullet"/>
      <w:lvlText w:val=""/>
      <w:lvlJc w:val="left"/>
      <w:pPr>
        <w:ind w:left="1080" w:hanging="360"/>
      </w:pPr>
      <w:rPr>
        <w:rFonts w:ascii="Wingdings" w:hAnsi="Wingdings" w:hint="default"/>
      </w:rPr>
    </w:lvl>
    <w:lvl w:ilvl="1" w:tplc="08090003">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6" w15:restartNumberingAfterBreak="0">
    <w:nsid w:val="3C2C365B"/>
    <w:multiLevelType w:val="multilevel"/>
    <w:tmpl w:val="4EC0A5DE"/>
    <w:styleLink w:val="NumberingMain"/>
    <w:lvl w:ilvl="0">
      <w:start w:val="1"/>
      <w:numFmt w:val="decimal"/>
      <w:pStyle w:val="BBHeading1"/>
      <w:lvlText w:val="%1."/>
      <w:lvlJc w:val="left"/>
      <w:pPr>
        <w:ind w:left="720" w:hanging="720"/>
      </w:pPr>
      <w:rPr>
        <w:rFonts w:hint="default"/>
      </w:rPr>
    </w:lvl>
    <w:lvl w:ilvl="1">
      <w:start w:val="1"/>
      <w:numFmt w:val="decimal"/>
      <w:pStyle w:val="BBClause2"/>
      <w:lvlText w:val="%1.%2"/>
      <w:lvlJc w:val="left"/>
      <w:pPr>
        <w:ind w:left="720" w:hanging="720"/>
      </w:pPr>
      <w:rPr>
        <w:rFonts w:hint="default"/>
      </w:rPr>
    </w:lvl>
    <w:lvl w:ilvl="2">
      <w:start w:val="1"/>
      <w:numFmt w:val="decimal"/>
      <w:pStyle w:val="BBClause3"/>
      <w:lvlText w:val="%1.%2.%3"/>
      <w:lvlJc w:val="left"/>
      <w:pPr>
        <w:tabs>
          <w:tab w:val="num" w:pos="1622"/>
        </w:tabs>
        <w:ind w:left="1622" w:hanging="902"/>
      </w:pPr>
      <w:rPr>
        <w:rFonts w:hint="default"/>
      </w:rPr>
    </w:lvl>
    <w:lvl w:ilvl="3">
      <w:start w:val="1"/>
      <w:numFmt w:val="decimal"/>
      <w:pStyle w:val="BBClause4"/>
      <w:lvlText w:val="%1.%2.%3.%4"/>
      <w:lvlJc w:val="left"/>
      <w:pPr>
        <w:tabs>
          <w:tab w:val="num" w:pos="2699"/>
        </w:tabs>
        <w:ind w:left="2699" w:hanging="1077"/>
      </w:pPr>
      <w:rPr>
        <w:rFonts w:hint="default"/>
      </w:rPr>
    </w:lvl>
    <w:lvl w:ilvl="4">
      <w:start w:val="1"/>
      <w:numFmt w:val="lowerLetter"/>
      <w:pStyle w:val="BBClause5"/>
      <w:lvlText w:val="(%5)"/>
      <w:lvlJc w:val="left"/>
      <w:pPr>
        <w:tabs>
          <w:tab w:val="num" w:pos="2699"/>
        </w:tabs>
        <w:ind w:left="2699" w:hanging="1077"/>
      </w:pPr>
      <w:rPr>
        <w:rFonts w:hint="default"/>
      </w:rPr>
    </w:lvl>
    <w:lvl w:ilvl="5">
      <w:start w:val="1"/>
      <w:numFmt w:val="lowerRoman"/>
      <w:pStyle w:val="BBClause6"/>
      <w:lvlText w:val="(%6)"/>
      <w:lvlJc w:val="left"/>
      <w:pPr>
        <w:tabs>
          <w:tab w:val="num" w:pos="3238"/>
        </w:tabs>
        <w:ind w:left="3238" w:hanging="539"/>
      </w:pPr>
      <w:rPr>
        <w:rFonts w:hint="default"/>
      </w:rPr>
    </w:lvl>
    <w:lvl w:ilvl="6">
      <w:start w:val="1"/>
      <w:numFmt w:val="upperLetter"/>
      <w:pStyle w:val="BBClause7"/>
      <w:lvlText w:val="(%7)"/>
      <w:lvlJc w:val="left"/>
      <w:pPr>
        <w:tabs>
          <w:tab w:val="num" w:pos="3912"/>
        </w:tabs>
        <w:ind w:left="3912" w:hanging="674"/>
      </w:pPr>
      <w:rPr>
        <w:rFonts w:hint="default"/>
      </w:rPr>
    </w:lvl>
    <w:lvl w:ilvl="7">
      <w:start w:val="1"/>
      <w:numFmt w:val="upperRoman"/>
      <w:pStyle w:val="BBClause8"/>
      <w:lvlText w:val="(%8)"/>
      <w:lvlJc w:val="left"/>
      <w:pPr>
        <w:tabs>
          <w:tab w:val="num" w:pos="4587"/>
        </w:tabs>
        <w:ind w:left="4587" w:hanging="675"/>
      </w:pPr>
      <w:rPr>
        <w:rFonts w:hint="default"/>
      </w:rPr>
    </w:lvl>
    <w:lvl w:ilvl="8">
      <w:start w:val="1"/>
      <w:numFmt w:val="lowerRoman"/>
      <w:pStyle w:val="BBClause9"/>
      <w:lvlText w:val="%9."/>
      <w:lvlJc w:val="left"/>
      <w:pPr>
        <w:tabs>
          <w:tab w:val="num" w:pos="5262"/>
        </w:tabs>
        <w:ind w:left="5262" w:hanging="675"/>
      </w:pPr>
      <w:rPr>
        <w:rFonts w:hint="default"/>
      </w:rPr>
    </w:lvl>
  </w:abstractNum>
  <w:abstractNum w:abstractNumId="7" w15:restartNumberingAfterBreak="0">
    <w:nsid w:val="402A5CC2"/>
    <w:multiLevelType w:val="hybridMultilevel"/>
    <w:tmpl w:val="78DAD10E"/>
    <w:lvl w:ilvl="0" w:tplc="270416B6">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8" w15:restartNumberingAfterBreak="0">
    <w:nsid w:val="48953B76"/>
    <w:multiLevelType w:val="multilevel"/>
    <w:tmpl w:val="CB5C1A90"/>
    <w:name w:val="BBScheduleList"/>
    <w:lvl w:ilvl="0">
      <w:start w:val="1"/>
      <w:numFmt w:val="none"/>
      <w:suff w:val="nothing"/>
      <w:lvlText w:val=""/>
      <w:lvlJc w:val="left"/>
      <w:pPr>
        <w:ind w:left="0" w:firstLine="0"/>
      </w:pPr>
      <w:rPr>
        <w:rFonts w:hint="default"/>
      </w:rPr>
    </w:lvl>
    <w:lvl w:ilvl="1">
      <w:start w:val="1"/>
      <w:numFmt w:val="decimal"/>
      <w:lvlText w:val="%2."/>
      <w:lvlJc w:val="left"/>
      <w:pPr>
        <w:tabs>
          <w:tab w:val="num" w:pos="720"/>
        </w:tabs>
        <w:ind w:left="720" w:hanging="720"/>
      </w:pPr>
      <w:rPr>
        <w:rFonts w:hint="default"/>
        <w:b w:val="0"/>
        <w:i w:val="0"/>
      </w:rPr>
    </w:lvl>
    <w:lvl w:ilvl="2">
      <w:start w:val="1"/>
      <w:numFmt w:val="decimal"/>
      <w:lvlText w:val="%2.%3"/>
      <w:lvlJc w:val="left"/>
      <w:pPr>
        <w:tabs>
          <w:tab w:val="num" w:pos="720"/>
        </w:tabs>
        <w:ind w:left="720" w:hanging="720"/>
      </w:pPr>
      <w:rPr>
        <w:rFonts w:hint="default"/>
        <w:b w:val="0"/>
        <w:i w:val="0"/>
      </w:rPr>
    </w:lvl>
    <w:lvl w:ilvl="3">
      <w:start w:val="1"/>
      <w:numFmt w:val="lowerLetter"/>
      <w:lvlText w:val="(%4)"/>
      <w:lvlJc w:val="left"/>
      <w:pPr>
        <w:tabs>
          <w:tab w:val="num" w:pos="1440"/>
        </w:tabs>
        <w:ind w:left="1440" w:hanging="720"/>
      </w:pPr>
      <w:rPr>
        <w:rFonts w:hint="default"/>
        <w:b w:val="0"/>
        <w:i w:val="0"/>
      </w:rPr>
    </w:lvl>
    <w:lvl w:ilvl="4">
      <w:start w:val="1"/>
      <w:numFmt w:val="lowerRoman"/>
      <w:lvlText w:val="(%5)"/>
      <w:lvlJc w:val="left"/>
      <w:pPr>
        <w:tabs>
          <w:tab w:val="num" w:pos="2160"/>
        </w:tabs>
        <w:ind w:left="2160" w:hanging="720"/>
      </w:pPr>
      <w:rPr>
        <w:rFonts w:hint="default"/>
        <w:b w:val="0"/>
        <w:i w:val="0"/>
      </w:rPr>
    </w:lvl>
    <w:lvl w:ilvl="5">
      <w:start w:val="1"/>
      <w:numFmt w:val="upperLetter"/>
      <w:lvlText w:val="(%6)"/>
      <w:lvlJc w:val="left"/>
      <w:pPr>
        <w:tabs>
          <w:tab w:val="num" w:pos="2880"/>
        </w:tabs>
        <w:ind w:left="2880" w:hanging="720"/>
      </w:pPr>
      <w:rPr>
        <w:rFonts w:hint="default"/>
        <w:b w:val="0"/>
        <w:i w:val="0"/>
      </w:rPr>
    </w:lvl>
    <w:lvl w:ilvl="6">
      <w:start w:val="1"/>
      <w:numFmt w:val="upperRoman"/>
      <w:lvlText w:val="(%7)"/>
      <w:lvlJc w:val="left"/>
      <w:pPr>
        <w:tabs>
          <w:tab w:val="num" w:pos="3600"/>
        </w:tabs>
        <w:ind w:left="3600" w:hanging="720"/>
      </w:pPr>
      <w:rPr>
        <w:rFonts w:hint="default"/>
        <w:b w:val="0"/>
        <w:i w:val="0"/>
      </w:rPr>
    </w:lvl>
    <w:lvl w:ilvl="7">
      <w:start w:val="1"/>
      <w:numFmt w:val="none"/>
      <w:suff w:val="nothing"/>
      <w:lvlText w:val=""/>
      <w:lvlJc w:val="left"/>
      <w:pPr>
        <w:ind w:left="0" w:firstLine="0"/>
      </w:pPr>
      <w:rPr>
        <w:rFonts w:hint="default"/>
      </w:rPr>
    </w:lvl>
    <w:lvl w:ilvl="8">
      <w:start w:val="1"/>
      <w:numFmt w:val="none"/>
      <w:suff w:val="nothing"/>
      <w:lvlText w:val=""/>
      <w:lvlJc w:val="left"/>
      <w:pPr>
        <w:ind w:left="0" w:firstLine="0"/>
      </w:pPr>
      <w:rPr>
        <w:rFonts w:hint="default"/>
      </w:rPr>
    </w:lvl>
  </w:abstractNum>
  <w:abstractNum w:abstractNumId="9" w15:restartNumberingAfterBreak="0">
    <w:nsid w:val="49231AE8"/>
    <w:multiLevelType w:val="multilevel"/>
    <w:tmpl w:val="447A854A"/>
    <w:lvl w:ilvl="0">
      <w:start w:val="1"/>
      <w:numFmt w:val="decimal"/>
      <w:pStyle w:val="BBScheduleTitle"/>
      <w:suff w:val="nothing"/>
      <w:lvlText w:val="SCHEDULE %1"/>
      <w:lvlJc w:val="center"/>
      <w:pPr>
        <w:ind w:left="720" w:hanging="720"/>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10" w15:restartNumberingAfterBreak="0">
    <w:nsid w:val="4E18471A"/>
    <w:multiLevelType w:val="multilevel"/>
    <w:tmpl w:val="735036AE"/>
    <w:lvl w:ilvl="0">
      <w:start w:val="1"/>
      <w:numFmt w:val="none"/>
      <w:pStyle w:val="BBDefinition"/>
      <w:lvlText w:val=""/>
      <w:lvlJc w:val="left"/>
      <w:pPr>
        <w:ind w:left="720" w:hanging="720"/>
      </w:pPr>
      <w:rPr>
        <w:rFonts w:hint="default"/>
      </w:rPr>
    </w:lvl>
    <w:lvl w:ilvl="1">
      <w:start w:val="1"/>
      <w:numFmt w:val="lowerLetter"/>
      <w:pStyle w:val="BBDefinitionLevel1"/>
      <w:lvlText w:val="(%2)"/>
      <w:lvlJc w:val="left"/>
      <w:pPr>
        <w:ind w:left="1440" w:hanging="720"/>
      </w:pPr>
      <w:rPr>
        <w:rFonts w:hint="default"/>
      </w:rPr>
    </w:lvl>
    <w:lvl w:ilvl="2">
      <w:start w:val="1"/>
      <w:numFmt w:val="lowerRoman"/>
      <w:pStyle w:val="BBDefinitionLevel2"/>
      <w:lvlText w:val="(%3)"/>
      <w:lvlJc w:val="left"/>
      <w:pPr>
        <w:ind w:left="2268" w:hanging="828"/>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1" w15:restartNumberingAfterBreak="0">
    <w:nsid w:val="51016A31"/>
    <w:multiLevelType w:val="hybridMultilevel"/>
    <w:tmpl w:val="2D0A270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2" w15:restartNumberingAfterBreak="0">
    <w:nsid w:val="531357FB"/>
    <w:multiLevelType w:val="multilevel"/>
    <w:tmpl w:val="933002F4"/>
    <w:styleLink w:val="Parties"/>
    <w:lvl w:ilvl="0">
      <w:start w:val="1"/>
      <w:numFmt w:val="decimal"/>
      <w:pStyle w:val="PartiesNumbering"/>
      <w:lvlText w:val="(%1)"/>
      <w:lvlJc w:val="left"/>
      <w:pPr>
        <w:tabs>
          <w:tab w:val="num" w:pos="720"/>
        </w:tabs>
        <w:ind w:left="720" w:hanging="720"/>
      </w:pPr>
      <w:rPr>
        <w:rFonts w:hint="default"/>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3" w15:restartNumberingAfterBreak="0">
    <w:nsid w:val="57B75B91"/>
    <w:multiLevelType w:val="multilevel"/>
    <w:tmpl w:val="C4BA8974"/>
    <w:styleLink w:val="Recitals"/>
    <w:lvl w:ilvl="0">
      <w:start w:val="1"/>
      <w:numFmt w:val="upperLetter"/>
      <w:lvlText w:val="(%1)"/>
      <w:lvlJc w:val="left"/>
      <w:pPr>
        <w:tabs>
          <w:tab w:val="num" w:pos="720"/>
        </w:tabs>
        <w:ind w:left="720" w:hanging="720"/>
      </w:pPr>
      <w:rPr>
        <w:rFonts w:hint="default"/>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4" w15:restartNumberingAfterBreak="0">
    <w:nsid w:val="599E57EB"/>
    <w:multiLevelType w:val="multilevel"/>
    <w:tmpl w:val="933002F4"/>
    <w:numStyleLink w:val="Parties"/>
  </w:abstractNum>
  <w:abstractNum w:abstractNumId="15" w15:restartNumberingAfterBreak="0">
    <w:nsid w:val="75E177F3"/>
    <w:multiLevelType w:val="multilevel"/>
    <w:tmpl w:val="22B85D12"/>
    <w:numStyleLink w:val="NumberingSchedules"/>
  </w:abstractNum>
  <w:num w:numId="1" w16cid:durableId="710425439">
    <w:abstractNumId w:val="0"/>
  </w:num>
  <w:num w:numId="2" w16cid:durableId="83498367">
    <w:abstractNumId w:val="4"/>
  </w:num>
  <w:num w:numId="3" w16cid:durableId="752943439">
    <w:abstractNumId w:val="12"/>
  </w:num>
  <w:num w:numId="4" w16cid:durableId="1874881795">
    <w:abstractNumId w:val="14"/>
  </w:num>
  <w:num w:numId="5" w16cid:durableId="1748654350">
    <w:abstractNumId w:val="13"/>
  </w:num>
  <w:num w:numId="6" w16cid:durableId="909313039">
    <w:abstractNumId w:val="6"/>
  </w:num>
  <w:num w:numId="7" w16cid:durableId="1133140534">
    <w:abstractNumId w:val="4"/>
  </w:num>
  <w:num w:numId="8" w16cid:durableId="525599901">
    <w:abstractNumId w:val="6"/>
    <w:lvlOverride w:ilvl="1">
      <w:lvl w:ilvl="1">
        <w:start w:val="1"/>
        <w:numFmt w:val="decimal"/>
        <w:pStyle w:val="BBClause2"/>
        <w:lvlText w:val="%1.%2"/>
        <w:lvlJc w:val="left"/>
        <w:pPr>
          <w:ind w:left="720" w:hanging="720"/>
        </w:pPr>
        <w:rPr>
          <w:rFonts w:hint="default"/>
          <w:b w:val="0"/>
          <w:bCs w:val="0"/>
          <w:color w:val="auto"/>
        </w:rPr>
      </w:lvl>
    </w:lvlOverride>
    <w:lvlOverride w:ilvl="2">
      <w:lvl w:ilvl="2">
        <w:start w:val="1"/>
        <w:numFmt w:val="decimal"/>
        <w:pStyle w:val="BBClause3"/>
        <w:lvlText w:val="%1.%2.%3"/>
        <w:lvlJc w:val="left"/>
        <w:pPr>
          <w:tabs>
            <w:tab w:val="num" w:pos="1622"/>
          </w:tabs>
          <w:ind w:left="1622" w:hanging="902"/>
        </w:pPr>
        <w:rPr>
          <w:rFonts w:hint="default"/>
          <w:b w:val="0"/>
          <w:bCs w:val="0"/>
          <w:i w:val="0"/>
          <w:iCs w:val="0"/>
        </w:rPr>
      </w:lvl>
    </w:lvlOverride>
  </w:num>
  <w:num w:numId="9" w16cid:durableId="799298954">
    <w:abstractNumId w:val="10"/>
  </w:num>
  <w:num w:numId="10" w16cid:durableId="396634208">
    <w:abstractNumId w:val="3"/>
  </w:num>
  <w:num w:numId="11" w16cid:durableId="1735926167">
    <w:abstractNumId w:val="9"/>
  </w:num>
  <w:num w:numId="12" w16cid:durableId="1398673678">
    <w:abstractNumId w:val="15"/>
  </w:num>
  <w:num w:numId="13" w16cid:durableId="994719632">
    <w:abstractNumId w:val="11"/>
  </w:num>
  <w:num w:numId="14" w16cid:durableId="499783188">
    <w:abstractNumId w:val="7"/>
  </w:num>
  <w:num w:numId="15" w16cid:durableId="31074193">
    <w:abstractNumId w:val="5"/>
  </w:num>
  <w:num w:numId="16" w16cid:durableId="896865449">
    <w:abstractNumId w:val="1"/>
  </w:num>
  <w:num w:numId="17" w16cid:durableId="2075471121">
    <w:abstractNumId w:val="2"/>
  </w:num>
  <w:numIdMacAtCleanup w:val="1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10"/>
  <w:proofState w:spelling="clean" w:grammar="clean"/>
  <w:attachedTemplate r:id="rId1"/>
  <w:stylePaneFormatFilter w:val="B804" w:allStyles="0" w:customStyles="0" w:latentStyles="1" w:stylesInUse="0" w:headingStyles="0" w:numberingStyles="0" w:tableStyles="0" w:directFormattingOnRuns="0" w:directFormattingOnParagraphs="0" w:directFormattingOnNumbering="0" w:directFormattingOnTables="1" w:clearFormatting="1" w:top3HeadingStyles="1" w:visibleStyles="0" w:alternateStyleNames="1"/>
  <w:stylePaneSortMethod w:val="0000"/>
  <w:defaultTabStop w:val="720"/>
  <w:characterSpacingControl w:val="doNotCompress"/>
  <w:hdrShapeDefaults>
    <o:shapedefaults v:ext="edit" spidmax="2050"/>
    <o:shapelayout v:ext="edit">
      <o:idmap v:ext="edit" data="1"/>
    </o:shapelayout>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TMS_CultureId" w:val="en-GB"/>
    <w:docVar w:name="TMS_OfficeId" w:val="Dubai"/>
    <w:docVar w:name="TMS_TEMPLATE_ID" w:val="AGREEMENT"/>
  </w:docVars>
  <w:rsids>
    <w:rsidRoot w:val="00B95336"/>
    <w:rsid w:val="0000037B"/>
    <w:rsid w:val="00003DAD"/>
    <w:rsid w:val="00004B6F"/>
    <w:rsid w:val="00010132"/>
    <w:rsid w:val="000128DF"/>
    <w:rsid w:val="0001347A"/>
    <w:rsid w:val="00014EBE"/>
    <w:rsid w:val="000175A1"/>
    <w:rsid w:val="000179D9"/>
    <w:rsid w:val="0002273B"/>
    <w:rsid w:val="0002312C"/>
    <w:rsid w:val="00023465"/>
    <w:rsid w:val="0002778C"/>
    <w:rsid w:val="00031116"/>
    <w:rsid w:val="0003420D"/>
    <w:rsid w:val="0004239F"/>
    <w:rsid w:val="0004386D"/>
    <w:rsid w:val="00043871"/>
    <w:rsid w:val="000451AB"/>
    <w:rsid w:val="0004779B"/>
    <w:rsid w:val="00047CC6"/>
    <w:rsid w:val="00051002"/>
    <w:rsid w:val="000520E8"/>
    <w:rsid w:val="0005214C"/>
    <w:rsid w:val="000558A0"/>
    <w:rsid w:val="00062BC2"/>
    <w:rsid w:val="00063248"/>
    <w:rsid w:val="00064B89"/>
    <w:rsid w:val="00071F4C"/>
    <w:rsid w:val="00081C16"/>
    <w:rsid w:val="00084C40"/>
    <w:rsid w:val="00085287"/>
    <w:rsid w:val="0009275F"/>
    <w:rsid w:val="000A03BB"/>
    <w:rsid w:val="000A0F22"/>
    <w:rsid w:val="000A19CE"/>
    <w:rsid w:val="000A1ACD"/>
    <w:rsid w:val="000A35A8"/>
    <w:rsid w:val="000A36C8"/>
    <w:rsid w:val="000B0AF1"/>
    <w:rsid w:val="000C7E74"/>
    <w:rsid w:val="000D16D2"/>
    <w:rsid w:val="000D1FB9"/>
    <w:rsid w:val="000D2415"/>
    <w:rsid w:val="000D3612"/>
    <w:rsid w:val="000D3DA9"/>
    <w:rsid w:val="000D6502"/>
    <w:rsid w:val="000E2EBE"/>
    <w:rsid w:val="000E34EF"/>
    <w:rsid w:val="000E4D65"/>
    <w:rsid w:val="000E6FA0"/>
    <w:rsid w:val="000E7ACE"/>
    <w:rsid w:val="000F11BC"/>
    <w:rsid w:val="000F124A"/>
    <w:rsid w:val="000F7BA8"/>
    <w:rsid w:val="001076DA"/>
    <w:rsid w:val="00110D63"/>
    <w:rsid w:val="0011762D"/>
    <w:rsid w:val="001178C5"/>
    <w:rsid w:val="0012438F"/>
    <w:rsid w:val="001256A3"/>
    <w:rsid w:val="00126520"/>
    <w:rsid w:val="00127662"/>
    <w:rsid w:val="001279EF"/>
    <w:rsid w:val="00132BE5"/>
    <w:rsid w:val="00141240"/>
    <w:rsid w:val="0014180B"/>
    <w:rsid w:val="0014266F"/>
    <w:rsid w:val="00146110"/>
    <w:rsid w:val="00152A99"/>
    <w:rsid w:val="0015452B"/>
    <w:rsid w:val="00154DC7"/>
    <w:rsid w:val="0016056E"/>
    <w:rsid w:val="0016372F"/>
    <w:rsid w:val="0016379B"/>
    <w:rsid w:val="001649A5"/>
    <w:rsid w:val="001754D9"/>
    <w:rsid w:val="00175E4B"/>
    <w:rsid w:val="00176940"/>
    <w:rsid w:val="00181E9C"/>
    <w:rsid w:val="001914C7"/>
    <w:rsid w:val="00192914"/>
    <w:rsid w:val="001957E1"/>
    <w:rsid w:val="00195963"/>
    <w:rsid w:val="00197A41"/>
    <w:rsid w:val="001B2F85"/>
    <w:rsid w:val="001B3E13"/>
    <w:rsid w:val="001B6287"/>
    <w:rsid w:val="001B663E"/>
    <w:rsid w:val="001B72D6"/>
    <w:rsid w:val="001C51B2"/>
    <w:rsid w:val="001D0D06"/>
    <w:rsid w:val="001D101D"/>
    <w:rsid w:val="001D1659"/>
    <w:rsid w:val="001E1B2C"/>
    <w:rsid w:val="001E1B56"/>
    <w:rsid w:val="001E71EE"/>
    <w:rsid w:val="001F242B"/>
    <w:rsid w:val="001F2465"/>
    <w:rsid w:val="001F301D"/>
    <w:rsid w:val="001F39A3"/>
    <w:rsid w:val="001F6CF7"/>
    <w:rsid w:val="0020171E"/>
    <w:rsid w:val="00203B5C"/>
    <w:rsid w:val="00205D08"/>
    <w:rsid w:val="002064B6"/>
    <w:rsid w:val="002115D4"/>
    <w:rsid w:val="002142D7"/>
    <w:rsid w:val="002153F1"/>
    <w:rsid w:val="002154A8"/>
    <w:rsid w:val="00221CCF"/>
    <w:rsid w:val="0022388F"/>
    <w:rsid w:val="00231089"/>
    <w:rsid w:val="00240549"/>
    <w:rsid w:val="00241A69"/>
    <w:rsid w:val="00250395"/>
    <w:rsid w:val="00251DEF"/>
    <w:rsid w:val="002521F3"/>
    <w:rsid w:val="00253B90"/>
    <w:rsid w:val="00254A1C"/>
    <w:rsid w:val="0025511A"/>
    <w:rsid w:val="0025676F"/>
    <w:rsid w:val="0026372C"/>
    <w:rsid w:val="00267622"/>
    <w:rsid w:val="00273073"/>
    <w:rsid w:val="00273BA1"/>
    <w:rsid w:val="00275FF3"/>
    <w:rsid w:val="00282EBC"/>
    <w:rsid w:val="00295A39"/>
    <w:rsid w:val="002975B7"/>
    <w:rsid w:val="002A04C1"/>
    <w:rsid w:val="002A5913"/>
    <w:rsid w:val="002C4E15"/>
    <w:rsid w:val="002D16C9"/>
    <w:rsid w:val="002D1F2D"/>
    <w:rsid w:val="002D2B29"/>
    <w:rsid w:val="002D3C8B"/>
    <w:rsid w:val="002D3E0C"/>
    <w:rsid w:val="002D43F0"/>
    <w:rsid w:val="002D7CA9"/>
    <w:rsid w:val="002E5887"/>
    <w:rsid w:val="002E718E"/>
    <w:rsid w:val="002F07E5"/>
    <w:rsid w:val="003007EA"/>
    <w:rsid w:val="00301DDE"/>
    <w:rsid w:val="00302F28"/>
    <w:rsid w:val="00310C12"/>
    <w:rsid w:val="00316166"/>
    <w:rsid w:val="00324858"/>
    <w:rsid w:val="0032670A"/>
    <w:rsid w:val="00335E47"/>
    <w:rsid w:val="00341511"/>
    <w:rsid w:val="00343509"/>
    <w:rsid w:val="0034773F"/>
    <w:rsid w:val="00352648"/>
    <w:rsid w:val="00354FD0"/>
    <w:rsid w:val="00356A01"/>
    <w:rsid w:val="00356D2A"/>
    <w:rsid w:val="003576E8"/>
    <w:rsid w:val="00357E7B"/>
    <w:rsid w:val="00361064"/>
    <w:rsid w:val="003650F8"/>
    <w:rsid w:val="00366FD3"/>
    <w:rsid w:val="003674B1"/>
    <w:rsid w:val="0037059C"/>
    <w:rsid w:val="003814E4"/>
    <w:rsid w:val="00381F0A"/>
    <w:rsid w:val="00383576"/>
    <w:rsid w:val="00392572"/>
    <w:rsid w:val="003A3064"/>
    <w:rsid w:val="003A7FE7"/>
    <w:rsid w:val="003B1D5C"/>
    <w:rsid w:val="003B2905"/>
    <w:rsid w:val="003B4339"/>
    <w:rsid w:val="003C5B2F"/>
    <w:rsid w:val="003C7973"/>
    <w:rsid w:val="003D2E98"/>
    <w:rsid w:val="003D444C"/>
    <w:rsid w:val="003D6DF6"/>
    <w:rsid w:val="003E014C"/>
    <w:rsid w:val="003E11EB"/>
    <w:rsid w:val="003E22F1"/>
    <w:rsid w:val="003E3758"/>
    <w:rsid w:val="003E5D50"/>
    <w:rsid w:val="003E7832"/>
    <w:rsid w:val="003F0E5F"/>
    <w:rsid w:val="003F28BB"/>
    <w:rsid w:val="003F3057"/>
    <w:rsid w:val="003F5806"/>
    <w:rsid w:val="003F5A61"/>
    <w:rsid w:val="003F6DAB"/>
    <w:rsid w:val="003F77E1"/>
    <w:rsid w:val="004017C9"/>
    <w:rsid w:val="00405FB9"/>
    <w:rsid w:val="0040671A"/>
    <w:rsid w:val="004074BA"/>
    <w:rsid w:val="00410B83"/>
    <w:rsid w:val="00411DD5"/>
    <w:rsid w:val="00412051"/>
    <w:rsid w:val="004201D6"/>
    <w:rsid w:val="00423E48"/>
    <w:rsid w:val="0042453B"/>
    <w:rsid w:val="00425C59"/>
    <w:rsid w:val="00426B86"/>
    <w:rsid w:val="00431E7A"/>
    <w:rsid w:val="00433269"/>
    <w:rsid w:val="0045064D"/>
    <w:rsid w:val="00460234"/>
    <w:rsid w:val="004607C3"/>
    <w:rsid w:val="004616E0"/>
    <w:rsid w:val="00461D3D"/>
    <w:rsid w:val="00462C67"/>
    <w:rsid w:val="004630A2"/>
    <w:rsid w:val="00467782"/>
    <w:rsid w:val="00470C57"/>
    <w:rsid w:val="0049112C"/>
    <w:rsid w:val="00491EDE"/>
    <w:rsid w:val="00494F48"/>
    <w:rsid w:val="004A2778"/>
    <w:rsid w:val="004B005D"/>
    <w:rsid w:val="004C75D5"/>
    <w:rsid w:val="004C75FF"/>
    <w:rsid w:val="004D305E"/>
    <w:rsid w:val="004D78FD"/>
    <w:rsid w:val="004E1906"/>
    <w:rsid w:val="004F0B75"/>
    <w:rsid w:val="004F1C69"/>
    <w:rsid w:val="004F479D"/>
    <w:rsid w:val="004F5FD0"/>
    <w:rsid w:val="004F7064"/>
    <w:rsid w:val="004F73FD"/>
    <w:rsid w:val="004F7F82"/>
    <w:rsid w:val="00501B87"/>
    <w:rsid w:val="0050335F"/>
    <w:rsid w:val="00510279"/>
    <w:rsid w:val="005118A9"/>
    <w:rsid w:val="00511C95"/>
    <w:rsid w:val="00514B45"/>
    <w:rsid w:val="00517BDD"/>
    <w:rsid w:val="005205D0"/>
    <w:rsid w:val="00520A34"/>
    <w:rsid w:val="00525B83"/>
    <w:rsid w:val="00530164"/>
    <w:rsid w:val="005304FF"/>
    <w:rsid w:val="005343C0"/>
    <w:rsid w:val="00534A11"/>
    <w:rsid w:val="00537431"/>
    <w:rsid w:val="0053780F"/>
    <w:rsid w:val="0054151A"/>
    <w:rsid w:val="00546266"/>
    <w:rsid w:val="00550980"/>
    <w:rsid w:val="00550DD3"/>
    <w:rsid w:val="00550E45"/>
    <w:rsid w:val="00551214"/>
    <w:rsid w:val="005533B0"/>
    <w:rsid w:val="00561389"/>
    <w:rsid w:val="0057237B"/>
    <w:rsid w:val="0057372D"/>
    <w:rsid w:val="00574532"/>
    <w:rsid w:val="0057500F"/>
    <w:rsid w:val="00576A87"/>
    <w:rsid w:val="005817C8"/>
    <w:rsid w:val="0058395E"/>
    <w:rsid w:val="005854F5"/>
    <w:rsid w:val="00590034"/>
    <w:rsid w:val="0059175F"/>
    <w:rsid w:val="005944F4"/>
    <w:rsid w:val="005A42D3"/>
    <w:rsid w:val="005A64AB"/>
    <w:rsid w:val="005A6A83"/>
    <w:rsid w:val="005A7772"/>
    <w:rsid w:val="005B3B16"/>
    <w:rsid w:val="005B4A80"/>
    <w:rsid w:val="005B5E66"/>
    <w:rsid w:val="005B7FF8"/>
    <w:rsid w:val="005C49D8"/>
    <w:rsid w:val="005C7D0B"/>
    <w:rsid w:val="005D06B1"/>
    <w:rsid w:val="005D1D83"/>
    <w:rsid w:val="005D28D0"/>
    <w:rsid w:val="005D57F9"/>
    <w:rsid w:val="005D66CF"/>
    <w:rsid w:val="005D6A72"/>
    <w:rsid w:val="005E0CBA"/>
    <w:rsid w:val="005E27D3"/>
    <w:rsid w:val="005E424C"/>
    <w:rsid w:val="005E5517"/>
    <w:rsid w:val="005E62A1"/>
    <w:rsid w:val="005F10D1"/>
    <w:rsid w:val="006002B6"/>
    <w:rsid w:val="00600EAF"/>
    <w:rsid w:val="006011BC"/>
    <w:rsid w:val="006035E5"/>
    <w:rsid w:val="00604555"/>
    <w:rsid w:val="00606572"/>
    <w:rsid w:val="00610E5F"/>
    <w:rsid w:val="00615A5E"/>
    <w:rsid w:val="0062249B"/>
    <w:rsid w:val="00622D8D"/>
    <w:rsid w:val="00630558"/>
    <w:rsid w:val="00632841"/>
    <w:rsid w:val="0064323D"/>
    <w:rsid w:val="00643B5F"/>
    <w:rsid w:val="0064414C"/>
    <w:rsid w:val="00652C6B"/>
    <w:rsid w:val="006572E3"/>
    <w:rsid w:val="006636B9"/>
    <w:rsid w:val="006645E7"/>
    <w:rsid w:val="0066731B"/>
    <w:rsid w:val="006708B1"/>
    <w:rsid w:val="0067136B"/>
    <w:rsid w:val="0067216A"/>
    <w:rsid w:val="00677C64"/>
    <w:rsid w:val="00682814"/>
    <w:rsid w:val="006877DB"/>
    <w:rsid w:val="006909EA"/>
    <w:rsid w:val="00693789"/>
    <w:rsid w:val="006A1A3C"/>
    <w:rsid w:val="006A2C57"/>
    <w:rsid w:val="006A2FE0"/>
    <w:rsid w:val="006A4761"/>
    <w:rsid w:val="006A4C9A"/>
    <w:rsid w:val="006B2680"/>
    <w:rsid w:val="006C079F"/>
    <w:rsid w:val="006C1A24"/>
    <w:rsid w:val="006C308A"/>
    <w:rsid w:val="006C4419"/>
    <w:rsid w:val="006C6E7F"/>
    <w:rsid w:val="006D048D"/>
    <w:rsid w:val="006D20BC"/>
    <w:rsid w:val="006E36DD"/>
    <w:rsid w:val="006E6169"/>
    <w:rsid w:val="006F4AE5"/>
    <w:rsid w:val="006F7052"/>
    <w:rsid w:val="0070043F"/>
    <w:rsid w:val="00701FC5"/>
    <w:rsid w:val="00703ED9"/>
    <w:rsid w:val="00712445"/>
    <w:rsid w:val="00720C28"/>
    <w:rsid w:val="0072341B"/>
    <w:rsid w:val="007325A5"/>
    <w:rsid w:val="0073598E"/>
    <w:rsid w:val="00740F96"/>
    <w:rsid w:val="00745850"/>
    <w:rsid w:val="00750AF6"/>
    <w:rsid w:val="007512E2"/>
    <w:rsid w:val="0075392B"/>
    <w:rsid w:val="007547EF"/>
    <w:rsid w:val="0075491E"/>
    <w:rsid w:val="007565C2"/>
    <w:rsid w:val="00756D4C"/>
    <w:rsid w:val="00761E93"/>
    <w:rsid w:val="0076506C"/>
    <w:rsid w:val="007700B9"/>
    <w:rsid w:val="00777762"/>
    <w:rsid w:val="00780484"/>
    <w:rsid w:val="00780AE6"/>
    <w:rsid w:val="007947A8"/>
    <w:rsid w:val="00795BD9"/>
    <w:rsid w:val="00796FC3"/>
    <w:rsid w:val="007A4324"/>
    <w:rsid w:val="007B2314"/>
    <w:rsid w:val="007B3A8D"/>
    <w:rsid w:val="007B4FD1"/>
    <w:rsid w:val="007B61E4"/>
    <w:rsid w:val="007B6785"/>
    <w:rsid w:val="007B67E1"/>
    <w:rsid w:val="007B7049"/>
    <w:rsid w:val="007C0040"/>
    <w:rsid w:val="007C0264"/>
    <w:rsid w:val="007C4A0E"/>
    <w:rsid w:val="007D039E"/>
    <w:rsid w:val="007D3041"/>
    <w:rsid w:val="007D3BD3"/>
    <w:rsid w:val="007E2377"/>
    <w:rsid w:val="007E4F82"/>
    <w:rsid w:val="007E6815"/>
    <w:rsid w:val="007F292F"/>
    <w:rsid w:val="007F3D0A"/>
    <w:rsid w:val="007F7792"/>
    <w:rsid w:val="00802760"/>
    <w:rsid w:val="00805B81"/>
    <w:rsid w:val="00806A3B"/>
    <w:rsid w:val="0081096B"/>
    <w:rsid w:val="008149D0"/>
    <w:rsid w:val="00816003"/>
    <w:rsid w:val="008161D9"/>
    <w:rsid w:val="00821BEB"/>
    <w:rsid w:val="0083039C"/>
    <w:rsid w:val="00836572"/>
    <w:rsid w:val="00837CC6"/>
    <w:rsid w:val="00840150"/>
    <w:rsid w:val="008416D7"/>
    <w:rsid w:val="00843645"/>
    <w:rsid w:val="00855328"/>
    <w:rsid w:val="00857D8C"/>
    <w:rsid w:val="00864A9B"/>
    <w:rsid w:val="0087141F"/>
    <w:rsid w:val="00871FBD"/>
    <w:rsid w:val="008725D2"/>
    <w:rsid w:val="00873C55"/>
    <w:rsid w:val="008747FE"/>
    <w:rsid w:val="0087689C"/>
    <w:rsid w:val="0088151C"/>
    <w:rsid w:val="00884969"/>
    <w:rsid w:val="008855F9"/>
    <w:rsid w:val="008873FB"/>
    <w:rsid w:val="00891141"/>
    <w:rsid w:val="00891607"/>
    <w:rsid w:val="008937D9"/>
    <w:rsid w:val="00893EAA"/>
    <w:rsid w:val="00895300"/>
    <w:rsid w:val="00896D9A"/>
    <w:rsid w:val="00897C3C"/>
    <w:rsid w:val="008A1ADE"/>
    <w:rsid w:val="008A4ACD"/>
    <w:rsid w:val="008A4D32"/>
    <w:rsid w:val="008A668A"/>
    <w:rsid w:val="008A6E76"/>
    <w:rsid w:val="008B3C8F"/>
    <w:rsid w:val="008B6A31"/>
    <w:rsid w:val="008C034D"/>
    <w:rsid w:val="008C4C93"/>
    <w:rsid w:val="008D41D3"/>
    <w:rsid w:val="008D6D15"/>
    <w:rsid w:val="008E505B"/>
    <w:rsid w:val="008F1213"/>
    <w:rsid w:val="008F2BBF"/>
    <w:rsid w:val="008F2DB0"/>
    <w:rsid w:val="008F3E50"/>
    <w:rsid w:val="008F76D6"/>
    <w:rsid w:val="008F7AA4"/>
    <w:rsid w:val="009005CA"/>
    <w:rsid w:val="00903647"/>
    <w:rsid w:val="00905DE7"/>
    <w:rsid w:val="009071AC"/>
    <w:rsid w:val="00916331"/>
    <w:rsid w:val="009237C3"/>
    <w:rsid w:val="0092582E"/>
    <w:rsid w:val="009305F5"/>
    <w:rsid w:val="00930FD7"/>
    <w:rsid w:val="00931B73"/>
    <w:rsid w:val="009371F5"/>
    <w:rsid w:val="00940711"/>
    <w:rsid w:val="0094217A"/>
    <w:rsid w:val="00945159"/>
    <w:rsid w:val="009467D2"/>
    <w:rsid w:val="00953ADB"/>
    <w:rsid w:val="00955341"/>
    <w:rsid w:val="009566F8"/>
    <w:rsid w:val="009626FD"/>
    <w:rsid w:val="00967C58"/>
    <w:rsid w:val="00971E69"/>
    <w:rsid w:val="00972976"/>
    <w:rsid w:val="00977947"/>
    <w:rsid w:val="00982913"/>
    <w:rsid w:val="009829EA"/>
    <w:rsid w:val="00986AEA"/>
    <w:rsid w:val="00991368"/>
    <w:rsid w:val="009A3BD0"/>
    <w:rsid w:val="009A3D21"/>
    <w:rsid w:val="009B1665"/>
    <w:rsid w:val="009B50AD"/>
    <w:rsid w:val="009B5A82"/>
    <w:rsid w:val="009B7C71"/>
    <w:rsid w:val="009C10BF"/>
    <w:rsid w:val="009C1443"/>
    <w:rsid w:val="009C1EE7"/>
    <w:rsid w:val="009C5CE5"/>
    <w:rsid w:val="009C6FF4"/>
    <w:rsid w:val="009D2455"/>
    <w:rsid w:val="009D30A7"/>
    <w:rsid w:val="009D3F62"/>
    <w:rsid w:val="009E2F1D"/>
    <w:rsid w:val="009E30F0"/>
    <w:rsid w:val="009F007D"/>
    <w:rsid w:val="009F0EA7"/>
    <w:rsid w:val="009F2E7B"/>
    <w:rsid w:val="009F51E3"/>
    <w:rsid w:val="009F5866"/>
    <w:rsid w:val="00A00009"/>
    <w:rsid w:val="00A02FED"/>
    <w:rsid w:val="00A03C1C"/>
    <w:rsid w:val="00A06015"/>
    <w:rsid w:val="00A10B86"/>
    <w:rsid w:val="00A1123B"/>
    <w:rsid w:val="00A13130"/>
    <w:rsid w:val="00A154DE"/>
    <w:rsid w:val="00A2088C"/>
    <w:rsid w:val="00A22452"/>
    <w:rsid w:val="00A23459"/>
    <w:rsid w:val="00A27A0B"/>
    <w:rsid w:val="00A30BFD"/>
    <w:rsid w:val="00A35276"/>
    <w:rsid w:val="00A40432"/>
    <w:rsid w:val="00A42A2C"/>
    <w:rsid w:val="00A458BE"/>
    <w:rsid w:val="00A46934"/>
    <w:rsid w:val="00A46A0E"/>
    <w:rsid w:val="00A50DEC"/>
    <w:rsid w:val="00A60FE5"/>
    <w:rsid w:val="00A64198"/>
    <w:rsid w:val="00A646A7"/>
    <w:rsid w:val="00A752E1"/>
    <w:rsid w:val="00A755C3"/>
    <w:rsid w:val="00A76074"/>
    <w:rsid w:val="00A820ED"/>
    <w:rsid w:val="00A91261"/>
    <w:rsid w:val="00A954AB"/>
    <w:rsid w:val="00AA04BB"/>
    <w:rsid w:val="00AB186E"/>
    <w:rsid w:val="00AB2408"/>
    <w:rsid w:val="00AB3760"/>
    <w:rsid w:val="00AB78D2"/>
    <w:rsid w:val="00AC26EC"/>
    <w:rsid w:val="00AC4423"/>
    <w:rsid w:val="00AC5C69"/>
    <w:rsid w:val="00AD1002"/>
    <w:rsid w:val="00AD3C9A"/>
    <w:rsid w:val="00AE0DE6"/>
    <w:rsid w:val="00AE331A"/>
    <w:rsid w:val="00AE6F6F"/>
    <w:rsid w:val="00AE7D54"/>
    <w:rsid w:val="00B01583"/>
    <w:rsid w:val="00B036A1"/>
    <w:rsid w:val="00B03BF0"/>
    <w:rsid w:val="00B0522D"/>
    <w:rsid w:val="00B068CB"/>
    <w:rsid w:val="00B07E55"/>
    <w:rsid w:val="00B117D3"/>
    <w:rsid w:val="00B156A8"/>
    <w:rsid w:val="00B15708"/>
    <w:rsid w:val="00B17531"/>
    <w:rsid w:val="00B317B5"/>
    <w:rsid w:val="00B36C2B"/>
    <w:rsid w:val="00B40A3C"/>
    <w:rsid w:val="00B426E0"/>
    <w:rsid w:val="00B46ECB"/>
    <w:rsid w:val="00B51CBE"/>
    <w:rsid w:val="00B54509"/>
    <w:rsid w:val="00B61133"/>
    <w:rsid w:val="00B61E0D"/>
    <w:rsid w:val="00B62641"/>
    <w:rsid w:val="00B62D0E"/>
    <w:rsid w:val="00B63DCA"/>
    <w:rsid w:val="00B65E0E"/>
    <w:rsid w:val="00B66563"/>
    <w:rsid w:val="00B66942"/>
    <w:rsid w:val="00B72D6B"/>
    <w:rsid w:val="00B764D6"/>
    <w:rsid w:val="00B76A50"/>
    <w:rsid w:val="00B76EA5"/>
    <w:rsid w:val="00B808B1"/>
    <w:rsid w:val="00B8090B"/>
    <w:rsid w:val="00B82AFB"/>
    <w:rsid w:val="00B90E96"/>
    <w:rsid w:val="00B91EE7"/>
    <w:rsid w:val="00B925A2"/>
    <w:rsid w:val="00B9352C"/>
    <w:rsid w:val="00B95336"/>
    <w:rsid w:val="00B95E92"/>
    <w:rsid w:val="00B97CA8"/>
    <w:rsid w:val="00BA46EE"/>
    <w:rsid w:val="00BA5901"/>
    <w:rsid w:val="00BB01DB"/>
    <w:rsid w:val="00BB3440"/>
    <w:rsid w:val="00BB4475"/>
    <w:rsid w:val="00BB4C9C"/>
    <w:rsid w:val="00BB5637"/>
    <w:rsid w:val="00BB5B6D"/>
    <w:rsid w:val="00BB6E7E"/>
    <w:rsid w:val="00BC019E"/>
    <w:rsid w:val="00BC10A2"/>
    <w:rsid w:val="00BC2AA5"/>
    <w:rsid w:val="00BC3670"/>
    <w:rsid w:val="00BC3BA5"/>
    <w:rsid w:val="00BC7DE9"/>
    <w:rsid w:val="00BD0460"/>
    <w:rsid w:val="00BD2F7A"/>
    <w:rsid w:val="00BD446B"/>
    <w:rsid w:val="00BD5F83"/>
    <w:rsid w:val="00BE3780"/>
    <w:rsid w:val="00BF0AFA"/>
    <w:rsid w:val="00C007F3"/>
    <w:rsid w:val="00C045FD"/>
    <w:rsid w:val="00C07128"/>
    <w:rsid w:val="00C079F5"/>
    <w:rsid w:val="00C17FA6"/>
    <w:rsid w:val="00C17FB8"/>
    <w:rsid w:val="00C226C1"/>
    <w:rsid w:val="00C231DC"/>
    <w:rsid w:val="00C3418C"/>
    <w:rsid w:val="00C41428"/>
    <w:rsid w:val="00C41702"/>
    <w:rsid w:val="00C4254A"/>
    <w:rsid w:val="00C43A40"/>
    <w:rsid w:val="00C44FEA"/>
    <w:rsid w:val="00C501B2"/>
    <w:rsid w:val="00C65AF6"/>
    <w:rsid w:val="00C66997"/>
    <w:rsid w:val="00C66C97"/>
    <w:rsid w:val="00C76AFD"/>
    <w:rsid w:val="00C837FD"/>
    <w:rsid w:val="00C93653"/>
    <w:rsid w:val="00CB09DC"/>
    <w:rsid w:val="00CB3076"/>
    <w:rsid w:val="00CB4E2A"/>
    <w:rsid w:val="00CB6ABB"/>
    <w:rsid w:val="00CB7735"/>
    <w:rsid w:val="00CC1F48"/>
    <w:rsid w:val="00CC42E7"/>
    <w:rsid w:val="00CC5437"/>
    <w:rsid w:val="00CD21CF"/>
    <w:rsid w:val="00CD22B0"/>
    <w:rsid w:val="00CD68BF"/>
    <w:rsid w:val="00CD7A0D"/>
    <w:rsid w:val="00CE3833"/>
    <w:rsid w:val="00CE3BBC"/>
    <w:rsid w:val="00CE4878"/>
    <w:rsid w:val="00CE664F"/>
    <w:rsid w:val="00CF481E"/>
    <w:rsid w:val="00D018A2"/>
    <w:rsid w:val="00D02ED9"/>
    <w:rsid w:val="00D046D5"/>
    <w:rsid w:val="00D05DC3"/>
    <w:rsid w:val="00D11A36"/>
    <w:rsid w:val="00D12633"/>
    <w:rsid w:val="00D139FD"/>
    <w:rsid w:val="00D14AF4"/>
    <w:rsid w:val="00D16AE8"/>
    <w:rsid w:val="00D175CB"/>
    <w:rsid w:val="00D17633"/>
    <w:rsid w:val="00D208AE"/>
    <w:rsid w:val="00D21457"/>
    <w:rsid w:val="00D21D53"/>
    <w:rsid w:val="00D24708"/>
    <w:rsid w:val="00D30EBA"/>
    <w:rsid w:val="00D335E0"/>
    <w:rsid w:val="00D35E4A"/>
    <w:rsid w:val="00D41C02"/>
    <w:rsid w:val="00D4557D"/>
    <w:rsid w:val="00D522F1"/>
    <w:rsid w:val="00D52861"/>
    <w:rsid w:val="00D53F50"/>
    <w:rsid w:val="00D54FAA"/>
    <w:rsid w:val="00D55EF5"/>
    <w:rsid w:val="00D628FE"/>
    <w:rsid w:val="00D6482A"/>
    <w:rsid w:val="00D7025E"/>
    <w:rsid w:val="00D816F4"/>
    <w:rsid w:val="00D82F88"/>
    <w:rsid w:val="00D833B4"/>
    <w:rsid w:val="00D8484B"/>
    <w:rsid w:val="00D87864"/>
    <w:rsid w:val="00D942EC"/>
    <w:rsid w:val="00D9663C"/>
    <w:rsid w:val="00DA7186"/>
    <w:rsid w:val="00DA7519"/>
    <w:rsid w:val="00DA762B"/>
    <w:rsid w:val="00DA7B22"/>
    <w:rsid w:val="00DB0522"/>
    <w:rsid w:val="00DB05AF"/>
    <w:rsid w:val="00DB5DBF"/>
    <w:rsid w:val="00DB6C6E"/>
    <w:rsid w:val="00DB7B05"/>
    <w:rsid w:val="00DB7EB4"/>
    <w:rsid w:val="00DC0106"/>
    <w:rsid w:val="00DC09D5"/>
    <w:rsid w:val="00DC4E62"/>
    <w:rsid w:val="00DE07FA"/>
    <w:rsid w:val="00DE17E0"/>
    <w:rsid w:val="00DE19DB"/>
    <w:rsid w:val="00DE4A9F"/>
    <w:rsid w:val="00DF119F"/>
    <w:rsid w:val="00DF4070"/>
    <w:rsid w:val="00DF71CB"/>
    <w:rsid w:val="00E004F3"/>
    <w:rsid w:val="00E03200"/>
    <w:rsid w:val="00E04274"/>
    <w:rsid w:val="00E05663"/>
    <w:rsid w:val="00E07042"/>
    <w:rsid w:val="00E105F5"/>
    <w:rsid w:val="00E15F6B"/>
    <w:rsid w:val="00E162BB"/>
    <w:rsid w:val="00E20320"/>
    <w:rsid w:val="00E25963"/>
    <w:rsid w:val="00E32103"/>
    <w:rsid w:val="00E34D14"/>
    <w:rsid w:val="00E34E6C"/>
    <w:rsid w:val="00E35FFC"/>
    <w:rsid w:val="00E44E72"/>
    <w:rsid w:val="00E45CC0"/>
    <w:rsid w:val="00E477C7"/>
    <w:rsid w:val="00E47B26"/>
    <w:rsid w:val="00E577E7"/>
    <w:rsid w:val="00E62DB6"/>
    <w:rsid w:val="00E6348E"/>
    <w:rsid w:val="00E67038"/>
    <w:rsid w:val="00E67085"/>
    <w:rsid w:val="00E678D0"/>
    <w:rsid w:val="00E71EC7"/>
    <w:rsid w:val="00E721E1"/>
    <w:rsid w:val="00E779BE"/>
    <w:rsid w:val="00E864B7"/>
    <w:rsid w:val="00E877B0"/>
    <w:rsid w:val="00E87CD1"/>
    <w:rsid w:val="00E9042B"/>
    <w:rsid w:val="00E925EF"/>
    <w:rsid w:val="00E94EBF"/>
    <w:rsid w:val="00E9613C"/>
    <w:rsid w:val="00E9673A"/>
    <w:rsid w:val="00E96A71"/>
    <w:rsid w:val="00E97A5E"/>
    <w:rsid w:val="00EA2093"/>
    <w:rsid w:val="00EA24A0"/>
    <w:rsid w:val="00EA650C"/>
    <w:rsid w:val="00EA7300"/>
    <w:rsid w:val="00EB18DB"/>
    <w:rsid w:val="00EB2CDB"/>
    <w:rsid w:val="00EC11E1"/>
    <w:rsid w:val="00EC6545"/>
    <w:rsid w:val="00EC7768"/>
    <w:rsid w:val="00ED0742"/>
    <w:rsid w:val="00ED1A32"/>
    <w:rsid w:val="00ED3AEC"/>
    <w:rsid w:val="00ED3C6F"/>
    <w:rsid w:val="00EE133C"/>
    <w:rsid w:val="00EE1590"/>
    <w:rsid w:val="00EE3987"/>
    <w:rsid w:val="00EE3CF5"/>
    <w:rsid w:val="00EE4055"/>
    <w:rsid w:val="00EE4853"/>
    <w:rsid w:val="00EF009F"/>
    <w:rsid w:val="00EF156B"/>
    <w:rsid w:val="00EF2057"/>
    <w:rsid w:val="00EF728B"/>
    <w:rsid w:val="00F04101"/>
    <w:rsid w:val="00F05390"/>
    <w:rsid w:val="00F06494"/>
    <w:rsid w:val="00F0733F"/>
    <w:rsid w:val="00F14B29"/>
    <w:rsid w:val="00F24450"/>
    <w:rsid w:val="00F25216"/>
    <w:rsid w:val="00F26FA9"/>
    <w:rsid w:val="00F27E36"/>
    <w:rsid w:val="00F32594"/>
    <w:rsid w:val="00F439D2"/>
    <w:rsid w:val="00F46A80"/>
    <w:rsid w:val="00F50C96"/>
    <w:rsid w:val="00F51ECC"/>
    <w:rsid w:val="00F5266E"/>
    <w:rsid w:val="00F55269"/>
    <w:rsid w:val="00F70A1F"/>
    <w:rsid w:val="00F74020"/>
    <w:rsid w:val="00F77271"/>
    <w:rsid w:val="00F80A38"/>
    <w:rsid w:val="00F86564"/>
    <w:rsid w:val="00F93C54"/>
    <w:rsid w:val="00F9553A"/>
    <w:rsid w:val="00F97644"/>
    <w:rsid w:val="00FA044A"/>
    <w:rsid w:val="00FA271E"/>
    <w:rsid w:val="00FA2BCE"/>
    <w:rsid w:val="00FA2FFF"/>
    <w:rsid w:val="00FA3D8D"/>
    <w:rsid w:val="00FA7031"/>
    <w:rsid w:val="00FB3A4A"/>
    <w:rsid w:val="00FB4183"/>
    <w:rsid w:val="00FC48A4"/>
    <w:rsid w:val="00FC5475"/>
    <w:rsid w:val="00FC6DAB"/>
    <w:rsid w:val="00FD1981"/>
    <w:rsid w:val="00FD50BA"/>
    <w:rsid w:val="00FE13FE"/>
    <w:rsid w:val="00FE1FBC"/>
    <w:rsid w:val="00FF270F"/>
    <w:rsid w:val="00FF38C7"/>
    <w:rsid w:val="00FF60E1"/>
  </w:rsids>
  <m:mathPr>
    <m:mathFont m:val="Cambria Math"/>
    <m:brkBin m:val="before"/>
    <m:brkBinSub m:val="--"/>
    <m:smallFrac m:val="0"/>
    <m:dispDef/>
    <m:lMargin m:val="0"/>
    <m:rMargin m:val="0"/>
    <m:defJc m:val="centerGroup"/>
    <m:wrapIndent m:val="1440"/>
    <m:intLim m:val="subSup"/>
    <m:naryLim m:val="undOvr"/>
  </m:mathPr>
  <w:themeFontLang w:val="en-GB"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3064F9CD"/>
  <w14:defaultImageDpi w14:val="32767"/>
  <w15:docId w15:val="{785316D2-BCC4-4D20-8CEB-C9F26F0C5F42}"/>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Georgia" w:eastAsiaTheme="minorHAnsi" w:hAnsi="Georgia" w:cs="Times New Roman"/>
        <w:lang w:val="en-GB" w:eastAsia="en-US" w:bidi="ar-SA"/>
      </w:rPr>
    </w:rPrDefault>
    <w:pPrDefault/>
  </w:docDefaults>
  <w:latentStyles w:defLockedState="0" w:defUIPriority="99" w:defSemiHidden="0" w:defUnhideWhenUsed="0" w:defQFormat="0" w:count="376">
    <w:lsdException w:name="Normal" w:uiPriority="0" w:qFormat="1"/>
    <w:lsdException w:name="heading 1" w:semiHidden="1" w:qFormat="1"/>
    <w:lsdException w:name="heading 2" w:semiHidden="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lsdException w:name="toa heading" w:semiHidden="1" w:unhideWhenUsed="1"/>
    <w:lsdException w:name="List" w:semiHidden="1" w:unhideWhenUsed="1"/>
    <w:lsdException w:name="List Bullet" w:semiHidden="1"/>
    <w:lsdException w:name="List Number" w:semiHidden="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lsdException w:name="List Continue 4" w:semiHidden="1"/>
    <w:lsdException w:name="List Continue 5" w:semiHidden="1"/>
    <w:lsdException w:name="Message Header" w:semiHidden="1"/>
    <w:lsdException w:name="Subtitle"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qFormat="1"/>
    <w:lsdException w:name="Quote" w:qFormat="1"/>
    <w:lsdException w:name="Intense Quote"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qFormat="1"/>
    <w:lsdException w:name="Intense Emphasis" w:qFormat="1"/>
    <w:lsdException w:name="Subtle Reference" w:qFormat="1"/>
    <w:lsdException w:name="Intense Reference" w:semiHidden="1" w:qFormat="1"/>
    <w:lsdException w:name="Book Title" w:semiHidden="1" w:qFormat="1"/>
    <w:lsdException w:name="Bibliography" w:semiHidden="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uiPriority w:val="99"/>
    <w:qFormat/>
    <w:rsid w:val="00195963"/>
  </w:style>
  <w:style w:type="paragraph" w:styleId="Heading1">
    <w:name w:val="heading 1"/>
    <w:basedOn w:val="Normal"/>
    <w:next w:val="Normal"/>
    <w:link w:val="Heading1Char"/>
    <w:uiPriority w:val="99"/>
    <w:semiHidden/>
    <w:qFormat/>
    <w:rsid w:val="0016372F"/>
    <w:pPr>
      <w:keepNext/>
      <w:keepLines/>
      <w:spacing w:before="480"/>
      <w:outlineLvl w:val="0"/>
    </w:pPr>
    <w:rPr>
      <w:rFonts w:asciiTheme="majorHAnsi" w:eastAsiaTheme="majorEastAsia" w:hAnsiTheme="majorHAnsi" w:cstheme="majorBidi"/>
      <w:b/>
      <w:bCs/>
      <w:color w:val="365F91" w:themeColor="accent1" w:themeShade="BF"/>
      <w:sz w:val="28"/>
      <w:szCs w:val="2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numbering" w:customStyle="1" w:styleId="NumberingMain">
    <w:name w:val="Numbering Main"/>
    <w:uiPriority w:val="99"/>
    <w:rsid w:val="00BF0AFA"/>
    <w:pPr>
      <w:numPr>
        <w:numId w:val="6"/>
      </w:numPr>
    </w:pPr>
  </w:style>
  <w:style w:type="paragraph" w:customStyle="1" w:styleId="BBHeading1Lower">
    <w:name w:val="B&amp;B Heading 1 (Lower)"/>
    <w:basedOn w:val="BBHeading1"/>
    <w:next w:val="BBBodyTextIndent1"/>
    <w:uiPriority w:val="9"/>
    <w:rsid w:val="00B76EA5"/>
    <w:rPr>
      <w:caps w:val="0"/>
    </w:rPr>
  </w:style>
  <w:style w:type="paragraph" w:customStyle="1" w:styleId="BBHeading2">
    <w:name w:val="B&amp;B Heading 2"/>
    <w:basedOn w:val="BBClause2"/>
    <w:next w:val="BBBodyTextIndent2"/>
    <w:uiPriority w:val="9"/>
    <w:qFormat/>
    <w:rsid w:val="001D101D"/>
    <w:pPr>
      <w:keepNext/>
      <w:outlineLvl w:val="1"/>
    </w:pPr>
    <w:rPr>
      <w:b/>
    </w:rPr>
  </w:style>
  <w:style w:type="paragraph" w:styleId="Header">
    <w:name w:val="header"/>
    <w:aliases w:val="B&amp;B Header"/>
    <w:basedOn w:val="Normal"/>
    <w:link w:val="HeaderChar"/>
    <w:uiPriority w:val="99"/>
    <w:rsid w:val="00B8090B"/>
    <w:pPr>
      <w:tabs>
        <w:tab w:val="center" w:pos="4513"/>
        <w:tab w:val="right" w:pos="9026"/>
      </w:tabs>
      <w:jc w:val="both"/>
    </w:pPr>
  </w:style>
  <w:style w:type="character" w:customStyle="1" w:styleId="HeaderChar">
    <w:name w:val="Header Char"/>
    <w:aliases w:val="B&amp;B Header Char"/>
    <w:basedOn w:val="DefaultParagraphFont"/>
    <w:link w:val="Header"/>
    <w:uiPriority w:val="99"/>
    <w:rsid w:val="00494F48"/>
  </w:style>
  <w:style w:type="paragraph" w:styleId="Footer">
    <w:name w:val="footer"/>
    <w:aliases w:val="B&amp;B Footer"/>
    <w:basedOn w:val="Normal"/>
    <w:link w:val="FooterChar"/>
    <w:uiPriority w:val="99"/>
    <w:semiHidden/>
    <w:rsid w:val="00B91EE7"/>
    <w:pPr>
      <w:tabs>
        <w:tab w:val="center" w:pos="4513"/>
        <w:tab w:val="right" w:pos="9026"/>
      </w:tabs>
      <w:jc w:val="center"/>
    </w:pPr>
  </w:style>
  <w:style w:type="character" w:customStyle="1" w:styleId="FooterChar">
    <w:name w:val="Footer Char"/>
    <w:aliases w:val="B&amp;B Footer Char"/>
    <w:basedOn w:val="DefaultParagraphFont"/>
    <w:link w:val="Footer"/>
    <w:uiPriority w:val="99"/>
    <w:semiHidden/>
    <w:rsid w:val="00B91EE7"/>
  </w:style>
  <w:style w:type="paragraph" w:customStyle="1" w:styleId="BBHeading3">
    <w:name w:val="B&amp;B Heading 3"/>
    <w:basedOn w:val="BBClause3"/>
    <w:next w:val="BBBodyTextIndent3"/>
    <w:uiPriority w:val="9"/>
    <w:qFormat/>
    <w:rsid w:val="000B0AF1"/>
    <w:pPr>
      <w:keepNext/>
      <w:outlineLvl w:val="2"/>
    </w:pPr>
    <w:rPr>
      <w:b/>
    </w:rPr>
  </w:style>
  <w:style w:type="paragraph" w:customStyle="1" w:styleId="BBHeading4">
    <w:name w:val="B&amp;B Heading 4"/>
    <w:basedOn w:val="BBClause4"/>
    <w:next w:val="BBBodyTextIndent4"/>
    <w:uiPriority w:val="9"/>
    <w:qFormat/>
    <w:rsid w:val="001D101D"/>
    <w:pPr>
      <w:keepNext/>
      <w:outlineLvl w:val="3"/>
    </w:pPr>
    <w:rPr>
      <w:b/>
    </w:rPr>
  </w:style>
  <w:style w:type="paragraph" w:customStyle="1" w:styleId="BBHeading5">
    <w:name w:val="B&amp;B Heading 5"/>
    <w:basedOn w:val="BBClause5"/>
    <w:next w:val="BBBodyTextIndent5"/>
    <w:uiPriority w:val="9"/>
    <w:rsid w:val="001D101D"/>
    <w:pPr>
      <w:keepNext/>
      <w:outlineLvl w:val="4"/>
    </w:pPr>
    <w:rPr>
      <w:b/>
    </w:rPr>
  </w:style>
  <w:style w:type="paragraph" w:customStyle="1" w:styleId="BBHeading1">
    <w:name w:val="B&amp;B Heading 1"/>
    <w:basedOn w:val="BodyText"/>
    <w:next w:val="BBBodyTextIndent1"/>
    <w:uiPriority w:val="9"/>
    <w:qFormat/>
    <w:rsid w:val="00BF0AFA"/>
    <w:pPr>
      <w:keepNext/>
      <w:numPr>
        <w:numId w:val="8"/>
      </w:numPr>
      <w:outlineLvl w:val="0"/>
    </w:pPr>
    <w:rPr>
      <w:b/>
      <w:caps/>
    </w:rPr>
  </w:style>
  <w:style w:type="paragraph" w:styleId="BodyText">
    <w:name w:val="Body Text"/>
    <w:aliases w:val="B&amp;B Body Text"/>
    <w:basedOn w:val="Normal"/>
    <w:link w:val="BodyTextChar"/>
    <w:rsid w:val="00D35E4A"/>
    <w:pPr>
      <w:spacing w:after="240"/>
      <w:jc w:val="both"/>
    </w:pPr>
    <w:rPr>
      <w:sz w:val="22"/>
    </w:rPr>
  </w:style>
  <w:style w:type="character" w:customStyle="1" w:styleId="BodyTextChar">
    <w:name w:val="Body Text Char"/>
    <w:aliases w:val="B&amp;B Body Text Char"/>
    <w:basedOn w:val="DefaultParagraphFont"/>
    <w:link w:val="BodyText"/>
    <w:rsid w:val="00D35E4A"/>
    <w:rPr>
      <w:sz w:val="22"/>
    </w:rPr>
  </w:style>
  <w:style w:type="paragraph" w:customStyle="1" w:styleId="BBHeading6">
    <w:name w:val="B&amp;B Heading 6"/>
    <w:basedOn w:val="BBClause6"/>
    <w:next w:val="BBBodyTextIndent6"/>
    <w:uiPriority w:val="9"/>
    <w:rsid w:val="001D101D"/>
    <w:pPr>
      <w:keepNext/>
      <w:outlineLvl w:val="5"/>
    </w:pPr>
    <w:rPr>
      <w:b/>
    </w:rPr>
  </w:style>
  <w:style w:type="paragraph" w:customStyle="1" w:styleId="BBHeading7">
    <w:name w:val="B&amp;B Heading 7"/>
    <w:basedOn w:val="BBClause7"/>
    <w:next w:val="BBBodyTextIndent7"/>
    <w:uiPriority w:val="9"/>
    <w:rsid w:val="001D101D"/>
    <w:pPr>
      <w:keepNext/>
      <w:outlineLvl w:val="6"/>
    </w:pPr>
    <w:rPr>
      <w:b/>
    </w:rPr>
  </w:style>
  <w:style w:type="paragraph" w:customStyle="1" w:styleId="BBHeading8">
    <w:name w:val="B&amp;B Heading 8"/>
    <w:basedOn w:val="BBClause8"/>
    <w:next w:val="BBBodyTextIndent8"/>
    <w:uiPriority w:val="9"/>
    <w:rsid w:val="001D101D"/>
    <w:pPr>
      <w:keepNext/>
      <w:outlineLvl w:val="7"/>
    </w:pPr>
    <w:rPr>
      <w:b/>
    </w:rPr>
  </w:style>
  <w:style w:type="paragraph" w:customStyle="1" w:styleId="BBHeading9">
    <w:name w:val="B&amp;B Heading 9"/>
    <w:basedOn w:val="BBClause9"/>
    <w:next w:val="BBBodyTextIndent9"/>
    <w:uiPriority w:val="9"/>
    <w:rsid w:val="001D101D"/>
    <w:pPr>
      <w:keepNext/>
      <w:outlineLvl w:val="8"/>
    </w:pPr>
    <w:rPr>
      <w:b/>
    </w:rPr>
  </w:style>
  <w:style w:type="paragraph" w:customStyle="1" w:styleId="BBClause1">
    <w:name w:val="B&amp;B Clause 1"/>
    <w:basedOn w:val="BBHeading1"/>
    <w:uiPriority w:val="29"/>
    <w:qFormat/>
    <w:rsid w:val="001D101D"/>
    <w:pPr>
      <w:keepNext w:val="0"/>
    </w:pPr>
    <w:rPr>
      <w:b w:val="0"/>
      <w:caps w:val="0"/>
    </w:rPr>
  </w:style>
  <w:style w:type="paragraph" w:customStyle="1" w:styleId="BBClause2">
    <w:name w:val="B&amp;B Clause 2"/>
    <w:basedOn w:val="BodyText"/>
    <w:uiPriority w:val="29"/>
    <w:qFormat/>
    <w:rsid w:val="00BF0AFA"/>
    <w:pPr>
      <w:numPr>
        <w:ilvl w:val="1"/>
        <w:numId w:val="8"/>
      </w:numPr>
    </w:pPr>
  </w:style>
  <w:style w:type="paragraph" w:customStyle="1" w:styleId="BBClause3">
    <w:name w:val="B&amp;B Clause 3"/>
    <w:basedOn w:val="BodyText"/>
    <w:uiPriority w:val="29"/>
    <w:qFormat/>
    <w:rsid w:val="00BF0AFA"/>
    <w:pPr>
      <w:numPr>
        <w:ilvl w:val="2"/>
        <w:numId w:val="8"/>
      </w:numPr>
    </w:pPr>
  </w:style>
  <w:style w:type="paragraph" w:customStyle="1" w:styleId="BBClause4">
    <w:name w:val="B&amp;B Clause 4"/>
    <w:basedOn w:val="BodyText"/>
    <w:uiPriority w:val="29"/>
    <w:qFormat/>
    <w:rsid w:val="00BF0AFA"/>
    <w:pPr>
      <w:numPr>
        <w:ilvl w:val="3"/>
        <w:numId w:val="8"/>
      </w:numPr>
    </w:pPr>
  </w:style>
  <w:style w:type="paragraph" w:customStyle="1" w:styleId="BBClause5">
    <w:name w:val="B&amp;B Clause 5"/>
    <w:basedOn w:val="BodyText"/>
    <w:uiPriority w:val="29"/>
    <w:rsid w:val="00BF0AFA"/>
    <w:pPr>
      <w:numPr>
        <w:ilvl w:val="4"/>
        <w:numId w:val="8"/>
      </w:numPr>
    </w:pPr>
  </w:style>
  <w:style w:type="paragraph" w:customStyle="1" w:styleId="BBClause6">
    <w:name w:val="B&amp;B Clause 6"/>
    <w:basedOn w:val="BodyText"/>
    <w:uiPriority w:val="29"/>
    <w:rsid w:val="00BF0AFA"/>
    <w:pPr>
      <w:numPr>
        <w:ilvl w:val="5"/>
        <w:numId w:val="8"/>
      </w:numPr>
    </w:pPr>
  </w:style>
  <w:style w:type="paragraph" w:customStyle="1" w:styleId="BBClause7">
    <w:name w:val="B&amp;B Clause 7"/>
    <w:basedOn w:val="BodyText"/>
    <w:uiPriority w:val="29"/>
    <w:rsid w:val="00BF0AFA"/>
    <w:pPr>
      <w:numPr>
        <w:ilvl w:val="6"/>
        <w:numId w:val="8"/>
      </w:numPr>
    </w:pPr>
  </w:style>
  <w:style w:type="paragraph" w:customStyle="1" w:styleId="BBClause8">
    <w:name w:val="B&amp;B Clause 8"/>
    <w:basedOn w:val="BodyText"/>
    <w:uiPriority w:val="29"/>
    <w:rsid w:val="00BF0AFA"/>
    <w:pPr>
      <w:numPr>
        <w:ilvl w:val="7"/>
        <w:numId w:val="8"/>
      </w:numPr>
    </w:pPr>
  </w:style>
  <w:style w:type="paragraph" w:customStyle="1" w:styleId="BBClause9">
    <w:name w:val="B&amp;B Clause 9"/>
    <w:basedOn w:val="BodyText"/>
    <w:uiPriority w:val="29"/>
    <w:rsid w:val="00BF0AFA"/>
    <w:pPr>
      <w:numPr>
        <w:ilvl w:val="8"/>
        <w:numId w:val="8"/>
      </w:numPr>
    </w:pPr>
  </w:style>
  <w:style w:type="paragraph" w:customStyle="1" w:styleId="BBScheduleHeading1">
    <w:name w:val="B&amp;B Schedule Heading 1"/>
    <w:basedOn w:val="BodyText"/>
    <w:next w:val="BBBodyTextIndent1"/>
    <w:uiPriority w:val="49"/>
    <w:rsid w:val="00BF0AFA"/>
    <w:pPr>
      <w:keepNext/>
      <w:numPr>
        <w:numId w:val="12"/>
      </w:numPr>
      <w:spacing w:before="120"/>
      <w:outlineLvl w:val="0"/>
    </w:pPr>
    <w:rPr>
      <w:b/>
    </w:rPr>
  </w:style>
  <w:style w:type="paragraph" w:customStyle="1" w:styleId="BBScheduleHeading2">
    <w:name w:val="B&amp;B Schedule Heading 2"/>
    <w:basedOn w:val="BBSchedule2"/>
    <w:next w:val="BBBodyTextIndent2"/>
    <w:uiPriority w:val="49"/>
    <w:rsid w:val="001D101D"/>
    <w:pPr>
      <w:keepNext/>
      <w:outlineLvl w:val="1"/>
    </w:pPr>
    <w:rPr>
      <w:b/>
    </w:rPr>
  </w:style>
  <w:style w:type="paragraph" w:customStyle="1" w:styleId="BBScheduleHeading3">
    <w:name w:val="B&amp;B Schedule Heading 3"/>
    <w:basedOn w:val="BBSchedule3"/>
    <w:next w:val="BBBodyTextIndent3"/>
    <w:uiPriority w:val="49"/>
    <w:rsid w:val="001D101D"/>
    <w:pPr>
      <w:keepNext/>
      <w:outlineLvl w:val="2"/>
    </w:pPr>
    <w:rPr>
      <w:b/>
    </w:rPr>
  </w:style>
  <w:style w:type="paragraph" w:customStyle="1" w:styleId="BBScheduleHeading4">
    <w:name w:val="B&amp;B Schedule Heading 4"/>
    <w:basedOn w:val="BBSchedule4"/>
    <w:next w:val="BBBodyTextIndent4"/>
    <w:uiPriority w:val="49"/>
    <w:rsid w:val="001D101D"/>
    <w:pPr>
      <w:keepNext/>
      <w:outlineLvl w:val="3"/>
    </w:pPr>
    <w:rPr>
      <w:b/>
    </w:rPr>
  </w:style>
  <w:style w:type="paragraph" w:customStyle="1" w:styleId="BBScheduleHeading5">
    <w:name w:val="B&amp;B Schedule Heading 5"/>
    <w:basedOn w:val="BBSchedule5"/>
    <w:next w:val="BBBodyTextIndent5"/>
    <w:uiPriority w:val="49"/>
    <w:rsid w:val="001D101D"/>
    <w:pPr>
      <w:keepNext/>
      <w:outlineLvl w:val="4"/>
    </w:pPr>
    <w:rPr>
      <w:b/>
    </w:rPr>
  </w:style>
  <w:style w:type="paragraph" w:customStyle="1" w:styleId="BBScheduleHeading6">
    <w:name w:val="B&amp;B Schedule Heading 6"/>
    <w:basedOn w:val="BBSchedule6"/>
    <w:next w:val="BBBodyTextIndent6"/>
    <w:uiPriority w:val="49"/>
    <w:rsid w:val="001D101D"/>
    <w:pPr>
      <w:keepNext/>
      <w:outlineLvl w:val="5"/>
    </w:pPr>
    <w:rPr>
      <w:b/>
    </w:rPr>
  </w:style>
  <w:style w:type="paragraph" w:customStyle="1" w:styleId="BBScheduleHeading7">
    <w:name w:val="B&amp;B Schedule Heading 7"/>
    <w:basedOn w:val="BBSchedule7"/>
    <w:next w:val="BBBodyTextIndent7"/>
    <w:uiPriority w:val="49"/>
    <w:rsid w:val="001D101D"/>
    <w:pPr>
      <w:keepNext/>
      <w:outlineLvl w:val="6"/>
    </w:pPr>
    <w:rPr>
      <w:b/>
    </w:rPr>
  </w:style>
  <w:style w:type="paragraph" w:customStyle="1" w:styleId="BBScheduleHeading8">
    <w:name w:val="B&amp;B Schedule Heading 8"/>
    <w:basedOn w:val="BBSchedule8"/>
    <w:next w:val="BBBodyTextIndent8"/>
    <w:uiPriority w:val="49"/>
    <w:rsid w:val="001D101D"/>
    <w:pPr>
      <w:keepNext/>
      <w:outlineLvl w:val="7"/>
    </w:pPr>
    <w:rPr>
      <w:b/>
    </w:rPr>
  </w:style>
  <w:style w:type="paragraph" w:customStyle="1" w:styleId="BBScheduleHeading9">
    <w:name w:val="B&amp;B Schedule Heading 9"/>
    <w:basedOn w:val="BBSchedule9"/>
    <w:next w:val="BBBodyTextIndent9"/>
    <w:uiPriority w:val="49"/>
    <w:rsid w:val="001D101D"/>
    <w:pPr>
      <w:keepNext/>
      <w:outlineLvl w:val="8"/>
    </w:pPr>
    <w:rPr>
      <w:b/>
    </w:rPr>
  </w:style>
  <w:style w:type="paragraph" w:customStyle="1" w:styleId="BBScheduleTitle">
    <w:name w:val="B&amp;B Schedule Title"/>
    <w:basedOn w:val="BodyText"/>
    <w:next w:val="BBScheduleSub-title"/>
    <w:uiPriority w:val="47"/>
    <w:rsid w:val="000D3DA9"/>
    <w:pPr>
      <w:keepNext/>
      <w:pageBreakBefore/>
      <w:numPr>
        <w:numId w:val="11"/>
      </w:numPr>
      <w:ind w:left="-284" w:firstLine="710"/>
      <w:jc w:val="center"/>
    </w:pPr>
    <w:rPr>
      <w:b/>
      <w:szCs w:val="22"/>
    </w:rPr>
  </w:style>
  <w:style w:type="paragraph" w:customStyle="1" w:styleId="BBScheduleSub-title">
    <w:name w:val="B&amp;B Schedule Sub-title"/>
    <w:basedOn w:val="Normal"/>
    <w:next w:val="BodyText"/>
    <w:uiPriority w:val="48"/>
    <w:rsid w:val="00152A99"/>
    <w:pPr>
      <w:keepNext/>
      <w:spacing w:after="240"/>
      <w:jc w:val="center"/>
    </w:pPr>
    <w:rPr>
      <w:rFonts w:eastAsia="Georgia"/>
      <w:b/>
    </w:rPr>
  </w:style>
  <w:style w:type="paragraph" w:customStyle="1" w:styleId="BBSchedule1">
    <w:name w:val="B&amp;B Schedule 1"/>
    <w:basedOn w:val="BBScheduleHeading1"/>
    <w:uiPriority w:val="59"/>
    <w:rsid w:val="001D101D"/>
    <w:rPr>
      <w:b w:val="0"/>
    </w:rPr>
  </w:style>
  <w:style w:type="paragraph" w:customStyle="1" w:styleId="BBSchedule2">
    <w:name w:val="B&amp;B Schedule 2"/>
    <w:basedOn w:val="BodyText"/>
    <w:uiPriority w:val="59"/>
    <w:rsid w:val="00BF0AFA"/>
    <w:pPr>
      <w:numPr>
        <w:ilvl w:val="1"/>
        <w:numId w:val="12"/>
      </w:numPr>
    </w:pPr>
  </w:style>
  <w:style w:type="paragraph" w:customStyle="1" w:styleId="BBSchedule3">
    <w:name w:val="B&amp;B Schedule 3"/>
    <w:basedOn w:val="BodyText"/>
    <w:uiPriority w:val="59"/>
    <w:rsid w:val="00BF0AFA"/>
    <w:pPr>
      <w:numPr>
        <w:ilvl w:val="2"/>
        <w:numId w:val="12"/>
      </w:numPr>
    </w:pPr>
  </w:style>
  <w:style w:type="paragraph" w:customStyle="1" w:styleId="BBSchedule5">
    <w:name w:val="B&amp;B Schedule 5"/>
    <w:basedOn w:val="BodyText"/>
    <w:uiPriority w:val="59"/>
    <w:rsid w:val="00BF0AFA"/>
    <w:pPr>
      <w:numPr>
        <w:ilvl w:val="4"/>
        <w:numId w:val="12"/>
      </w:numPr>
    </w:pPr>
  </w:style>
  <w:style w:type="paragraph" w:customStyle="1" w:styleId="BBSchedule6">
    <w:name w:val="B&amp;B Schedule 6"/>
    <w:basedOn w:val="BodyText"/>
    <w:uiPriority w:val="59"/>
    <w:rsid w:val="00BF0AFA"/>
    <w:pPr>
      <w:numPr>
        <w:ilvl w:val="5"/>
        <w:numId w:val="12"/>
      </w:numPr>
    </w:pPr>
  </w:style>
  <w:style w:type="paragraph" w:customStyle="1" w:styleId="BBSchedule7">
    <w:name w:val="B&amp;B Schedule 7"/>
    <w:basedOn w:val="BodyText"/>
    <w:uiPriority w:val="59"/>
    <w:rsid w:val="00BF0AFA"/>
    <w:pPr>
      <w:numPr>
        <w:ilvl w:val="6"/>
        <w:numId w:val="12"/>
      </w:numPr>
    </w:pPr>
  </w:style>
  <w:style w:type="paragraph" w:customStyle="1" w:styleId="BBSchedule8">
    <w:name w:val="B&amp;B Schedule 8"/>
    <w:basedOn w:val="BodyText"/>
    <w:uiPriority w:val="59"/>
    <w:rsid w:val="00BF0AFA"/>
    <w:pPr>
      <w:numPr>
        <w:ilvl w:val="7"/>
        <w:numId w:val="12"/>
      </w:numPr>
    </w:pPr>
  </w:style>
  <w:style w:type="paragraph" w:customStyle="1" w:styleId="BBSchedule9">
    <w:name w:val="B&amp;B Schedule 9"/>
    <w:basedOn w:val="BodyText"/>
    <w:uiPriority w:val="59"/>
    <w:rsid w:val="00BF0AFA"/>
    <w:pPr>
      <w:numPr>
        <w:ilvl w:val="8"/>
        <w:numId w:val="12"/>
      </w:numPr>
    </w:pPr>
  </w:style>
  <w:style w:type="numbering" w:customStyle="1" w:styleId="NumberingSchedules">
    <w:name w:val="Numbering Schedules"/>
    <w:uiPriority w:val="99"/>
    <w:rsid w:val="00BF0AFA"/>
    <w:pPr>
      <w:numPr>
        <w:numId w:val="1"/>
      </w:numPr>
    </w:pPr>
  </w:style>
  <w:style w:type="paragraph" w:customStyle="1" w:styleId="BBBodyTextIndent1">
    <w:name w:val="B&amp;B Body Text Indent 1"/>
    <w:basedOn w:val="Normal"/>
    <w:uiPriority w:val="19"/>
    <w:rsid w:val="00BF0AFA"/>
    <w:pPr>
      <w:spacing w:after="240"/>
      <w:ind w:left="720"/>
      <w:jc w:val="both"/>
    </w:pPr>
    <w:rPr>
      <w:sz w:val="22"/>
    </w:rPr>
  </w:style>
  <w:style w:type="paragraph" w:customStyle="1" w:styleId="BBBodyTextIndent2">
    <w:name w:val="B&amp;B Body Text Indent 2"/>
    <w:basedOn w:val="Normal"/>
    <w:uiPriority w:val="19"/>
    <w:rsid w:val="00BF0AFA"/>
    <w:pPr>
      <w:spacing w:after="240"/>
      <w:ind w:left="720"/>
      <w:jc w:val="both"/>
    </w:pPr>
    <w:rPr>
      <w:sz w:val="22"/>
    </w:rPr>
  </w:style>
  <w:style w:type="paragraph" w:customStyle="1" w:styleId="BBBodyTextIndent3">
    <w:name w:val="B&amp;B Body Text Indent 3"/>
    <w:basedOn w:val="Normal"/>
    <w:uiPriority w:val="19"/>
    <w:rsid w:val="00BF0AFA"/>
    <w:pPr>
      <w:spacing w:after="240"/>
      <w:ind w:left="1622"/>
      <w:jc w:val="both"/>
    </w:pPr>
    <w:rPr>
      <w:rFonts w:eastAsia="Georgia"/>
      <w:sz w:val="22"/>
    </w:rPr>
  </w:style>
  <w:style w:type="paragraph" w:customStyle="1" w:styleId="BBBodyTextIndent4">
    <w:name w:val="B&amp;B Body Text Indent 4"/>
    <w:basedOn w:val="Normal"/>
    <w:uiPriority w:val="19"/>
    <w:rsid w:val="00BF0AFA"/>
    <w:pPr>
      <w:spacing w:after="240"/>
      <w:ind w:left="2699"/>
      <w:jc w:val="both"/>
    </w:pPr>
    <w:rPr>
      <w:sz w:val="22"/>
    </w:rPr>
  </w:style>
  <w:style w:type="paragraph" w:customStyle="1" w:styleId="BBBodyTextIndent5">
    <w:name w:val="B&amp;B Body Text Indent 5"/>
    <w:basedOn w:val="Normal"/>
    <w:uiPriority w:val="19"/>
    <w:rsid w:val="00BF0AFA"/>
    <w:pPr>
      <w:spacing w:after="240"/>
      <w:ind w:left="2699"/>
      <w:jc w:val="both"/>
    </w:pPr>
    <w:rPr>
      <w:sz w:val="22"/>
    </w:rPr>
  </w:style>
  <w:style w:type="paragraph" w:customStyle="1" w:styleId="BBBodyTextIndent6">
    <w:name w:val="B&amp;B Body Text Indent 6"/>
    <w:basedOn w:val="Normal"/>
    <w:uiPriority w:val="19"/>
    <w:rsid w:val="00BF0AFA"/>
    <w:pPr>
      <w:spacing w:after="240"/>
      <w:ind w:left="3238"/>
      <w:jc w:val="both"/>
    </w:pPr>
    <w:rPr>
      <w:sz w:val="22"/>
    </w:rPr>
  </w:style>
  <w:style w:type="paragraph" w:customStyle="1" w:styleId="BBBodyTextIndent7">
    <w:name w:val="B&amp;B Body Text Indent 7"/>
    <w:basedOn w:val="Normal"/>
    <w:uiPriority w:val="19"/>
    <w:rsid w:val="00BF0AFA"/>
    <w:pPr>
      <w:spacing w:after="240"/>
      <w:ind w:left="3912"/>
      <w:jc w:val="both"/>
    </w:pPr>
    <w:rPr>
      <w:sz w:val="22"/>
    </w:rPr>
  </w:style>
  <w:style w:type="paragraph" w:customStyle="1" w:styleId="BBBodyTextIndent8">
    <w:name w:val="B&amp;B Body Text Indent 8"/>
    <w:basedOn w:val="Normal"/>
    <w:uiPriority w:val="19"/>
    <w:rsid w:val="00BF0AFA"/>
    <w:pPr>
      <w:spacing w:after="240"/>
      <w:ind w:left="4587"/>
      <w:jc w:val="both"/>
    </w:pPr>
    <w:rPr>
      <w:sz w:val="22"/>
    </w:rPr>
  </w:style>
  <w:style w:type="paragraph" w:customStyle="1" w:styleId="BBBodyTextIndent9">
    <w:name w:val="B&amp;B Body Text Indent 9"/>
    <w:basedOn w:val="Normal"/>
    <w:uiPriority w:val="19"/>
    <w:rsid w:val="00BF0AFA"/>
    <w:pPr>
      <w:spacing w:after="240"/>
      <w:ind w:left="5262"/>
      <w:jc w:val="both"/>
    </w:pPr>
    <w:rPr>
      <w:sz w:val="22"/>
    </w:rPr>
  </w:style>
  <w:style w:type="paragraph" w:customStyle="1" w:styleId="BBEndnoteText">
    <w:name w:val="B&amp;B Endnote Text"/>
    <w:basedOn w:val="Normal"/>
    <w:uiPriority w:val="69"/>
    <w:semiHidden/>
    <w:rsid w:val="00B8090B"/>
    <w:pPr>
      <w:ind w:left="62" w:hanging="62"/>
      <w:jc w:val="both"/>
    </w:pPr>
    <w:rPr>
      <w:sz w:val="16"/>
    </w:rPr>
  </w:style>
  <w:style w:type="paragraph" w:customStyle="1" w:styleId="BBFootnoteText">
    <w:name w:val="B&amp;B Footnote Text"/>
    <w:basedOn w:val="Normal"/>
    <w:uiPriority w:val="69"/>
    <w:semiHidden/>
    <w:rsid w:val="00B8090B"/>
    <w:pPr>
      <w:ind w:left="113" w:hanging="113"/>
      <w:jc w:val="both"/>
    </w:pPr>
    <w:rPr>
      <w:sz w:val="16"/>
    </w:rPr>
  </w:style>
  <w:style w:type="paragraph" w:customStyle="1" w:styleId="BBSchedule4">
    <w:name w:val="B&amp;B Schedule 4"/>
    <w:basedOn w:val="BodyText"/>
    <w:uiPriority w:val="59"/>
    <w:rsid w:val="00BF0AFA"/>
    <w:pPr>
      <w:numPr>
        <w:ilvl w:val="3"/>
        <w:numId w:val="12"/>
      </w:numPr>
    </w:pPr>
  </w:style>
  <w:style w:type="paragraph" w:customStyle="1" w:styleId="BBBullet1">
    <w:name w:val="B&amp;B Bullet 1"/>
    <w:basedOn w:val="BodyText"/>
    <w:uiPriority w:val="39"/>
    <w:rsid w:val="00BF0AFA"/>
    <w:pPr>
      <w:numPr>
        <w:ilvl w:val="1"/>
        <w:numId w:val="7"/>
      </w:numPr>
    </w:pPr>
  </w:style>
  <w:style w:type="paragraph" w:customStyle="1" w:styleId="BBBullet2">
    <w:name w:val="B&amp;B Bullet 2"/>
    <w:basedOn w:val="BodyText"/>
    <w:uiPriority w:val="39"/>
    <w:rsid w:val="00BF0AFA"/>
    <w:pPr>
      <w:numPr>
        <w:ilvl w:val="2"/>
        <w:numId w:val="7"/>
      </w:numPr>
    </w:pPr>
  </w:style>
  <w:style w:type="paragraph" w:customStyle="1" w:styleId="BBBullet3">
    <w:name w:val="B&amp;B Bullet 3"/>
    <w:basedOn w:val="BodyText"/>
    <w:uiPriority w:val="39"/>
    <w:rsid w:val="00BF0AFA"/>
    <w:pPr>
      <w:numPr>
        <w:ilvl w:val="3"/>
        <w:numId w:val="7"/>
      </w:numPr>
    </w:pPr>
  </w:style>
  <w:style w:type="paragraph" w:customStyle="1" w:styleId="BBBullet4">
    <w:name w:val="B&amp;B Bullet 4"/>
    <w:basedOn w:val="BodyText"/>
    <w:uiPriority w:val="39"/>
    <w:rsid w:val="00BF0AFA"/>
    <w:pPr>
      <w:numPr>
        <w:ilvl w:val="4"/>
        <w:numId w:val="7"/>
      </w:numPr>
    </w:pPr>
  </w:style>
  <w:style w:type="paragraph" w:customStyle="1" w:styleId="BBBullet5">
    <w:name w:val="B&amp;B Bullet 5"/>
    <w:basedOn w:val="BodyText"/>
    <w:uiPriority w:val="39"/>
    <w:rsid w:val="00BF0AFA"/>
    <w:pPr>
      <w:numPr>
        <w:ilvl w:val="5"/>
        <w:numId w:val="7"/>
      </w:numPr>
    </w:pPr>
  </w:style>
  <w:style w:type="paragraph" w:customStyle="1" w:styleId="BBBullet6">
    <w:name w:val="B&amp;B Bullet 6"/>
    <w:basedOn w:val="BodyText"/>
    <w:uiPriority w:val="39"/>
    <w:rsid w:val="00BF0AFA"/>
    <w:pPr>
      <w:numPr>
        <w:ilvl w:val="6"/>
        <w:numId w:val="7"/>
      </w:numPr>
    </w:pPr>
  </w:style>
  <w:style w:type="paragraph" w:customStyle="1" w:styleId="BBBullet7">
    <w:name w:val="B&amp;B Bullet 7"/>
    <w:basedOn w:val="BodyText"/>
    <w:uiPriority w:val="39"/>
    <w:rsid w:val="00BF0AFA"/>
    <w:pPr>
      <w:numPr>
        <w:ilvl w:val="7"/>
        <w:numId w:val="7"/>
      </w:numPr>
    </w:pPr>
  </w:style>
  <w:style w:type="paragraph" w:customStyle="1" w:styleId="BBBullet8">
    <w:name w:val="B&amp;B Bullet 8"/>
    <w:basedOn w:val="BodyText"/>
    <w:uiPriority w:val="39"/>
    <w:rsid w:val="00BF0AFA"/>
    <w:pPr>
      <w:numPr>
        <w:ilvl w:val="8"/>
        <w:numId w:val="7"/>
      </w:numPr>
    </w:pPr>
  </w:style>
  <w:style w:type="paragraph" w:customStyle="1" w:styleId="BBBulletatMargin">
    <w:name w:val="B&amp;B Bullet at Margin"/>
    <w:basedOn w:val="BBBullet8"/>
    <w:uiPriority w:val="38"/>
    <w:rsid w:val="00BF0AFA"/>
    <w:pPr>
      <w:numPr>
        <w:ilvl w:val="0"/>
      </w:numPr>
    </w:pPr>
  </w:style>
  <w:style w:type="numbering" w:customStyle="1" w:styleId="BulletList">
    <w:name w:val="Bullet List"/>
    <w:uiPriority w:val="99"/>
    <w:rsid w:val="00BF0AFA"/>
    <w:pPr>
      <w:numPr>
        <w:numId w:val="2"/>
      </w:numPr>
    </w:pPr>
  </w:style>
  <w:style w:type="paragraph" w:styleId="BalloonText">
    <w:name w:val="Balloon Text"/>
    <w:basedOn w:val="Normal"/>
    <w:link w:val="BalloonTextChar"/>
    <w:uiPriority w:val="99"/>
    <w:semiHidden/>
    <w:rsid w:val="00D53F50"/>
    <w:rPr>
      <w:rFonts w:ascii="Tahoma" w:hAnsi="Tahoma" w:cs="Tahoma"/>
      <w:sz w:val="16"/>
      <w:szCs w:val="16"/>
    </w:rPr>
  </w:style>
  <w:style w:type="character" w:customStyle="1" w:styleId="BalloonTextChar">
    <w:name w:val="Balloon Text Char"/>
    <w:basedOn w:val="DefaultParagraphFont"/>
    <w:link w:val="BalloonText"/>
    <w:uiPriority w:val="99"/>
    <w:semiHidden/>
    <w:rsid w:val="001D101D"/>
    <w:rPr>
      <w:rFonts w:ascii="Tahoma" w:hAnsi="Tahoma" w:cs="Tahoma"/>
      <w:sz w:val="16"/>
      <w:szCs w:val="16"/>
    </w:rPr>
  </w:style>
  <w:style w:type="paragraph" w:customStyle="1" w:styleId="BBBodyTextNoSpacing">
    <w:name w:val="B&amp;B Body Text No Spacing"/>
    <w:basedOn w:val="BodyText"/>
    <w:uiPriority w:val="1"/>
    <w:qFormat/>
    <w:rsid w:val="00AC26EC"/>
    <w:pPr>
      <w:spacing w:after="0"/>
    </w:pPr>
  </w:style>
  <w:style w:type="paragraph" w:customStyle="1" w:styleId="BBHeading0">
    <w:name w:val="B&amp;B Heading 0"/>
    <w:basedOn w:val="BodyText"/>
    <w:next w:val="BodyText"/>
    <w:uiPriority w:val="8"/>
    <w:qFormat/>
    <w:rsid w:val="00C41428"/>
    <w:pPr>
      <w:keepNext/>
      <w:outlineLvl w:val="0"/>
    </w:pPr>
    <w:rPr>
      <w:b/>
      <w:caps/>
    </w:rPr>
  </w:style>
  <w:style w:type="character" w:customStyle="1" w:styleId="Heading1Char">
    <w:name w:val="Heading 1 Char"/>
    <w:basedOn w:val="DefaultParagraphFont"/>
    <w:link w:val="Heading1"/>
    <w:uiPriority w:val="99"/>
    <w:semiHidden/>
    <w:rsid w:val="001D101D"/>
    <w:rPr>
      <w:rFonts w:asciiTheme="majorHAnsi" w:eastAsiaTheme="majorEastAsia" w:hAnsiTheme="majorHAnsi" w:cstheme="majorBidi"/>
      <w:b/>
      <w:bCs/>
      <w:color w:val="365F91" w:themeColor="accent1" w:themeShade="BF"/>
      <w:sz w:val="28"/>
      <w:szCs w:val="28"/>
    </w:rPr>
  </w:style>
  <w:style w:type="paragraph" w:styleId="TOCHeading">
    <w:name w:val="TOC Heading"/>
    <w:basedOn w:val="Heading1"/>
    <w:next w:val="Normal"/>
    <w:uiPriority w:val="39"/>
    <w:semiHidden/>
    <w:qFormat/>
    <w:rsid w:val="0016372F"/>
    <w:pPr>
      <w:spacing w:line="276" w:lineRule="auto"/>
      <w:outlineLvl w:val="9"/>
    </w:pPr>
    <w:rPr>
      <w:lang w:val="en-US" w:eastAsia="ja-JP"/>
    </w:rPr>
  </w:style>
  <w:style w:type="paragraph" w:styleId="TOC1">
    <w:name w:val="toc 1"/>
    <w:basedOn w:val="Normal"/>
    <w:next w:val="Normal"/>
    <w:uiPriority w:val="39"/>
    <w:rsid w:val="00BE3780"/>
    <w:pPr>
      <w:tabs>
        <w:tab w:val="left" w:pos="720"/>
        <w:tab w:val="right" w:leader="dot" w:pos="8998"/>
      </w:tabs>
      <w:spacing w:after="100"/>
    </w:pPr>
  </w:style>
  <w:style w:type="character" w:styleId="Hyperlink">
    <w:name w:val="Hyperlink"/>
    <w:basedOn w:val="DefaultParagraphFont"/>
    <w:uiPriority w:val="99"/>
    <w:rsid w:val="0016372F"/>
    <w:rPr>
      <w:color w:val="0000FF" w:themeColor="hyperlink"/>
      <w:u w:val="single"/>
    </w:rPr>
  </w:style>
  <w:style w:type="paragraph" w:styleId="TOC2">
    <w:name w:val="toc 2"/>
    <w:basedOn w:val="Normal"/>
    <w:next w:val="Normal"/>
    <w:autoRedefine/>
    <w:uiPriority w:val="39"/>
    <w:rsid w:val="002A5913"/>
    <w:pPr>
      <w:tabs>
        <w:tab w:val="left" w:pos="720"/>
        <w:tab w:val="right" w:leader="dot" w:pos="9000"/>
      </w:tabs>
      <w:spacing w:after="240"/>
    </w:pPr>
    <w:rPr>
      <w:rFonts w:eastAsia="Times New Roman"/>
      <w:noProof/>
      <w:lang w:eastAsia="en-GB"/>
    </w:rPr>
  </w:style>
  <w:style w:type="numbering" w:customStyle="1" w:styleId="Parties">
    <w:name w:val="Parties"/>
    <w:uiPriority w:val="99"/>
    <w:rsid w:val="002A5913"/>
    <w:pPr>
      <w:numPr>
        <w:numId w:val="3"/>
      </w:numPr>
    </w:pPr>
  </w:style>
  <w:style w:type="paragraph" w:customStyle="1" w:styleId="PartiesNumbering">
    <w:name w:val="Parties Numbering"/>
    <w:basedOn w:val="BodyText"/>
    <w:uiPriority w:val="99"/>
    <w:rsid w:val="002A5913"/>
    <w:pPr>
      <w:numPr>
        <w:numId w:val="4"/>
      </w:numPr>
    </w:pPr>
  </w:style>
  <w:style w:type="numbering" w:customStyle="1" w:styleId="Recitals">
    <w:name w:val="Recitals"/>
    <w:uiPriority w:val="99"/>
    <w:rsid w:val="002A5913"/>
    <w:pPr>
      <w:numPr>
        <w:numId w:val="5"/>
      </w:numPr>
    </w:pPr>
  </w:style>
  <w:style w:type="paragraph" w:customStyle="1" w:styleId="RecitalsNumbering">
    <w:name w:val="Recitals Numbering"/>
    <w:basedOn w:val="BodyText"/>
    <w:uiPriority w:val="99"/>
    <w:rsid w:val="002A5913"/>
    <w:rPr>
      <w:b/>
    </w:rPr>
  </w:style>
  <w:style w:type="table" w:styleId="TableGrid">
    <w:name w:val="Table Grid"/>
    <w:basedOn w:val="TableNormal"/>
    <w:uiPriority w:val="59"/>
    <w:rsid w:val="00F80A38"/>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EndnoteText">
    <w:name w:val="endnote text"/>
    <w:basedOn w:val="Normal"/>
    <w:link w:val="EndnoteTextChar"/>
    <w:semiHidden/>
    <w:rsid w:val="009C6FF4"/>
    <w:pPr>
      <w:spacing w:after="240"/>
      <w:ind w:left="62" w:hanging="62"/>
    </w:pPr>
    <w:rPr>
      <w:rFonts w:eastAsia="Times New Roman"/>
      <w:lang w:eastAsia="en-GB"/>
    </w:rPr>
  </w:style>
  <w:style w:type="character" w:customStyle="1" w:styleId="EndnoteTextChar">
    <w:name w:val="Endnote Text Char"/>
    <w:basedOn w:val="DefaultParagraphFont"/>
    <w:link w:val="EndnoteText"/>
    <w:semiHidden/>
    <w:rsid w:val="009C6FF4"/>
    <w:rPr>
      <w:rFonts w:eastAsia="Times New Roman"/>
      <w:lang w:eastAsia="en-GB"/>
    </w:rPr>
  </w:style>
  <w:style w:type="character" w:styleId="EndnoteReference">
    <w:name w:val="endnote reference"/>
    <w:basedOn w:val="DefaultParagraphFont"/>
    <w:semiHidden/>
    <w:rsid w:val="009C6FF4"/>
    <w:rPr>
      <w:rFonts w:ascii="Georgia" w:hAnsi="Georgia"/>
      <w:sz w:val="20"/>
      <w:vertAlign w:val="superscript"/>
    </w:rPr>
  </w:style>
  <w:style w:type="paragraph" w:customStyle="1" w:styleId="BBHeading0Lower">
    <w:name w:val="B&amp;B Heading 0 (Lower)"/>
    <w:basedOn w:val="BodyText"/>
    <w:next w:val="BodyText"/>
    <w:uiPriority w:val="8"/>
    <w:qFormat/>
    <w:rsid w:val="006F7052"/>
    <w:rPr>
      <w:b/>
    </w:rPr>
  </w:style>
  <w:style w:type="paragraph" w:customStyle="1" w:styleId="BBDefinitionLevel1">
    <w:name w:val="B&amp;B Definition Level 1"/>
    <w:basedOn w:val="BBClause4"/>
    <w:uiPriority w:val="99"/>
    <w:qFormat/>
    <w:rsid w:val="00BB01DB"/>
    <w:pPr>
      <w:numPr>
        <w:ilvl w:val="1"/>
        <w:numId w:val="9"/>
      </w:numPr>
    </w:pPr>
  </w:style>
  <w:style w:type="paragraph" w:customStyle="1" w:styleId="BBDefinitionLevel2">
    <w:name w:val="B&amp;B Definition Level 2"/>
    <w:basedOn w:val="BBClause4"/>
    <w:uiPriority w:val="99"/>
    <w:qFormat/>
    <w:rsid w:val="00BB01DB"/>
    <w:pPr>
      <w:numPr>
        <w:ilvl w:val="2"/>
        <w:numId w:val="9"/>
      </w:numPr>
    </w:pPr>
  </w:style>
  <w:style w:type="paragraph" w:customStyle="1" w:styleId="BBDefinition">
    <w:name w:val="B&amp;B Definition"/>
    <w:basedOn w:val="BBClause4"/>
    <w:uiPriority w:val="99"/>
    <w:qFormat/>
    <w:rsid w:val="000C7E74"/>
    <w:pPr>
      <w:numPr>
        <w:ilvl w:val="0"/>
        <w:numId w:val="9"/>
      </w:numPr>
    </w:pPr>
  </w:style>
  <w:style w:type="paragraph" w:customStyle="1" w:styleId="BBParties">
    <w:name w:val="B&amp;B Parties"/>
    <w:basedOn w:val="PartiesNumbering"/>
    <w:uiPriority w:val="99"/>
    <w:qFormat/>
    <w:rsid w:val="003F77E1"/>
    <w:rPr>
      <w:szCs w:val="22"/>
    </w:rPr>
  </w:style>
  <w:style w:type="paragraph" w:customStyle="1" w:styleId="BBRecitals">
    <w:name w:val="B&amp;B Recitals"/>
    <w:basedOn w:val="RecitalsNumbering"/>
    <w:uiPriority w:val="99"/>
    <w:qFormat/>
    <w:rsid w:val="0042453B"/>
    <w:pPr>
      <w:numPr>
        <w:numId w:val="10"/>
      </w:numPr>
    </w:pPr>
  </w:style>
  <w:style w:type="paragraph" w:customStyle="1" w:styleId="Part">
    <w:name w:val="Part"/>
    <w:basedOn w:val="Normal"/>
    <w:uiPriority w:val="99"/>
    <w:qFormat/>
    <w:rsid w:val="00B317B5"/>
    <w:rPr>
      <w:sz w:val="22"/>
      <w:szCs w:val="22"/>
    </w:rPr>
  </w:style>
  <w:style w:type="paragraph" w:customStyle="1" w:styleId="Schedule-Part">
    <w:name w:val="Schedule - Part"/>
    <w:basedOn w:val="Part"/>
    <w:uiPriority w:val="99"/>
    <w:qFormat/>
    <w:rsid w:val="001D0D06"/>
  </w:style>
  <w:style w:type="paragraph" w:styleId="Revision">
    <w:name w:val="Revision"/>
    <w:hidden/>
    <w:uiPriority w:val="99"/>
    <w:semiHidden/>
    <w:rsid w:val="00E162BB"/>
  </w:style>
  <w:style w:type="character" w:styleId="CommentReference">
    <w:name w:val="annotation reference"/>
    <w:basedOn w:val="DefaultParagraphFont"/>
    <w:uiPriority w:val="99"/>
    <w:semiHidden/>
    <w:unhideWhenUsed/>
    <w:rsid w:val="006C6E7F"/>
    <w:rPr>
      <w:sz w:val="16"/>
      <w:szCs w:val="16"/>
    </w:rPr>
  </w:style>
  <w:style w:type="paragraph" w:styleId="CommentText">
    <w:name w:val="annotation text"/>
    <w:basedOn w:val="Normal"/>
    <w:link w:val="CommentTextChar"/>
    <w:uiPriority w:val="99"/>
    <w:unhideWhenUsed/>
    <w:rsid w:val="006C6E7F"/>
  </w:style>
  <w:style w:type="character" w:customStyle="1" w:styleId="CommentTextChar">
    <w:name w:val="Comment Text Char"/>
    <w:basedOn w:val="DefaultParagraphFont"/>
    <w:link w:val="CommentText"/>
    <w:uiPriority w:val="99"/>
    <w:rsid w:val="006C6E7F"/>
  </w:style>
  <w:style w:type="paragraph" w:styleId="CommentSubject">
    <w:name w:val="annotation subject"/>
    <w:basedOn w:val="CommentText"/>
    <w:next w:val="CommentText"/>
    <w:link w:val="CommentSubjectChar"/>
    <w:uiPriority w:val="99"/>
    <w:semiHidden/>
    <w:unhideWhenUsed/>
    <w:rsid w:val="006C6E7F"/>
    <w:rPr>
      <w:b/>
      <w:bCs/>
    </w:rPr>
  </w:style>
  <w:style w:type="character" w:customStyle="1" w:styleId="CommentSubjectChar">
    <w:name w:val="Comment Subject Char"/>
    <w:basedOn w:val="CommentTextChar"/>
    <w:link w:val="CommentSubject"/>
    <w:uiPriority w:val="99"/>
    <w:semiHidden/>
    <w:rsid w:val="006C6E7F"/>
    <w:rPr>
      <w:b/>
      <w:bCs/>
    </w:rPr>
  </w:style>
  <w:style w:type="character" w:customStyle="1" w:styleId="Defterm">
    <w:name w:val="Defterm"/>
    <w:rsid w:val="004E1906"/>
    <w:rPr>
      <w:rFonts w:ascii="Georgia" w:hAnsi="Georgia"/>
      <w:b/>
      <w:color w:val="000000"/>
      <w:sz w:val="22"/>
    </w:rPr>
  </w:style>
  <w:style w:type="paragraph" w:styleId="ListParagraph">
    <w:name w:val="List Paragraph"/>
    <w:basedOn w:val="Normal"/>
    <w:uiPriority w:val="99"/>
    <w:qFormat/>
    <w:rsid w:val="00E47B26"/>
    <w:pPr>
      <w:ind w:left="720"/>
      <w:contextualSpacing/>
    </w:pPr>
  </w:style>
  <w:style w:type="paragraph" w:styleId="FootnoteText">
    <w:name w:val="footnote text"/>
    <w:basedOn w:val="Normal"/>
    <w:link w:val="FootnoteTextChar"/>
    <w:uiPriority w:val="99"/>
    <w:semiHidden/>
    <w:unhideWhenUsed/>
    <w:rsid w:val="00B9352C"/>
  </w:style>
  <w:style w:type="character" w:customStyle="1" w:styleId="FootnoteTextChar">
    <w:name w:val="Footnote Text Char"/>
    <w:basedOn w:val="DefaultParagraphFont"/>
    <w:link w:val="FootnoteText"/>
    <w:uiPriority w:val="99"/>
    <w:semiHidden/>
    <w:rsid w:val="00B9352C"/>
  </w:style>
  <w:style w:type="character" w:styleId="FootnoteReference">
    <w:name w:val="footnote reference"/>
    <w:basedOn w:val="DefaultParagraphFont"/>
    <w:uiPriority w:val="99"/>
    <w:semiHidden/>
    <w:unhideWhenUsed/>
    <w:rsid w:val="00B9352C"/>
    <w:rPr>
      <w:vertAlign w:val="superscript"/>
    </w:rPr>
  </w:style>
  <w:style w:type="character" w:styleId="HTMLCite">
    <w:name w:val="HTML Cite"/>
    <w:basedOn w:val="DefaultParagraphFont"/>
    <w:uiPriority w:val="99"/>
    <w:semiHidden/>
    <w:unhideWhenUsed/>
    <w:rsid w:val="00E004F3"/>
    <w:rPr>
      <w:i/>
      <w:iCs/>
    </w:rPr>
  </w:style>
  <w:style w:type="paragraph" w:styleId="NormalWeb">
    <w:name w:val="Normal (Web)"/>
    <w:basedOn w:val="Normal"/>
    <w:uiPriority w:val="99"/>
    <w:semiHidden/>
    <w:unhideWhenUsed/>
    <w:rsid w:val="00D046D5"/>
    <w:pPr>
      <w:spacing w:before="100" w:beforeAutospacing="1" w:after="100" w:afterAutospacing="1"/>
    </w:pPr>
    <w:rPr>
      <w:rFonts w:ascii="Times New Roman" w:eastAsia="Times New Roman" w:hAnsi="Times New Roman"/>
      <w:sz w:val="24"/>
      <w:szCs w:val="24"/>
      <w:lang w:eastAsia="en-GB"/>
    </w:rPr>
  </w:style>
  <w:style w:type="character" w:styleId="Strong">
    <w:name w:val="Strong"/>
    <w:basedOn w:val="DefaultParagraphFont"/>
    <w:uiPriority w:val="22"/>
    <w:qFormat/>
    <w:rsid w:val="00D87864"/>
    <w:rPr>
      <w:b/>
      <w:bCs/>
    </w:rPr>
  </w:style>
  <w:style w:type="table" w:styleId="PlainTable4">
    <w:name w:val="Plain Table 4"/>
    <w:basedOn w:val="TableNormal"/>
    <w:uiPriority w:val="44"/>
    <w:rsid w:val="00E05663"/>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411538149">
      <w:bodyDiv w:val="1"/>
      <w:marLeft w:val="0"/>
      <w:marRight w:val="0"/>
      <w:marTop w:val="0"/>
      <w:marBottom w:val="0"/>
      <w:divBdr>
        <w:top w:val="none" w:sz="0" w:space="0" w:color="auto"/>
        <w:left w:val="none" w:sz="0" w:space="0" w:color="auto"/>
        <w:bottom w:val="none" w:sz="0" w:space="0" w:color="auto"/>
        <w:right w:val="none" w:sz="0" w:space="0" w:color="auto"/>
      </w:divBdr>
    </w:div>
    <w:div w:id="1499615462">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footnotes" Target="footnotes.xml"/><Relationship Id="rId13" Type="http://schemas.openxmlformats.org/officeDocument/2006/relationships/footer" Target="footer1.xml"/><Relationship Id="rId18" Type="http://schemas.openxmlformats.org/officeDocument/2006/relationships/header" Target="header5.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header" Target="header7.xml"/><Relationship Id="rId7" Type="http://schemas.openxmlformats.org/officeDocument/2006/relationships/webSettings" Target="webSettings.xml"/><Relationship Id="rId12" Type="http://schemas.openxmlformats.org/officeDocument/2006/relationships/header" Target="header2.xml"/><Relationship Id="rId17" Type="http://schemas.openxmlformats.org/officeDocument/2006/relationships/header" Target="header4.xml"/><Relationship Id="rId25"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footer" Target="footer3.xml"/><Relationship Id="rId20" Type="http://schemas.openxmlformats.org/officeDocument/2006/relationships/header" Target="header6.xml"/><Relationship Id="rId29" Type="http://schemas.openxmlformats.org/officeDocument/2006/relationships/customXml" Target="../customXml/item6.xml"/><Relationship Id="rId1" Type="http://schemas.openxmlformats.org/officeDocument/2006/relationships/customXml" Target="../customXml/item1.xml"/><Relationship Id="rId6" Type="http://schemas.openxmlformats.org/officeDocument/2006/relationships/settings" Target="settings.xml"/><Relationship Id="rId11" Type="http://schemas.openxmlformats.org/officeDocument/2006/relationships/header" Target="header1.xml"/><Relationship Id="rId24" Type="http://schemas.openxmlformats.org/officeDocument/2006/relationships/header" Target="header9.xml"/><Relationship Id="rId5" Type="http://schemas.openxmlformats.org/officeDocument/2006/relationships/styles" Target="styles.xml"/><Relationship Id="rId15" Type="http://schemas.openxmlformats.org/officeDocument/2006/relationships/header" Target="header3.xml"/><Relationship Id="rId23" Type="http://schemas.openxmlformats.org/officeDocument/2006/relationships/footer" Target="footer5.xml"/><Relationship Id="rId28" Type="http://schemas.openxmlformats.org/officeDocument/2006/relationships/customXml" Target="../customXml/item5.xml"/><Relationship Id="rId10" Type="http://schemas.openxmlformats.org/officeDocument/2006/relationships/image" Target="media/image1.png"/><Relationship Id="rId19" Type="http://schemas.openxmlformats.org/officeDocument/2006/relationships/footer" Target="footer4.xml"/><Relationship Id="rId4" Type="http://schemas.openxmlformats.org/officeDocument/2006/relationships/numbering" Target="numbering.xml"/><Relationship Id="rId9" Type="http://schemas.openxmlformats.org/officeDocument/2006/relationships/endnotes" Target="endnotes.xml"/><Relationship Id="rId14" Type="http://schemas.openxmlformats.org/officeDocument/2006/relationships/footer" Target="footer2.xml"/><Relationship Id="rId22" Type="http://schemas.openxmlformats.org/officeDocument/2006/relationships/header" Target="header8.xml"/><Relationship Id="rId27" Type="http://schemas.openxmlformats.org/officeDocument/2006/relationships/customXml" Target="../customXml/item4.xml"/><Relationship Id="rId30" Type="http://schemas.openxmlformats.org/officeDocument/2006/relationships/customXml" Target="../customXml/item7.xml"/></Relationships>
</file>

<file path=word/_rels/header2.xml.rels><?xml version="1.0" encoding="UTF-8" standalone="yes"?>
<Relationships xmlns="http://schemas.openxmlformats.org/package/2006/relationships"><Relationship Id="rId1" Type="http://schemas.openxmlformats.org/officeDocument/2006/relationships/image" Target="media/image2.png"/></Relationships>
</file>

<file path=word/_rels/settings.xml.rels><?xml version="1.0" encoding="UTF-8" standalone="yes"?>
<Relationships xmlns="http://schemas.openxmlformats.org/package/2006/relationships"><Relationship Id="rId1" Type="http://schemas.openxmlformats.org/officeDocument/2006/relationships/attachedTemplate" Target="file:///C:\ProgramData\BirdAndBird\Office\Templates\Agreement%20Template.dotx"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B&amp;B Standard Fonts">
      <a:majorFont>
        <a:latin typeface="Georgia"/>
        <a:ea typeface=""/>
        <a:cs typeface=""/>
      </a:majorFont>
      <a:minorFont>
        <a:latin typeface="Georgi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word/webextensions/_rels/taskpanes.xml.rels><?xml version="1.0" encoding="UTF-8" standalone="yes"?>
<Relationships xmlns="http://schemas.openxmlformats.org/package/2006/relationships"><Relationship Id="rId1" Type="http://schemas.microsoft.com/office/2011/relationships/webextension" Target="webextension1.xml"/></Relationships>
</file>

<file path=word/webextensions/taskpanes.xml><?xml version="1.0" encoding="utf-8"?>
<wetp:taskpanes xmlns:wetp="http://schemas.microsoft.com/office/webextensions/taskpanes/2010/11">
  <wetp:taskpane dockstate="right" visibility="0" width="350" row="8">
    <wetp:webextensionref xmlns:r="http://schemas.openxmlformats.org/officeDocument/2006/relationships" r:id="rId1"/>
  </wetp:taskpane>
</wetp:taskpanes>
</file>

<file path=word/webextensions/webextension1.xml><?xml version="1.0" encoding="utf-8"?>
<we:webextension xmlns:we="http://schemas.microsoft.com/office/webextensions/webextension/2010/11" id="{04B5E080-164F-46B8-9C7B-8A36180EB36A}">
  <we:reference id="6cec9104-4737-421b-a03d-239e5c3d9697" version="1.0.3.0" store="EXCatalog" storeType="EXCatalog"/>
  <we:alternateReferences>
    <we:reference id="WA200007740" version="1.0.3.0" store="en-GB"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properties xmlns="http://www.imanage.com/work/xmlschema">
  <documentid>LIVE!11350156.2</documentid>
  <senderid>SIMSB</senderid>
  <senderemail>BEN.SIMS@TUGHANS.COM</senderemail>
  <lastmodified>2026-03-29T00:07:00.0000000+00:00</lastmodified>
  <database>LIVE</database>
</properties>
</file>

<file path=customXml/item2.xml><?xml version="1.0" encoding="utf-8"?>
<tns:customPropertyEditors xmlns:tns="http://schemas.microsoft.com/office/2006/customDocumentInformationPanel">
  <tns:showOnOpen>false</tns:showOnOpen>
  <tns:defaultPropertyEditorNamespace>Standard properties</tns:defaultPropertyEditorNamespace>
</tns:customPropertyEditors>
</file>

<file path=customXml/item3.xml><?xml version="1.0" encoding="utf-8"?>
<b:Sources xmlns:b="http://schemas.openxmlformats.org/officeDocument/2006/bibliography" xmlns="http://schemas.openxmlformats.org/officeDocument/2006/bibliography" SelectedStyle="\GB.XSL" StyleName="GB7714"/>
</file>

<file path=customXml/item4.xml><?xml version="1.0" encoding="utf-8"?>
<ct:contentTypeSchema xmlns:ct="http://schemas.microsoft.com/office/2006/metadata/contentType" xmlns:ma="http://schemas.microsoft.com/office/2006/metadata/properties/metaAttributes" ct:_="" ma:_="" ma:contentTypeName="Core Document" ma:contentTypeID="0x0101004691A8DE0991884F8E90AD6474FC737301003430BDA54C0C6947AD5510ED8D961E8E" ma:contentTypeVersion="13" ma:contentTypeDescription="Create a new document." ma:contentTypeScope="" ma:versionID="d18ae745e71e4703d4d8e7de04d65c09">
  <xsd:schema xmlns:xsd="http://www.w3.org/2001/XMLSchema" xmlns:xs="http://www.w3.org/2001/XMLSchema" xmlns:p="http://schemas.microsoft.com/office/2006/metadata/properties" xmlns:ns2="0f9fa326-da26-4ea8-b6a9-645e8136fe1d" xmlns:ns3="a213c276-2966-4a61-88a3-9acec9d9c2c2" xmlns:ns4="aaacb922-5235-4a66-b188-303b9b46fbd7" xmlns:ns5="13144106-1b45-4629-9905-05c2091b7dff" targetNamespace="http://schemas.microsoft.com/office/2006/metadata/properties" ma:root="true" ma:fieldsID="12487a57777791c8c8f8aafc55ee8312" ns2:_="" ns3:_="" ns4:_="" ns5:_="">
    <xsd:import namespace="0f9fa326-da26-4ea8-b6a9-645e8136fe1d"/>
    <xsd:import namespace="a213c276-2966-4a61-88a3-9acec9d9c2c2"/>
    <xsd:import namespace="aaacb922-5235-4a66-b188-303b9b46fbd7"/>
    <xsd:import namespace="13144106-1b45-4629-9905-05c2091b7dff"/>
    <xsd:element name="properties">
      <xsd:complexType>
        <xsd:sequence>
          <xsd:element name="documentManagement">
            <xsd:complexType>
              <xsd:all>
                <xsd:element ref="ns2:c6f593ada1854b629148449de059396b" minOccurs="0"/>
                <xsd:element ref="ns3:TaxCatchAll" minOccurs="0"/>
                <xsd:element ref="ns3:TaxCatchAllLabel" minOccurs="0"/>
                <xsd:element ref="ns2:m817f42addf14c9a838da36e78800043" minOccurs="0"/>
                <xsd:element ref="ns2:h573c97cf80c4aa6b446c5363dc3ac94" minOccurs="0"/>
                <xsd:element ref="ns4:LegacyData" minOccurs="0"/>
                <xsd:element ref="ns3:_dlc_DocId" minOccurs="0"/>
                <xsd:element ref="ns3:_dlc_DocIdPersistId" minOccurs="0"/>
                <xsd:element ref="ns3:_dlc_DocIdUrl" minOccurs="0"/>
                <xsd:element ref="ns5:MediaServiceMetadata" minOccurs="0"/>
                <xsd:element ref="ns5:MediaServiceFastMetadata" minOccurs="0"/>
                <xsd:element ref="ns5:MediaServiceSearchProperties" minOccurs="0"/>
                <xsd:element ref="ns5:Inpipeline" minOccurs="0"/>
                <xsd:element ref="ns5:MediaServiceDateTaken" minOccurs="0"/>
                <xsd:element ref="ns5:MediaServiceOCR" minOccurs="0"/>
                <xsd:element ref="ns5:MediaServiceGenerationTime" minOccurs="0"/>
                <xsd:element ref="ns5:MediaServiceEventHashCode" minOccurs="0"/>
                <xsd:element ref="ns5: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f9fa326-da26-4ea8-b6a9-645e8136fe1d" elementFormDefault="qualified">
    <xsd:import namespace="http://schemas.microsoft.com/office/2006/documentManagement/types"/>
    <xsd:import namespace="http://schemas.microsoft.com/office/infopath/2007/PartnerControls"/>
    <xsd:element name="c6f593ada1854b629148449de059396b" ma:index="8" nillable="true" ma:taxonomy="true" ma:internalName="c6f593ada1854b629148449de059396b" ma:taxonomyFieldName="KIM_GovernmentBody" ma:displayName="Government Body" ma:default="3;#DESNZ|bb335eaf-f697-16af-0755-aa8d4628e736" ma:fieldId="{c6f593ad-a185-4b62-9148-449de059396b}" ma:sspId="9b0aeba9-2bce-41c2-8545-5d12d676a674" ma:termSetId="46784332-da01-4f4a-94fa-2a245cb438b3" ma:anchorId="00000000-0000-0000-0000-000000000000" ma:open="false" ma:isKeyword="false">
      <xsd:complexType>
        <xsd:sequence>
          <xsd:element ref="pc:Terms" minOccurs="0" maxOccurs="1"/>
        </xsd:sequence>
      </xsd:complexType>
    </xsd:element>
    <xsd:element name="m817f42addf14c9a838da36e78800043" ma:index="12" nillable="true" ma:taxonomy="true" ma:internalName="m817f42addf14c9a838da36e78800043" ma:taxonomyFieldName="KIM_Function" ma:displayName="Function" ma:default="1;#Partner organisations|3e29f963-82a5-72a9-6184-d34c0a7bb26f" ma:fieldId="{6817f42a-ddf1-4c9a-838d-a36e78800043}" ma:sspId="9b0aeba9-2bce-41c2-8545-5d12d676a674" ma:termSetId="8a8c3714-5ee2-45f9-8c60-591b9d070299" ma:anchorId="00000000-0000-0000-0000-000000000000" ma:open="false" ma:isKeyword="false">
      <xsd:complexType>
        <xsd:sequence>
          <xsd:element ref="pc:Terms" minOccurs="0" maxOccurs="1"/>
        </xsd:sequence>
      </xsd:complexType>
    </xsd:element>
    <xsd:element name="h573c97cf80c4aa6b446c5363dc3ac94" ma:index="14" nillable="true" ma:taxonomy="true" ma:internalName="h573c97cf80c4aa6b446c5363dc3ac94" ma:taxonomyFieldName="KIM_Activity" ma:displayName="Activity" ma:default="2;#Great British Energy|0d77f157-adc3-5de6-7e9a-e68b46a048d3" ma:fieldId="{1573c97c-f80c-4aa6-b446-c5363dc3ac94}" ma:sspId="9b0aeba9-2bce-41c2-8545-5d12d676a674" ma:termSetId="5c6dcaef-f335-486f-b10e-5a74f102472a"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a213c276-2966-4a61-88a3-9acec9d9c2c2" elementFormDefault="qualified">
    <xsd:import namespace="http://schemas.microsoft.com/office/2006/documentManagement/types"/>
    <xsd:import namespace="http://schemas.microsoft.com/office/infopath/2007/PartnerControls"/>
    <xsd:element name="TaxCatchAll" ma:index="9" nillable="true" ma:displayName="Taxonomy Catch All Column" ma:hidden="true" ma:list="{a7ab5463-a0aa-422a-82da-96e054f4a9f9}" ma:internalName="TaxCatchAll" ma:showField="CatchAllData" ma:web="a213c276-2966-4a61-88a3-9acec9d9c2c2">
      <xsd:complexType>
        <xsd:complexContent>
          <xsd:extension base="dms:MultiChoiceLookup">
            <xsd:sequence>
              <xsd:element name="Value" type="dms:Lookup" maxOccurs="unbounded" minOccurs="0" nillable="true"/>
            </xsd:sequence>
          </xsd:extension>
        </xsd:complexContent>
      </xsd:complexType>
    </xsd:element>
    <xsd:element name="TaxCatchAllLabel" ma:index="10" nillable="true" ma:displayName="Taxonomy Catch All Column1" ma:hidden="true" ma:list="{a7ab5463-a0aa-422a-82da-96e054f4a9f9}" ma:internalName="TaxCatchAllLabel" ma:readOnly="true" ma:showField="CatchAllDataLabel" ma:web="a213c276-2966-4a61-88a3-9acec9d9c2c2">
      <xsd:complexType>
        <xsd:complexContent>
          <xsd:extension base="dms:MultiChoiceLookup">
            <xsd:sequence>
              <xsd:element name="Value" type="dms:Lookup" maxOccurs="unbounded" minOccurs="0" nillable="true"/>
            </xsd:sequence>
          </xsd:extension>
        </xsd:complexContent>
      </xsd:complexType>
    </xsd:element>
    <xsd:element name="_dlc_DocId" ma:index="17" nillable="true" ma:displayName="Document ID Value" ma:description="The value of the document ID assigned to this item." ma:indexed="true" ma:internalName="_dlc_DocId" ma:readOnly="true">
      <xsd:simpleType>
        <xsd:restriction base="dms:Text"/>
      </xsd:simpleType>
    </xsd:element>
    <xsd:element name="_dlc_DocIdPersistId" ma:index="18" nillable="true" ma:displayName="Persist ID" ma:description="Keep ID on add." ma:hidden="true" ma:internalName="_dlc_DocIdPersistId" ma:readOnly="true">
      <xsd:simpleType>
        <xsd:restriction base="dms:Boolean"/>
      </xsd:simpleType>
    </xsd:element>
    <xsd:element name="_dlc_DocIdUrl" ma:index="1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aaacb922-5235-4a66-b188-303b9b46fbd7" elementFormDefault="qualified">
    <xsd:import namespace="http://schemas.microsoft.com/office/2006/documentManagement/types"/>
    <xsd:import namespace="http://schemas.microsoft.com/office/infopath/2007/PartnerControls"/>
    <xsd:element name="LegacyData" ma:index="16" nillable="true" ma:displayName="Legacy Data" ma:internalName="LegacyData">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3144106-1b45-4629-9905-05c2091b7dff" elementFormDefault="qualified">
    <xsd:import namespace="http://schemas.microsoft.com/office/2006/documentManagement/types"/>
    <xsd:import namespace="http://schemas.microsoft.com/office/infopath/2007/PartnerControls"/>
    <xsd:element name="MediaServiceMetadata" ma:index="20" nillable="true" ma:displayName="MediaServiceMetadata" ma:hidden="true" ma:internalName="MediaServiceMetadata" ma:readOnly="true">
      <xsd:simpleType>
        <xsd:restriction base="dms:Note"/>
      </xsd:simpleType>
    </xsd:element>
    <xsd:element name="MediaServiceFastMetadata" ma:index="21" nillable="true" ma:displayName="MediaServiceFastMetadata" ma:hidden="true" ma:internalName="MediaServiceFastMetadata" ma:readOnly="true">
      <xsd:simpleType>
        <xsd:restriction base="dms:Note"/>
      </xsd:simpleType>
    </xsd:element>
    <xsd:element name="MediaServiceSearchProperties" ma:index="22" nillable="true" ma:displayName="MediaServiceSearchProperties" ma:hidden="true" ma:internalName="MediaServiceSearchProperties" ma:readOnly="true">
      <xsd:simpleType>
        <xsd:restriction base="dms:Note"/>
      </xsd:simpleType>
    </xsd:element>
    <xsd:element name="Inpipeline" ma:index="23" nillable="true" ma:displayName="In pipeline" ma:default="1" ma:format="Dropdown" ma:internalName="Inpipeline">
      <xsd:simpleType>
        <xsd:restriction base="dms:Boolean"/>
      </xsd:simpleType>
    </xsd:element>
    <xsd:element name="MediaServiceDateTaken" ma:index="24" nillable="true" ma:displayName="MediaServiceDateTaken" ma:hidden="true" ma:indexed="true" ma:internalName="MediaServiceDateTaken" ma:readOnly="true">
      <xsd:simpleType>
        <xsd:restriction base="dms:Text"/>
      </xsd:simpleType>
    </xsd:element>
    <xsd:element name="MediaServiceOCR" ma:index="25" nillable="true" ma:displayName="Extracted Text" ma:internalName="MediaServiceOCR" ma:readOnly="true">
      <xsd:simpleType>
        <xsd:restriction base="dms:Note">
          <xsd:maxLength value="255"/>
        </xsd:restriction>
      </xsd:simpleType>
    </xsd:element>
    <xsd:element name="MediaServiceGenerationTime" ma:index="26" nillable="true" ma:displayName="MediaServiceGenerationTime" ma:hidden="true" ma:internalName="MediaServiceGenerationTime" ma:readOnly="true">
      <xsd:simpleType>
        <xsd:restriction base="dms:Text"/>
      </xsd:simpleType>
    </xsd:element>
    <xsd:element name="MediaServiceEventHashCode" ma:index="27" nillable="true" ma:displayName="MediaServiceEventHashCode" ma:hidden="true" ma:internalName="MediaServiceEventHashCode" ma:readOnly="true">
      <xsd:simpleType>
        <xsd:restriction base="dms:Text"/>
      </xsd:simpleType>
    </xsd:element>
    <xsd:element name="MediaLengthInSeconds" ma:index="28"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6.xml><?xml version="1.0" encoding="utf-8"?>
<?mso-contentType ?>
<FormTemplates xmlns="http://schemas.microsoft.com/sharepoint/v3/contenttype/forms">
  <Display>DocumentLibraryForm</Display>
  <Edit>DocumentLibraryForm</Edit>
  <New>DocumentLibraryForm</New>
</FormTemplates>
</file>

<file path=customXml/item7.xml><?xml version="1.0" encoding="utf-8"?>
<p:properties xmlns:p="http://schemas.microsoft.com/office/2006/metadata/properties" xmlns:xsi="http://www.w3.org/2001/XMLSchema-instance" xmlns:pc="http://schemas.microsoft.com/office/infopath/2007/PartnerControls">
  <documentManagement>
    <c6f593ada1854b629148449de059396b xmlns="0f9fa326-da26-4ea8-b6a9-645e8136fe1d">
      <Terms xmlns="http://schemas.microsoft.com/office/infopath/2007/PartnerControls">
        <TermInfo xmlns="http://schemas.microsoft.com/office/infopath/2007/PartnerControls">
          <TermName xmlns="http://schemas.microsoft.com/office/infopath/2007/PartnerControls">DESNZ</TermName>
          <TermId xmlns="http://schemas.microsoft.com/office/infopath/2007/PartnerControls">bb335eaf-f697-16af-0755-aa8d4628e736</TermId>
        </TermInfo>
      </Terms>
    </c6f593ada1854b629148449de059396b>
    <LegacyData xmlns="aaacb922-5235-4a66-b188-303b9b46fbd7" xsi:nil="true"/>
    <Inpipeline xmlns="13144106-1b45-4629-9905-05c2091b7dff">true</Inpipeline>
    <m817f42addf14c9a838da36e78800043 xmlns="0f9fa326-da26-4ea8-b6a9-645e8136fe1d">
      <Terms xmlns="http://schemas.microsoft.com/office/infopath/2007/PartnerControls">
        <TermInfo xmlns="http://schemas.microsoft.com/office/infopath/2007/PartnerControls">
          <TermName xmlns="http://schemas.microsoft.com/office/infopath/2007/PartnerControls">Partner organisations</TermName>
          <TermId xmlns="http://schemas.microsoft.com/office/infopath/2007/PartnerControls">3e29f963-82a5-72a9-6184-d34c0a7bb26f</TermId>
        </TermInfo>
      </Terms>
    </m817f42addf14c9a838da36e78800043>
    <TaxCatchAll xmlns="a213c276-2966-4a61-88a3-9acec9d9c2c2">
      <Value>3</Value>
      <Value>2</Value>
      <Value>1</Value>
    </TaxCatchAll>
    <h573c97cf80c4aa6b446c5363dc3ac94 xmlns="0f9fa326-da26-4ea8-b6a9-645e8136fe1d">
      <Terms xmlns="http://schemas.microsoft.com/office/infopath/2007/PartnerControls">
        <TermInfo xmlns="http://schemas.microsoft.com/office/infopath/2007/PartnerControls">
          <TermName xmlns="http://schemas.microsoft.com/office/infopath/2007/PartnerControls">Great British Energy</TermName>
          <TermId xmlns="http://schemas.microsoft.com/office/infopath/2007/PartnerControls">0d77f157-adc3-5de6-7e9a-e68b46a048d3</TermId>
        </TermInfo>
      </Terms>
    </h573c97cf80c4aa6b446c5363dc3ac94>
    <_dlc_DocId xmlns="a213c276-2966-4a61-88a3-9acec9d9c2c2">AK2ZMWYHZNRD-2128999959-2818</_dlc_DocId>
    <_dlc_DocIdUrl xmlns="a213c276-2966-4a61-88a3-9acec9d9c2c2">
      <Url>https://beisgov.sharepoint.com/sites/GBECompany-EXT-OS-GBELocal/_layouts/15/DocIdRedir.aspx?ID=AK2ZMWYHZNRD-2128999959-2818</Url>
      <Description>AK2ZMWYHZNRD-2128999959-2818</Description>
    </_dlc_DocIdUrl>
  </documentManagement>
</p:properties>
</file>

<file path=customXml/itemProps1.xml><?xml version="1.0" encoding="utf-8"?>
<ds:datastoreItem xmlns:ds="http://schemas.openxmlformats.org/officeDocument/2006/customXml" ds:itemID="{F6D4E69C-BF2A-4DFB-A552-C318D92CF222}">
  <ds:schemaRefs>
    <ds:schemaRef ds:uri="http://schemas.openxmlformats.org/officeDocument/2006/bibliography"/>
    <ds:schemaRef ds:uri="http://www.imanage.com/work/xmlschema"/>
  </ds:schemaRefs>
</ds:datastoreItem>
</file>

<file path=customXml/itemProps2.xml><?xml version="1.0" encoding="utf-8"?>
<ds:datastoreItem xmlns:ds="http://schemas.openxmlformats.org/officeDocument/2006/customXml" ds:itemID="{C4DC161C-AD06-46A2-B5FD-A4E2BF8D9A6A}">
  <ds:schemaRefs>
    <ds:schemaRef ds:uri="http://schemas.microsoft.com/office/2006/customDocumentInformationPanel"/>
  </ds:schemaRefs>
</ds:datastoreItem>
</file>

<file path=customXml/itemProps3.xml><?xml version="1.0" encoding="utf-8"?>
<ds:datastoreItem xmlns:ds="http://schemas.openxmlformats.org/officeDocument/2006/customXml" ds:itemID="{CC2926DF-51BF-4767-B7CD-5658E753CC64}">
  <ds:schemaRefs>
    <ds:schemaRef ds:uri="http://schemas.openxmlformats.org/officeDocument/2006/bibliography"/>
  </ds:schemaRefs>
</ds:datastoreItem>
</file>

<file path=customXml/itemProps4.xml><?xml version="1.0" encoding="utf-8"?>
<ds:datastoreItem xmlns:ds="http://schemas.openxmlformats.org/officeDocument/2006/customXml" ds:itemID="{DB6A2FDD-0B28-4EAE-8858-25BB46547C21}"/>
</file>

<file path=customXml/itemProps5.xml><?xml version="1.0" encoding="utf-8"?>
<ds:datastoreItem xmlns:ds="http://schemas.openxmlformats.org/officeDocument/2006/customXml" ds:itemID="{138A3855-3AC8-4E7C-B813-9F96EB52BADC}"/>
</file>

<file path=customXml/itemProps6.xml><?xml version="1.0" encoding="utf-8"?>
<ds:datastoreItem xmlns:ds="http://schemas.openxmlformats.org/officeDocument/2006/customXml" ds:itemID="{E22E669D-42D5-4224-B353-76BA9A4AF7AB}"/>
</file>

<file path=customXml/itemProps7.xml><?xml version="1.0" encoding="utf-8"?>
<ds:datastoreItem xmlns:ds="http://schemas.openxmlformats.org/officeDocument/2006/customXml" ds:itemID="{A212E2C9-81B4-4CDB-A4A2-6E5EEE13E284}"/>
</file>

<file path=docMetadata/LabelInfo.xml><?xml version="1.0" encoding="utf-8"?>
<clbl:labelList xmlns:clbl="http://schemas.microsoft.com/office/2020/mipLabelMetadata">
  <clbl:label id="{a1cb8a79-a344-4336-9925-391266c2293c}" enabled="0" method="" siteId="{a1cb8a79-a344-4336-9925-391266c2293c}" removed="1"/>
</clbl:labelList>
</file>

<file path=docProps/app.xml><?xml version="1.0" encoding="utf-8"?>
<Properties xmlns="http://schemas.openxmlformats.org/officeDocument/2006/extended-properties" xmlns:vt="http://schemas.openxmlformats.org/officeDocument/2006/docPropsVTypes">
  <Template>Agreement Template.dotx</Template>
  <TotalTime>16</TotalTime>
  <Pages>15</Pages>
  <Words>4820</Words>
  <Characters>26465</Characters>
  <Application>Microsoft Office Word</Application>
  <DocSecurity>0</DocSecurity>
  <Lines>540</Lines>
  <Paragraphs>262</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31023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Bird and Bird</dc:creator>
  <cp:keywords/>
  <dc:description/>
  <cp:lastModifiedBy>NFAN</cp:lastModifiedBy>
  <cp:revision>16</cp:revision>
  <cp:lastPrinted>2013-04-23T14:29:00Z</cp:lastPrinted>
  <dcterms:created xsi:type="dcterms:W3CDTF">2026-03-28T23:58:00Z</dcterms:created>
  <dcterms:modified xsi:type="dcterms:W3CDTF">2026-04-16T10:02:00Z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ient/Matter">
    <vt:lpwstr>.</vt:lpwstr>
  </property>
  <property fmtid="{D5CDD505-2E9C-101B-9397-08002B2CF9AE}" pid="3" name="DocumentNumber">
    <vt:lpwstr>v</vt:lpwstr>
  </property>
  <property fmtid="{D5CDD505-2E9C-101B-9397-08002B2CF9AE}" pid="4" name="DocumentReference">
    <vt:lpwstr>/#v///</vt:lpwstr>
  </property>
  <property fmtid="{D5CDD505-2E9C-101B-9397-08002B2CF9AE}" pid="5" name="GrammarlyDocumentId">
    <vt:lpwstr>42598ea1-cef2-4c88-8c9d-e57b9778d50a</vt:lpwstr>
  </property>
  <property fmtid="{D5CDD505-2E9C-101B-9397-08002B2CF9AE}" pid="6" name="iManageFooter">
    <vt:lpwstr>#94717354v1&lt;MATTERS&gt; - 3.2 GBE - Guidance for Asset Transfer Agreement</vt:lpwstr>
  </property>
  <property fmtid="{D5CDD505-2E9C-101B-9397-08002B2CF9AE}" pid="7" name="BBIManageDocNumber">
    <vt:lpwstr>94717354</vt:lpwstr>
  </property>
  <property fmtid="{D5CDD505-2E9C-101B-9397-08002B2CF9AE}" pid="8" name="BBIManageDocVersion">
    <vt:lpwstr>1</vt:lpwstr>
  </property>
  <property fmtid="{D5CDD505-2E9C-101B-9397-08002B2CF9AE}" pid="9" name="BBIManageDocWorkspace">
    <vt:lpwstr>ENEBY.0002 - GB Energy Community Energy</vt:lpwstr>
  </property>
  <property fmtid="{D5CDD505-2E9C-101B-9397-08002B2CF9AE}" pid="10" name="BBIManageDocClient">
    <vt:lpwstr>ENEBY</vt:lpwstr>
  </property>
  <property fmtid="{D5CDD505-2E9C-101B-9397-08002B2CF9AE}" pid="11" name="BBIManageDocMatter">
    <vt:lpwstr>0002</vt:lpwstr>
  </property>
  <property fmtid="{D5CDD505-2E9C-101B-9397-08002B2CF9AE}" pid="12" name="BBIManageDocLibrary">
    <vt:lpwstr>Matters</vt:lpwstr>
  </property>
  <property fmtid="{D5CDD505-2E9C-101B-9397-08002B2CF9AE}" pid="13" name="BBIManageDocDescription">
    <vt:lpwstr>3.2 GBE - Guidance for Asset Transfer Agreement</vt:lpwstr>
  </property>
  <property fmtid="{D5CDD505-2E9C-101B-9397-08002B2CF9AE}" pid="14" name="BBIManageDocFolder">
    <vt:lpwstr>ENEBY.0002 - GB Energy Community Energy\Documents\* FINAL FORM Templates and Guidance\NI documents\</vt:lpwstr>
  </property>
  <property fmtid="{D5CDD505-2E9C-101B-9397-08002B2CF9AE}" pid="15" name="BBDocRef">
    <vt:lpwstr>Matters\94717354.1</vt:lpwstr>
  </property>
  <property fmtid="{D5CDD505-2E9C-101B-9397-08002B2CF9AE}" pid="16" name="ContentTypeId">
    <vt:lpwstr>0x0101004691A8DE0991884F8E90AD6474FC737301003430BDA54C0C6947AD5510ED8D961E8E</vt:lpwstr>
  </property>
  <property fmtid="{D5CDD505-2E9C-101B-9397-08002B2CF9AE}" pid="17" name="KIM_Activity">
    <vt:lpwstr>2;#Great British Energy|0d77f157-adc3-5de6-7e9a-e68b46a048d3</vt:lpwstr>
  </property>
  <property fmtid="{D5CDD505-2E9C-101B-9397-08002B2CF9AE}" pid="18" name="_dlc_DocIdItemGuid">
    <vt:lpwstr>70095b64-327e-47be-9e3a-8cc871e7af1f</vt:lpwstr>
  </property>
  <property fmtid="{D5CDD505-2E9C-101B-9397-08002B2CF9AE}" pid="19" name="KIM_GovernmentBody">
    <vt:lpwstr>3;#DESNZ|bb335eaf-f697-16af-0755-aa8d4628e736</vt:lpwstr>
  </property>
  <property fmtid="{D5CDD505-2E9C-101B-9397-08002B2CF9AE}" pid="20" name="KIM_Function">
    <vt:lpwstr>1;#Partner organisations|3e29f963-82a5-72a9-6184-d34c0a7bb26f</vt:lpwstr>
  </property>
</Properties>
</file>